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910" r:id="rId1"/>
  </p:sldMasterIdLst>
  <p:notesMasterIdLst>
    <p:notesMasterId r:id="rId101"/>
  </p:notesMasterIdLst>
  <p:sldIdLst>
    <p:sldId id="292" r:id="rId2"/>
    <p:sldId id="294" r:id="rId3"/>
    <p:sldId id="390" r:id="rId4"/>
    <p:sldId id="313" r:id="rId5"/>
    <p:sldId id="391" r:id="rId6"/>
    <p:sldId id="392" r:id="rId7"/>
    <p:sldId id="315" r:id="rId8"/>
    <p:sldId id="382" r:id="rId9"/>
    <p:sldId id="384" r:id="rId10"/>
    <p:sldId id="393" r:id="rId11"/>
    <p:sldId id="462" r:id="rId12"/>
    <p:sldId id="471" r:id="rId13"/>
    <p:sldId id="476" r:id="rId14"/>
    <p:sldId id="475" r:id="rId15"/>
    <p:sldId id="396" r:id="rId16"/>
    <p:sldId id="397" r:id="rId17"/>
    <p:sldId id="398" r:id="rId18"/>
    <p:sldId id="400" r:id="rId19"/>
    <p:sldId id="399" r:id="rId20"/>
    <p:sldId id="477" r:id="rId21"/>
    <p:sldId id="480" r:id="rId22"/>
    <p:sldId id="481" r:id="rId23"/>
    <p:sldId id="401" r:id="rId24"/>
    <p:sldId id="403" r:id="rId25"/>
    <p:sldId id="460" r:id="rId26"/>
    <p:sldId id="461" r:id="rId27"/>
    <p:sldId id="406" r:id="rId28"/>
    <p:sldId id="407" r:id="rId29"/>
    <p:sldId id="483" r:id="rId30"/>
    <p:sldId id="408" r:id="rId31"/>
    <p:sldId id="409" r:id="rId32"/>
    <p:sldId id="463" r:id="rId33"/>
    <p:sldId id="465" r:id="rId34"/>
    <p:sldId id="464" r:id="rId35"/>
    <p:sldId id="413" r:id="rId36"/>
    <p:sldId id="410" r:id="rId37"/>
    <p:sldId id="415" r:id="rId38"/>
    <p:sldId id="487" r:id="rId39"/>
    <p:sldId id="485" r:id="rId40"/>
    <p:sldId id="414" r:id="rId41"/>
    <p:sldId id="417" r:id="rId42"/>
    <p:sldId id="488" r:id="rId43"/>
    <p:sldId id="418" r:id="rId44"/>
    <p:sldId id="419" r:id="rId45"/>
    <p:sldId id="424" r:id="rId46"/>
    <p:sldId id="468" r:id="rId47"/>
    <p:sldId id="421" r:id="rId48"/>
    <p:sldId id="425" r:id="rId49"/>
    <p:sldId id="426" r:id="rId50"/>
    <p:sldId id="427" r:id="rId51"/>
    <p:sldId id="469" r:id="rId52"/>
    <p:sldId id="428" r:id="rId53"/>
    <p:sldId id="429" r:id="rId54"/>
    <p:sldId id="430" r:id="rId55"/>
    <p:sldId id="431" r:id="rId56"/>
    <p:sldId id="432" r:id="rId57"/>
    <p:sldId id="433" r:id="rId58"/>
    <p:sldId id="434" r:id="rId59"/>
    <p:sldId id="435" r:id="rId60"/>
    <p:sldId id="436" r:id="rId61"/>
    <p:sldId id="438" r:id="rId62"/>
    <p:sldId id="439" r:id="rId63"/>
    <p:sldId id="440" r:id="rId64"/>
    <p:sldId id="437" r:id="rId65"/>
    <p:sldId id="466" r:id="rId66"/>
    <p:sldId id="441" r:id="rId67"/>
    <p:sldId id="442" r:id="rId68"/>
    <p:sldId id="443" r:id="rId69"/>
    <p:sldId id="445" r:id="rId70"/>
    <p:sldId id="446" r:id="rId71"/>
    <p:sldId id="492" r:id="rId72"/>
    <p:sldId id="493" r:id="rId73"/>
    <p:sldId id="489" r:id="rId74"/>
    <p:sldId id="490" r:id="rId75"/>
    <p:sldId id="494" r:id="rId76"/>
    <p:sldId id="495" r:id="rId77"/>
    <p:sldId id="496" r:id="rId78"/>
    <p:sldId id="497" r:id="rId79"/>
    <p:sldId id="498" r:id="rId80"/>
    <p:sldId id="499" r:id="rId81"/>
    <p:sldId id="500" r:id="rId82"/>
    <p:sldId id="501" r:id="rId83"/>
    <p:sldId id="502" r:id="rId84"/>
    <p:sldId id="503" r:id="rId85"/>
    <p:sldId id="504" r:id="rId86"/>
    <p:sldId id="505" r:id="rId87"/>
    <p:sldId id="491" r:id="rId88"/>
    <p:sldId id="506" r:id="rId89"/>
    <p:sldId id="507" r:id="rId90"/>
    <p:sldId id="508" r:id="rId91"/>
    <p:sldId id="509" r:id="rId92"/>
    <p:sldId id="511" r:id="rId93"/>
    <p:sldId id="512" r:id="rId94"/>
    <p:sldId id="454" r:id="rId95"/>
    <p:sldId id="455" r:id="rId96"/>
    <p:sldId id="456" r:id="rId97"/>
    <p:sldId id="458" r:id="rId98"/>
    <p:sldId id="513" r:id="rId99"/>
    <p:sldId id="261" r:id="rId100"/>
  </p:sldIdLst>
  <p:sldSz cx="12192000" cy="6858000"/>
  <p:notesSz cx="6858000" cy="9144000"/>
  <p:embeddedFontLst>
    <p:embeddedFont>
      <p:font typeface="Montserrat" charset="-94"/>
      <p:regular r:id="rId102"/>
      <p:bold r:id="rId103"/>
      <p:italic r:id="rId104"/>
      <p:boldItalic r:id="rId105"/>
    </p:embeddedFont>
    <p:embeddedFont>
      <p:font typeface="Century Gothic" pitchFamily="34" charset="0"/>
      <p:regular r:id="rId106"/>
      <p:bold r:id="rId107"/>
      <p:italic r:id="rId108"/>
      <p:boldItalic r:id="rId109"/>
    </p:embeddedFont>
    <p:embeddedFont>
      <p:font typeface="Segoe UI Symbol" pitchFamily="34" charset="0"/>
      <p:regular r:id="rId110"/>
    </p:embeddedFont>
    <p:embeddedFont>
      <p:font typeface="Calibri" pitchFamily="34" charset="0"/>
      <p:regular r:id="rId111"/>
      <p:bold r:id="rId112"/>
      <p:italic r:id="rId113"/>
      <p:boldItalic r:id="rId114"/>
    </p:embeddedFont>
  </p:embeddedFont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BD9D9"/>
    <a:srgbClr val="E2C4C6"/>
    <a:srgbClr val="DB0D15"/>
    <a:srgbClr val="D1112A"/>
    <a:srgbClr val="51B4AF"/>
    <a:srgbClr val="E7E8EB"/>
    <a:srgbClr val="224F4D"/>
    <a:srgbClr val="0062D0"/>
    <a:srgbClr val="0061A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54" autoAdjust="0"/>
    <p:restoredTop sz="92066" autoAdjust="0"/>
  </p:normalViewPr>
  <p:slideViewPr>
    <p:cSldViewPr snapToGrid="0" snapToObjects="1">
      <p:cViewPr varScale="1">
        <p:scale>
          <a:sx n="107" d="100"/>
          <a:sy n="107" d="100"/>
        </p:scale>
        <p:origin x="-948"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7" d="100"/>
          <a:sy n="67" d="100"/>
        </p:scale>
        <p:origin x="3120" y="77"/>
      </p:cViewPr>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1.fntdata"/><Relationship Id="rId16" Type="http://schemas.openxmlformats.org/officeDocument/2006/relationships/slide" Target="slides/slide15.xml"/><Relationship Id="rId107" Type="http://schemas.openxmlformats.org/officeDocument/2006/relationships/font" Target="fonts/font6.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1.fntdata"/><Relationship Id="rId110" Type="http://schemas.openxmlformats.org/officeDocument/2006/relationships/font" Target="fonts/font9.fntdata"/><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4.fntdata"/><Relationship Id="rId113" Type="http://schemas.openxmlformats.org/officeDocument/2006/relationships/font" Target="fonts/font12.fntdata"/><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2.fntdata"/><Relationship Id="rId108" Type="http://schemas.openxmlformats.org/officeDocument/2006/relationships/font" Target="fonts/font7.fntdata"/><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5.fntdata"/><Relationship Id="rId114"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8.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7B493-CD11-1046-A221-4D3D41035E04}" type="datetimeFigureOut">
              <a:rPr lang="tr-TR" smtClean="0"/>
              <a:pPr/>
              <a:t>17.03.2020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3E03B-4396-F040-934A-24660824B7FE}" type="slidenum">
              <a:rPr lang="tr-TR" smtClean="0"/>
              <a:pPr/>
              <a:t>‹#›</a:t>
            </a:fld>
            <a:endParaRPr lang="tr-TR"/>
          </a:p>
        </p:txBody>
      </p:sp>
    </p:spTree>
    <p:extLst>
      <p:ext uri="{BB962C8B-B14F-4D97-AF65-F5344CB8AC3E}">
        <p14:creationId xmlns:p14="http://schemas.microsoft.com/office/powerpoint/2010/main" xmlns="" val="1864546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D3E03B-4396-F040-934A-24660824B7FE}" type="slidenum">
              <a:rPr lang="tr-TR" smtClean="0"/>
              <a:pPr/>
              <a:t>1</a:t>
            </a:fld>
            <a:endParaRPr lang="tr-TR"/>
          </a:p>
        </p:txBody>
      </p:sp>
    </p:spTree>
    <p:extLst>
      <p:ext uri="{BB962C8B-B14F-4D97-AF65-F5344CB8AC3E}">
        <p14:creationId xmlns:p14="http://schemas.microsoft.com/office/powerpoint/2010/main" xmlns="" val="113392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i="0" dirty="0">
              <a:solidFill>
                <a:schemeClr val="tx1"/>
              </a:solidFill>
            </a:endParaRPr>
          </a:p>
        </p:txBody>
      </p:sp>
      <p:sp>
        <p:nvSpPr>
          <p:cNvPr id="4" name="Slayt Numarası Yer Tutucusu 3"/>
          <p:cNvSpPr>
            <a:spLocks noGrp="1"/>
          </p:cNvSpPr>
          <p:nvPr>
            <p:ph type="sldNum" sz="quarter" idx="10"/>
          </p:nvPr>
        </p:nvSpPr>
        <p:spPr/>
        <p:txBody>
          <a:bodyPr/>
          <a:lstStyle/>
          <a:p>
            <a:fld id="{A7D3E03B-4396-F040-934A-24660824B7FE}" type="slidenum">
              <a:rPr lang="tr-TR" smtClean="0"/>
              <a:pPr/>
              <a:t>50</a:t>
            </a:fld>
            <a:endParaRPr lang="tr-TR"/>
          </a:p>
        </p:txBody>
      </p:sp>
    </p:spTree>
    <p:extLst>
      <p:ext uri="{BB962C8B-B14F-4D97-AF65-F5344CB8AC3E}">
        <p14:creationId xmlns:p14="http://schemas.microsoft.com/office/powerpoint/2010/main" xmlns="" val="3645026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65</a:t>
            </a:fld>
            <a:endParaRPr lang="tr-TR"/>
          </a:p>
        </p:txBody>
      </p:sp>
    </p:spTree>
    <p:extLst>
      <p:ext uri="{BB962C8B-B14F-4D97-AF65-F5344CB8AC3E}">
        <p14:creationId xmlns:p14="http://schemas.microsoft.com/office/powerpoint/2010/main" xmlns="" val="308418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t>
            </a:r>
          </a:p>
        </p:txBody>
      </p:sp>
      <p:sp>
        <p:nvSpPr>
          <p:cNvPr id="4" name="Slayt Numarası Yer Tutucusu 3"/>
          <p:cNvSpPr>
            <a:spLocks noGrp="1"/>
          </p:cNvSpPr>
          <p:nvPr>
            <p:ph type="sldNum" sz="quarter" idx="5"/>
          </p:nvPr>
        </p:nvSpPr>
        <p:spPr/>
        <p:txBody>
          <a:bodyPr/>
          <a:lstStyle/>
          <a:p>
            <a:fld id="{A7D3E03B-4396-F040-934A-24660824B7FE}" type="slidenum">
              <a:rPr lang="tr-TR" smtClean="0"/>
              <a:pPr/>
              <a:t>70</a:t>
            </a:fld>
            <a:endParaRPr lang="tr-TR"/>
          </a:p>
        </p:txBody>
      </p:sp>
    </p:spTree>
    <p:extLst>
      <p:ext uri="{BB962C8B-B14F-4D97-AF65-F5344CB8AC3E}">
        <p14:creationId xmlns:p14="http://schemas.microsoft.com/office/powerpoint/2010/main" xmlns="" val="3502420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t>
            </a:r>
          </a:p>
        </p:txBody>
      </p:sp>
      <p:sp>
        <p:nvSpPr>
          <p:cNvPr id="4" name="Slayt Numarası Yer Tutucusu 3"/>
          <p:cNvSpPr>
            <a:spLocks noGrp="1"/>
          </p:cNvSpPr>
          <p:nvPr>
            <p:ph type="sldNum" sz="quarter" idx="5"/>
          </p:nvPr>
        </p:nvSpPr>
        <p:spPr/>
        <p:txBody>
          <a:bodyPr/>
          <a:lstStyle/>
          <a:p>
            <a:fld id="{A7D3E03B-4396-F040-934A-24660824B7FE}" type="slidenum">
              <a:rPr lang="tr-TR" smtClean="0"/>
              <a:pPr/>
              <a:t>71</a:t>
            </a:fld>
            <a:endParaRPr lang="tr-TR"/>
          </a:p>
        </p:txBody>
      </p:sp>
    </p:spTree>
    <p:extLst>
      <p:ext uri="{BB962C8B-B14F-4D97-AF65-F5344CB8AC3E}">
        <p14:creationId xmlns:p14="http://schemas.microsoft.com/office/powerpoint/2010/main" xmlns="" val="1205576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t>
            </a:r>
          </a:p>
        </p:txBody>
      </p:sp>
      <p:sp>
        <p:nvSpPr>
          <p:cNvPr id="4" name="Slayt Numarası Yer Tutucusu 3"/>
          <p:cNvSpPr>
            <a:spLocks noGrp="1"/>
          </p:cNvSpPr>
          <p:nvPr>
            <p:ph type="sldNum" sz="quarter" idx="5"/>
          </p:nvPr>
        </p:nvSpPr>
        <p:spPr/>
        <p:txBody>
          <a:bodyPr/>
          <a:lstStyle/>
          <a:p>
            <a:fld id="{A7D3E03B-4396-F040-934A-24660824B7FE}" type="slidenum">
              <a:rPr lang="tr-TR" smtClean="0"/>
              <a:pPr/>
              <a:t>72</a:t>
            </a:fld>
            <a:endParaRPr lang="tr-TR"/>
          </a:p>
        </p:txBody>
      </p:sp>
    </p:spTree>
    <p:extLst>
      <p:ext uri="{BB962C8B-B14F-4D97-AF65-F5344CB8AC3E}">
        <p14:creationId xmlns:p14="http://schemas.microsoft.com/office/powerpoint/2010/main" xmlns="" val="1244404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r>
              <a:rPr lang="tr-TR" sz="1200" kern="1200" dirty="0">
                <a:solidFill>
                  <a:schemeClr val="tx1"/>
                </a:solidFill>
                <a:effectLst/>
                <a:latin typeface="+mn-lt"/>
                <a:ea typeface="+mn-ea"/>
                <a:cs typeface="+mn-cs"/>
              </a:rPr>
              <a:t>1) </a:t>
            </a:r>
            <a:r>
              <a:rPr lang="tr-TR" sz="1200" kern="1200" dirty="0" err="1">
                <a:solidFill>
                  <a:schemeClr val="tx1"/>
                </a:solidFill>
                <a:effectLst/>
                <a:latin typeface="+mn-lt"/>
                <a:ea typeface="+mn-ea"/>
                <a:cs typeface="+mn-cs"/>
              </a:rPr>
              <a:t>Komorbid</a:t>
            </a:r>
            <a:r>
              <a:rPr lang="tr-TR" sz="1200" kern="1200" dirty="0">
                <a:solidFill>
                  <a:schemeClr val="tx1"/>
                </a:solidFill>
                <a:effectLst/>
                <a:latin typeface="+mn-lt"/>
                <a:ea typeface="+mn-ea"/>
                <a:cs typeface="+mn-cs"/>
              </a:rPr>
              <a:t> hastalıklar (</a:t>
            </a:r>
            <a:r>
              <a:rPr lang="tr-TR" sz="1200" kern="1200" dirty="0" err="1">
                <a:solidFill>
                  <a:schemeClr val="tx1"/>
                </a:solidFill>
                <a:effectLst/>
                <a:latin typeface="+mn-lt"/>
                <a:ea typeface="+mn-ea"/>
                <a:cs typeface="+mn-cs"/>
              </a:rPr>
              <a:t>kardiyovasküler</a:t>
            </a:r>
            <a:r>
              <a:rPr lang="tr-TR" sz="1200" kern="1200" dirty="0">
                <a:solidFill>
                  <a:schemeClr val="tx1"/>
                </a:solidFill>
                <a:effectLst/>
                <a:latin typeface="+mn-lt"/>
                <a:ea typeface="+mn-ea"/>
                <a:cs typeface="+mn-cs"/>
              </a:rPr>
              <a:t> hastalıkları, DM, HT, kanser, kronik akciğer hastalıkları başta olmak üzere diğer </a:t>
            </a:r>
            <a:r>
              <a:rPr lang="tr-TR" sz="1200" kern="1200" dirty="0" err="1">
                <a:solidFill>
                  <a:schemeClr val="tx1"/>
                </a:solidFill>
                <a:effectLst/>
                <a:latin typeface="+mn-lt"/>
                <a:ea typeface="+mn-ea"/>
                <a:cs typeface="+mn-cs"/>
              </a:rPr>
              <a:t>immunsüpresif</a:t>
            </a:r>
            <a:r>
              <a:rPr lang="tr-TR" sz="1200" kern="1200" dirty="0">
                <a:solidFill>
                  <a:schemeClr val="tx1"/>
                </a:solidFill>
                <a:effectLst/>
                <a:latin typeface="+mn-lt"/>
                <a:ea typeface="+mn-ea"/>
                <a:cs typeface="+mn-cs"/>
              </a:rPr>
              <a:t> durumlar)</a:t>
            </a:r>
          </a:p>
          <a:p>
            <a:r>
              <a:rPr lang="en-US" sz="1200" kern="1200" dirty="0">
                <a:solidFill>
                  <a:schemeClr val="tx1"/>
                </a:solidFill>
                <a:effectLst/>
                <a:latin typeface="+mn-lt"/>
                <a:ea typeface="+mn-ea"/>
                <a:cs typeface="+mn-cs"/>
              </a:rPr>
              <a:t>2) </a:t>
            </a:r>
            <a:r>
              <a:rPr lang="en-US" sz="1200" kern="1200" dirty="0" err="1">
                <a:solidFill>
                  <a:schemeClr val="tx1"/>
                </a:solidFill>
                <a:effectLst/>
                <a:latin typeface="+mn-lt"/>
                <a:ea typeface="+mn-ea"/>
                <a:cs typeface="+mn-cs"/>
              </a:rPr>
              <a:t>Komplike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olmamış</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hastalık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Ateş</a:t>
            </a:r>
            <a:r>
              <a:rPr lang="en-US" sz="1200" kern="1200" dirty="0">
                <a:solidFill>
                  <a:schemeClr val="tx1"/>
                </a:solidFill>
                <a:effectLst/>
                <a:latin typeface="+mn-lt"/>
                <a:ea typeface="+mn-ea"/>
                <a:cs typeface="+mn-cs"/>
              </a:rPr>
              <a:t>, kas/</a:t>
            </a:r>
            <a:r>
              <a:rPr lang="en-US" sz="1200" kern="1200" dirty="0" err="1">
                <a:solidFill>
                  <a:schemeClr val="tx1"/>
                </a:solidFill>
                <a:effectLst/>
                <a:latin typeface="+mn-lt"/>
                <a:ea typeface="+mn-ea"/>
                <a:cs typeface="+mn-cs"/>
              </a:rPr>
              <a:t>eklem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ağrıları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öksürük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boğaz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ağrısı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nazal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konjesyon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gibi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bulgular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olup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akciğer</a:t>
            </a:r>
            <a:r>
              <a:rPr lang="en-US" sz="1200" kern="1200" dirty="0">
                <a:solidFill>
                  <a:schemeClr val="tx1"/>
                </a:solidFill>
                <a:effectLst/>
                <a:latin typeface="+mn-lt"/>
                <a:ea typeface="+mn-ea"/>
                <a:cs typeface="+mn-cs"/>
              </a:rPr>
              <a:t> filmi </a:t>
            </a:r>
            <a:r>
              <a:rPr lang="en-US" sz="1200" kern="1200" dirty="0" err="1">
                <a:solidFill>
                  <a:schemeClr val="tx1"/>
                </a:solidFill>
                <a:effectLst/>
                <a:latin typeface="+mn-lt"/>
                <a:ea typeface="+mn-ea"/>
                <a:cs typeface="+mn-cs"/>
              </a:rPr>
              <a:t>ve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veya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akciğer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tomografisi</a:t>
            </a:r>
            <a:r>
              <a:rPr lang="en-US" sz="1200" kern="1200" dirty="0">
                <a:solidFill>
                  <a:schemeClr val="tx1"/>
                </a:solidFill>
                <a:effectLst/>
                <a:latin typeface="+mn-lt"/>
                <a:ea typeface="+mn-ea"/>
                <a:cs typeface="+mn-cs"/>
              </a:rPr>
              <a:t> normal </a:t>
            </a:r>
            <a:r>
              <a:rPr lang="en-US" sz="1200" kern="1200" dirty="0" err="1">
                <a:solidFill>
                  <a:schemeClr val="tx1"/>
                </a:solidFill>
                <a:effectLst/>
                <a:latin typeface="+mn-lt"/>
                <a:ea typeface="+mn-ea"/>
                <a:cs typeface="+mn-cs"/>
              </a:rPr>
              <a:t>olan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kişiler</a:t>
            </a:r>
            <a:r>
              <a:rPr lang="en-US" sz="1200" kern="1200" dirty="0">
                <a:solidFill>
                  <a:schemeClr val="tx1"/>
                </a:solidFill>
                <a:effectLst/>
                <a:latin typeface="+mn-lt"/>
                <a:ea typeface="+mn-ea"/>
                <a:cs typeface="+mn-cs"/>
              </a:rPr>
              <a:t>. </a:t>
            </a:r>
            <a:endParaRPr lang="tr-T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a:t>
            </a:r>
            <a:r>
              <a:rPr lang="en-US" sz="1200" kern="1200" dirty="0" err="1">
                <a:solidFill>
                  <a:schemeClr val="tx1"/>
                </a:solidFill>
                <a:effectLst/>
                <a:latin typeface="+mn-lt"/>
                <a:ea typeface="+mn-ea"/>
                <a:cs typeface="+mn-cs"/>
              </a:rPr>
              <a:t>Pnömoni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Takipnesi</a:t>
            </a:r>
            <a:r>
              <a:rPr lang="en-US" sz="1200" kern="1200" dirty="0">
                <a:solidFill>
                  <a:schemeClr val="tx1"/>
                </a:solidFill>
                <a:effectLst/>
                <a:latin typeface="+mn-lt"/>
                <a:ea typeface="+mn-ea"/>
                <a:cs typeface="+mn-cs"/>
              </a:rPr>
              <a:t> (&lt; 30/</a:t>
            </a:r>
            <a:r>
              <a:rPr lang="en-US" sz="1200" kern="1200" dirty="0" err="1">
                <a:solidFill>
                  <a:schemeClr val="tx1"/>
                </a:solidFill>
                <a:effectLst/>
                <a:latin typeface="+mn-lt"/>
                <a:ea typeface="+mn-ea"/>
                <a:cs typeface="+mn-cs"/>
              </a:rPr>
              <a:t>dakika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olup</a:t>
            </a:r>
            <a:r>
              <a:rPr lang="en-US" sz="1200" kern="1200" dirty="0">
                <a:solidFill>
                  <a:schemeClr val="tx1"/>
                </a:solidFill>
                <a:effectLst/>
                <a:latin typeface="+mn-lt"/>
                <a:ea typeface="+mn-ea"/>
                <a:cs typeface="+mn-cs"/>
              </a:rPr>
              <a:t>, Oda </a:t>
            </a:r>
            <a:r>
              <a:rPr lang="en-US" sz="1200" kern="1200" dirty="0" err="1">
                <a:solidFill>
                  <a:schemeClr val="tx1"/>
                </a:solidFill>
                <a:effectLst/>
                <a:latin typeface="+mn-lt"/>
                <a:ea typeface="+mn-ea"/>
                <a:cs typeface="+mn-cs"/>
              </a:rPr>
              <a:t>havasında</a:t>
            </a:r>
            <a:r>
              <a:rPr lang="en-US" sz="1200" kern="1200" dirty="0">
                <a:solidFill>
                  <a:schemeClr val="tx1"/>
                </a:solidFill>
                <a:effectLst/>
                <a:latin typeface="+mn-lt"/>
                <a:ea typeface="+mn-ea"/>
                <a:cs typeface="+mn-cs"/>
              </a:rPr>
              <a:t> SpO2 </a:t>
            </a:r>
            <a:r>
              <a:rPr lang="en-US" sz="1200" kern="1200" dirty="0" err="1">
                <a:solidFill>
                  <a:schemeClr val="tx1"/>
                </a:solidFill>
                <a:effectLst/>
                <a:latin typeface="+mn-lt"/>
                <a:ea typeface="+mn-ea"/>
                <a:cs typeface="+mn-cs"/>
              </a:rPr>
              <a:t>düzeyi</a:t>
            </a:r>
            <a:r>
              <a:rPr lang="en-US" sz="1200" kern="1200" dirty="0">
                <a:solidFill>
                  <a:schemeClr val="tx1"/>
                </a:solidFill>
                <a:effectLst/>
                <a:latin typeface="+mn-lt"/>
                <a:ea typeface="+mn-ea"/>
                <a:cs typeface="+mn-cs"/>
              </a:rPr>
              <a:t> % 90 </a:t>
            </a:r>
            <a:r>
              <a:rPr lang="en-US" sz="1200" kern="1200" dirty="0" err="1">
                <a:solidFill>
                  <a:schemeClr val="tx1"/>
                </a:solidFill>
                <a:effectLst/>
                <a:latin typeface="+mn-lt"/>
                <a:ea typeface="+mn-ea"/>
                <a:cs typeface="+mn-cs"/>
              </a:rPr>
              <a:t>üzerinde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akciğer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grafisinde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tomografisinde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pnömoni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bulgusu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olan</a:t>
            </a:r>
            <a:r>
              <a:rPr lang="en-US" sz="1200" kern="1200" dirty="0">
                <a:solidFill>
                  <a:schemeClr val="tx1"/>
                </a:solidFill>
                <a:effectLst/>
                <a:latin typeface="+mn-lt"/>
                <a:ea typeface="+mn-ea"/>
                <a:cs typeface="+mn-cs"/>
              </a:rPr>
              <a:t> hasta. </a:t>
            </a:r>
            <a:endParaRPr lang="tr-T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a:t>
            </a:r>
            <a:r>
              <a:rPr lang="en-US" sz="1200" kern="1200" dirty="0" err="1">
                <a:solidFill>
                  <a:schemeClr val="tx1"/>
                </a:solidFill>
                <a:effectLst/>
                <a:latin typeface="+mn-lt"/>
                <a:ea typeface="+mn-ea"/>
                <a:cs typeface="+mn-cs"/>
              </a:rPr>
              <a:t>Ağır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Pnömoni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Takipnesi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olup</a:t>
            </a:r>
            <a:r>
              <a:rPr lang="en-US" sz="1200" kern="1200" dirty="0">
                <a:solidFill>
                  <a:schemeClr val="tx1"/>
                </a:solidFill>
                <a:effectLst/>
                <a:latin typeface="+mn-lt"/>
                <a:ea typeface="+mn-ea"/>
                <a:cs typeface="+mn-cs"/>
              </a:rPr>
              <a:t> (≥ 30/</a:t>
            </a:r>
            <a:r>
              <a:rPr lang="en-US" sz="1200" kern="1200" dirty="0" err="1">
                <a:solidFill>
                  <a:schemeClr val="tx1"/>
                </a:solidFill>
                <a:effectLst/>
                <a:latin typeface="+mn-lt"/>
                <a:ea typeface="+mn-ea"/>
                <a:cs typeface="+mn-cs"/>
              </a:rPr>
              <a:t>dakika</a:t>
            </a:r>
            <a:r>
              <a:rPr lang="en-US" sz="1200" kern="1200" dirty="0">
                <a:solidFill>
                  <a:schemeClr val="tx1"/>
                </a:solidFill>
                <a:effectLst/>
                <a:latin typeface="+mn-lt"/>
                <a:ea typeface="+mn-ea"/>
                <a:cs typeface="+mn-cs"/>
              </a:rPr>
              <a:t>), Oda </a:t>
            </a:r>
            <a:r>
              <a:rPr lang="en-US" sz="1200" kern="1200" dirty="0" err="1">
                <a:solidFill>
                  <a:schemeClr val="tx1"/>
                </a:solidFill>
                <a:effectLst/>
                <a:latin typeface="+mn-lt"/>
                <a:ea typeface="+mn-ea"/>
                <a:cs typeface="+mn-cs"/>
              </a:rPr>
              <a:t>havasında</a:t>
            </a:r>
            <a:r>
              <a:rPr lang="en-US" sz="1200" kern="1200" dirty="0">
                <a:solidFill>
                  <a:schemeClr val="tx1"/>
                </a:solidFill>
                <a:effectLst/>
                <a:latin typeface="+mn-lt"/>
                <a:ea typeface="+mn-ea"/>
                <a:cs typeface="+mn-cs"/>
              </a:rPr>
              <a:t> SpO2 </a:t>
            </a:r>
            <a:r>
              <a:rPr lang="en-US" sz="1200" kern="1200" dirty="0" err="1">
                <a:solidFill>
                  <a:schemeClr val="tx1"/>
                </a:solidFill>
                <a:effectLst/>
                <a:latin typeface="+mn-lt"/>
                <a:ea typeface="+mn-ea"/>
                <a:cs typeface="+mn-cs"/>
              </a:rPr>
              <a:t>düzeyi</a:t>
            </a:r>
            <a:r>
              <a:rPr lang="en-US" sz="1200" kern="1200" dirty="0">
                <a:solidFill>
                  <a:schemeClr val="tx1"/>
                </a:solidFill>
                <a:effectLst/>
                <a:latin typeface="+mn-lt"/>
                <a:ea typeface="+mn-ea"/>
                <a:cs typeface="+mn-cs"/>
              </a:rPr>
              <a:t> % 90 </a:t>
            </a:r>
            <a:r>
              <a:rPr lang="en-US" sz="1200" kern="1200" dirty="0" err="1">
                <a:solidFill>
                  <a:schemeClr val="tx1"/>
                </a:solidFill>
                <a:effectLst/>
                <a:latin typeface="+mn-lt"/>
                <a:ea typeface="+mn-ea"/>
                <a:cs typeface="+mn-cs"/>
              </a:rPr>
              <a:t>altında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akciğer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grafisinde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tomografisinde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pnömoni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bulgusu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saptanan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akut</a:t>
            </a:r>
            <a:r>
              <a:rPr lang="en-US" sz="1200" kern="1200" dirty="0">
                <a:solidFill>
                  <a:schemeClr val="tx1"/>
                </a:solidFill>
                <a:effectLst/>
                <a:latin typeface="+mn-lt"/>
                <a:ea typeface="+mn-ea"/>
                <a:cs typeface="+mn-cs"/>
              </a:rPr>
              <a:t> organ </a:t>
            </a:r>
            <a:r>
              <a:rPr lang="en-US" sz="1200" kern="1200" dirty="0" err="1">
                <a:solidFill>
                  <a:schemeClr val="tx1"/>
                </a:solidFill>
                <a:effectLst/>
                <a:latin typeface="+mn-lt"/>
                <a:ea typeface="+mn-ea"/>
                <a:cs typeface="+mn-cs"/>
              </a:rPr>
              <a:t>disfonksiyonu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gelişen</a:t>
            </a:r>
            <a:r>
              <a:rPr lang="en-US" sz="1200" kern="1200" dirty="0">
                <a:solidFill>
                  <a:schemeClr val="tx1"/>
                </a:solidFill>
                <a:effectLst/>
                <a:latin typeface="+mn-lt"/>
                <a:ea typeface="+mn-ea"/>
                <a:cs typeface="+mn-cs"/>
              </a:rPr>
              <a:t> hasta. </a:t>
            </a:r>
            <a:endParaRPr lang="tr-T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 </a:t>
            </a:r>
            <a:r>
              <a:rPr lang="en-US" sz="1200" kern="1200" dirty="0" err="1">
                <a:solidFill>
                  <a:schemeClr val="tx1"/>
                </a:solidFill>
                <a:effectLst/>
                <a:latin typeface="+mn-lt"/>
                <a:ea typeface="+mn-ea"/>
                <a:cs typeface="+mn-cs"/>
              </a:rPr>
              <a:t>Ampirik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olarak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başlanmış</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antibiyotik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oseltamivire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olarak</a:t>
            </a:r>
            <a:r>
              <a:rPr lang="en-US" sz="1200" kern="1200" dirty="0">
                <a:solidFill>
                  <a:schemeClr val="tx1"/>
                </a:solidFill>
                <a:effectLst/>
                <a:latin typeface="+mn-lt"/>
                <a:ea typeface="+mn-ea"/>
                <a:cs typeface="+mn-cs"/>
              </a:rPr>
              <a:t>; COVID-19 </a:t>
            </a:r>
            <a:r>
              <a:rPr lang="en-US" sz="1200" kern="1200" dirty="0" err="1">
                <a:solidFill>
                  <a:schemeClr val="tx1"/>
                </a:solidFill>
                <a:effectLst/>
                <a:latin typeface="+mn-lt"/>
                <a:ea typeface="+mn-ea"/>
                <a:cs typeface="+mn-cs"/>
              </a:rPr>
              <a:t>hastalarının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tedavisinin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değerlendirildiği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literatürlerdeki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olumlu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sonuçlar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ışığında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hidroksiklorokin</a:t>
            </a:r>
            <a:r>
              <a:rPr lang="en-US" sz="1200" kern="1200" dirty="0">
                <a:solidFill>
                  <a:schemeClr val="tx1"/>
                </a:solidFill>
                <a:effectLst/>
                <a:latin typeface="+mn-lt"/>
                <a:ea typeface="+mn-ea"/>
                <a:cs typeface="+mn-cs"/>
              </a:rPr>
              <a:t> 200mg tablet (2x1) (5 </a:t>
            </a:r>
            <a:r>
              <a:rPr lang="en-US" sz="1200" kern="1200" dirty="0" err="1">
                <a:solidFill>
                  <a:schemeClr val="tx1"/>
                </a:solidFill>
                <a:effectLst/>
                <a:latin typeface="+mn-lt"/>
                <a:ea typeface="+mn-ea"/>
                <a:cs typeface="+mn-cs"/>
              </a:rPr>
              <a:t>gün</a:t>
            </a:r>
            <a:r>
              <a:rPr lang="en-US" sz="1200" kern="1200" dirty="0">
                <a:solidFill>
                  <a:schemeClr val="tx1"/>
                </a:solidFill>
                <a:effectLst/>
                <a:latin typeface="+mn-lt"/>
                <a:ea typeface="+mn-ea"/>
                <a:cs typeface="+mn-cs"/>
              </a:rPr>
              <a:t>), lopinavir 200 mg tablet/ritonavir 50 mg tablet (2*2) (14 </a:t>
            </a:r>
            <a:r>
              <a:rPr lang="en-US" sz="1200" kern="1200" dirty="0" err="1">
                <a:solidFill>
                  <a:schemeClr val="tx1"/>
                </a:solidFill>
                <a:effectLst/>
                <a:latin typeface="+mn-lt"/>
                <a:ea typeface="+mn-ea"/>
                <a:cs typeface="+mn-cs"/>
              </a:rPr>
              <a:t>gün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kullanılır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Hafif</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hastalık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tablosunda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öncelikle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klorokin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ağır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hastalık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tablosunda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öncelikle</a:t>
            </a:r>
            <a:r>
              <a:rPr lang="en-US" sz="1200" kern="1200" dirty="0">
                <a:solidFill>
                  <a:schemeClr val="tx1"/>
                </a:solidFill>
                <a:effectLst/>
                <a:latin typeface="+mn-lt"/>
                <a:ea typeface="+mn-ea"/>
                <a:cs typeface="+mn-cs"/>
              </a:rPr>
              <a:t> lopinavir/ritonavir </a:t>
            </a:r>
            <a:r>
              <a:rPr lang="en-US" sz="1200" kern="1200" dirty="0" err="1">
                <a:solidFill>
                  <a:schemeClr val="tx1"/>
                </a:solidFill>
                <a:effectLst/>
                <a:latin typeface="+mn-lt"/>
                <a:ea typeface="+mn-ea"/>
                <a:cs typeface="+mn-cs"/>
              </a:rPr>
              <a:t>tedavisi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önerilir</a:t>
            </a:r>
            <a:r>
              <a:rPr lang="en-US" sz="1200" kern="1200" dirty="0">
                <a:solidFill>
                  <a:schemeClr val="tx1"/>
                </a:solidFill>
                <a:effectLst/>
                <a:latin typeface="+mn-lt"/>
                <a:ea typeface="+mn-ea"/>
                <a:cs typeface="+mn-cs"/>
              </a:rPr>
              <a:t>.  </a:t>
            </a:r>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73</a:t>
            </a:fld>
            <a:endParaRPr lang="tr-TR"/>
          </a:p>
        </p:txBody>
      </p:sp>
    </p:spTree>
    <p:extLst>
      <p:ext uri="{BB962C8B-B14F-4D97-AF65-F5344CB8AC3E}">
        <p14:creationId xmlns:p14="http://schemas.microsoft.com/office/powerpoint/2010/main" xmlns="" val="996361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96</a:t>
            </a:fld>
            <a:endParaRPr lang="tr-TR"/>
          </a:p>
        </p:txBody>
      </p:sp>
    </p:spTree>
    <p:extLst>
      <p:ext uri="{BB962C8B-B14F-4D97-AF65-F5344CB8AC3E}">
        <p14:creationId xmlns:p14="http://schemas.microsoft.com/office/powerpoint/2010/main" xmlns="" val="2058386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12</a:t>
            </a:fld>
            <a:endParaRPr lang="tr-TR"/>
          </a:p>
        </p:txBody>
      </p:sp>
    </p:spTree>
    <p:extLst>
      <p:ext uri="{BB962C8B-B14F-4D97-AF65-F5344CB8AC3E}">
        <p14:creationId xmlns:p14="http://schemas.microsoft.com/office/powerpoint/2010/main" xmlns="" val="1436482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13</a:t>
            </a:fld>
            <a:endParaRPr lang="tr-TR"/>
          </a:p>
        </p:txBody>
      </p:sp>
    </p:spTree>
    <p:extLst>
      <p:ext uri="{BB962C8B-B14F-4D97-AF65-F5344CB8AC3E}">
        <p14:creationId xmlns:p14="http://schemas.microsoft.com/office/powerpoint/2010/main" xmlns="" val="1169316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14</a:t>
            </a:fld>
            <a:endParaRPr lang="tr-TR"/>
          </a:p>
        </p:txBody>
      </p:sp>
    </p:spTree>
    <p:extLst>
      <p:ext uri="{BB962C8B-B14F-4D97-AF65-F5344CB8AC3E}">
        <p14:creationId xmlns:p14="http://schemas.microsoft.com/office/powerpoint/2010/main" xmlns="" val="1076307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Numune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solunum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yolu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sürüntüsü</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olarak</a:t>
            </a:r>
            <a:r>
              <a:rPr lang="en-US" sz="1200" kern="1200" dirty="0">
                <a:solidFill>
                  <a:schemeClr val="tx1"/>
                </a:solidFill>
                <a:effectLst/>
                <a:latin typeface="+mn-lt"/>
                <a:ea typeface="+mn-ea"/>
                <a:cs typeface="+mn-cs"/>
              </a:rPr>
              <a:t> Viral Transport </a:t>
            </a:r>
            <a:r>
              <a:rPr lang="en-US" sz="1200" kern="1200" dirty="0" err="1">
                <a:solidFill>
                  <a:schemeClr val="tx1"/>
                </a:solidFill>
                <a:effectLst/>
                <a:latin typeface="+mn-lt"/>
                <a:ea typeface="+mn-ea"/>
                <a:cs typeface="+mn-cs"/>
              </a:rPr>
              <a:t>Besiyeri</a:t>
            </a:r>
            <a:r>
              <a:rPr lang="en-US" sz="1200" kern="1200" dirty="0">
                <a:solidFill>
                  <a:schemeClr val="tx1"/>
                </a:solidFill>
                <a:effectLst/>
                <a:latin typeface="+mn-lt"/>
                <a:ea typeface="+mn-ea"/>
                <a:cs typeface="+mn-cs"/>
              </a:rPr>
              <a:t> (VTM) </a:t>
            </a:r>
            <a:r>
              <a:rPr lang="en-US" sz="1200" kern="1200" dirty="0" err="1">
                <a:solidFill>
                  <a:schemeClr val="tx1"/>
                </a:solidFill>
                <a:effectLst/>
                <a:latin typeface="+mn-lt"/>
                <a:ea typeface="+mn-ea"/>
                <a:cs typeface="+mn-cs"/>
              </a:rPr>
              <a:t>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alınır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Trakeal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aspirat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bronkoskopik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örnek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balgam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alınacak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steril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kapaklı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sızdırmaz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kaplara</a:t>
            </a:r>
            <a:r>
              <a:rPr lang="en-US" sz="1200" kern="1200" dirty="0">
                <a:solidFill>
                  <a:schemeClr val="tx1"/>
                </a:solidFill>
                <a:effectLst/>
                <a:latin typeface="+mn-lt"/>
                <a:ea typeface="+mn-ea"/>
                <a:cs typeface="+mn-cs"/>
              </a:rPr>
              <a:t> 2-3 ml </a:t>
            </a:r>
            <a:r>
              <a:rPr lang="en-US" sz="1200" kern="1200" dirty="0" err="1">
                <a:solidFill>
                  <a:schemeClr val="tx1"/>
                </a:solidFill>
                <a:effectLst/>
                <a:latin typeface="+mn-lt"/>
                <a:ea typeface="+mn-ea"/>
                <a:cs typeface="+mn-cs"/>
              </a:rPr>
              <a:t>alınmalıdır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Tüm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örnekler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alındıktan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hemen</a:t>
            </a:r>
            <a:r>
              <a:rPr lang="tr-TR"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sonra</a:t>
            </a:r>
            <a:r>
              <a:rPr lang="tr-TR"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buzdolabında</a:t>
            </a:r>
            <a:r>
              <a:rPr lang="en-US" sz="1200" kern="1200" dirty="0">
                <a:solidFill>
                  <a:schemeClr val="tx1"/>
                </a:solidFill>
                <a:effectLst/>
                <a:latin typeface="+mn-lt"/>
                <a:ea typeface="+mn-ea"/>
                <a:cs typeface="+mn-cs"/>
              </a:rPr>
              <a:t> (2-8</a:t>
            </a:r>
            <a:r>
              <a:rPr lang="en-US" sz="1200" kern="1200" baseline="30000" dirty="0">
                <a:solidFill>
                  <a:schemeClr val="tx1"/>
                </a:solidFill>
                <a:effectLst/>
                <a:latin typeface="+mn-lt"/>
                <a:ea typeface="+mn-ea"/>
                <a:cs typeface="+mn-cs"/>
              </a:rPr>
              <a:t>0</a:t>
            </a:r>
            <a:r>
              <a:rPr lang="en-US" sz="1200" kern="1200" dirty="0">
                <a:solidFill>
                  <a:schemeClr val="tx1"/>
                </a:solidFill>
                <a:effectLst/>
                <a:latin typeface="+mn-lt"/>
                <a:ea typeface="+mn-ea"/>
                <a:cs typeface="+mn-cs"/>
              </a:rPr>
              <a:t>C </a:t>
            </a:r>
            <a:r>
              <a:rPr lang="en-US" sz="1200" kern="1200" dirty="0" err="1">
                <a:solidFill>
                  <a:schemeClr val="tx1"/>
                </a:solidFill>
                <a:effectLst/>
                <a:latin typeface="+mn-lt"/>
                <a:ea typeface="+mn-ea"/>
                <a:cs typeface="+mn-cs"/>
              </a:rPr>
              <a:t>arası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muhafaza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edilmeli</a:t>
            </a:r>
            <a:r>
              <a:rPr lang="tr-TR"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a:t>
            </a:r>
            <a:r>
              <a:rPr lang="tr-TR"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ivedilikle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laboratuvara</a:t>
            </a:r>
            <a:r>
              <a:rPr lang="tr-TR"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ulaştırılmalıdır</a:t>
            </a:r>
            <a:r>
              <a:rPr lang="en-US" sz="1200" kern="1200" dirty="0">
                <a:solidFill>
                  <a:schemeClr val="tx1"/>
                </a:solidFill>
                <a:effectLst/>
                <a:latin typeface="+mn-lt"/>
                <a:ea typeface="+mn-ea"/>
                <a:cs typeface="+mn-cs"/>
              </a:rPr>
              <a:t>.</a:t>
            </a:r>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A7D3E03B-4396-F040-934A-24660824B7FE}" type="slidenum">
              <a:rPr lang="tr-TR" smtClean="0"/>
              <a:pPr/>
              <a:t>18</a:t>
            </a:fld>
            <a:endParaRPr lang="tr-TR"/>
          </a:p>
        </p:txBody>
      </p:sp>
    </p:spTree>
    <p:extLst>
      <p:ext uri="{BB962C8B-B14F-4D97-AF65-F5344CB8AC3E}">
        <p14:creationId xmlns:p14="http://schemas.microsoft.com/office/powerpoint/2010/main" xmlns="" val="2225938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Numune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solunum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yolu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sürüntüsü</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olarak</a:t>
            </a:r>
            <a:r>
              <a:rPr lang="en-US" sz="1200" kern="1200" dirty="0">
                <a:solidFill>
                  <a:schemeClr val="tx1"/>
                </a:solidFill>
                <a:effectLst/>
                <a:latin typeface="+mn-lt"/>
                <a:ea typeface="+mn-ea"/>
                <a:cs typeface="+mn-cs"/>
              </a:rPr>
              <a:t> Viral Transport </a:t>
            </a:r>
            <a:r>
              <a:rPr lang="en-US" sz="1200" kern="1200" dirty="0" err="1">
                <a:solidFill>
                  <a:schemeClr val="tx1"/>
                </a:solidFill>
                <a:effectLst/>
                <a:latin typeface="+mn-lt"/>
                <a:ea typeface="+mn-ea"/>
                <a:cs typeface="+mn-cs"/>
              </a:rPr>
              <a:t>Besiyeri</a:t>
            </a:r>
            <a:r>
              <a:rPr lang="en-US" sz="1200" kern="1200" dirty="0">
                <a:solidFill>
                  <a:schemeClr val="tx1"/>
                </a:solidFill>
                <a:effectLst/>
                <a:latin typeface="+mn-lt"/>
                <a:ea typeface="+mn-ea"/>
                <a:cs typeface="+mn-cs"/>
              </a:rPr>
              <a:t> (VTM) </a:t>
            </a:r>
            <a:r>
              <a:rPr lang="en-US" sz="1200" kern="1200" dirty="0" err="1">
                <a:solidFill>
                  <a:schemeClr val="tx1"/>
                </a:solidFill>
                <a:effectLst/>
                <a:latin typeface="+mn-lt"/>
                <a:ea typeface="+mn-ea"/>
                <a:cs typeface="+mn-cs"/>
              </a:rPr>
              <a:t>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alınır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Trakeal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aspirat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bronkoskopik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örnek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balgam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alınacak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steril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kapaklı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sızdırmaz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kaplara</a:t>
            </a:r>
            <a:r>
              <a:rPr lang="en-US" sz="1200" kern="1200" dirty="0">
                <a:solidFill>
                  <a:schemeClr val="tx1"/>
                </a:solidFill>
                <a:effectLst/>
                <a:latin typeface="+mn-lt"/>
                <a:ea typeface="+mn-ea"/>
                <a:cs typeface="+mn-cs"/>
              </a:rPr>
              <a:t> 2-3 ml </a:t>
            </a:r>
            <a:r>
              <a:rPr lang="en-US" sz="1200" kern="1200" dirty="0" err="1">
                <a:solidFill>
                  <a:schemeClr val="tx1"/>
                </a:solidFill>
                <a:effectLst/>
                <a:latin typeface="+mn-lt"/>
                <a:ea typeface="+mn-ea"/>
                <a:cs typeface="+mn-cs"/>
              </a:rPr>
              <a:t>alınmalıdır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Tüm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örnekler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alındıktan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hemen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sonra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buzdolabında</a:t>
            </a:r>
            <a:r>
              <a:rPr lang="en-US" sz="1200" kern="1200" dirty="0">
                <a:solidFill>
                  <a:schemeClr val="tx1"/>
                </a:solidFill>
                <a:effectLst/>
                <a:latin typeface="+mn-lt"/>
                <a:ea typeface="+mn-ea"/>
                <a:cs typeface="+mn-cs"/>
              </a:rPr>
              <a:t> (2-8</a:t>
            </a:r>
            <a:r>
              <a:rPr lang="en-US" sz="1200" kern="1200" baseline="30000" dirty="0">
                <a:solidFill>
                  <a:schemeClr val="tx1"/>
                </a:solidFill>
                <a:effectLst/>
                <a:latin typeface="+mn-lt"/>
                <a:ea typeface="+mn-ea"/>
                <a:cs typeface="+mn-cs"/>
              </a:rPr>
              <a:t>0</a:t>
            </a:r>
            <a:r>
              <a:rPr lang="en-US" sz="1200" kern="1200" dirty="0">
                <a:solidFill>
                  <a:schemeClr val="tx1"/>
                </a:solidFill>
                <a:effectLst/>
                <a:latin typeface="+mn-lt"/>
                <a:ea typeface="+mn-ea"/>
                <a:cs typeface="+mn-cs"/>
              </a:rPr>
              <a:t>C </a:t>
            </a:r>
            <a:r>
              <a:rPr lang="en-US" sz="1200" kern="1200" dirty="0" err="1">
                <a:solidFill>
                  <a:schemeClr val="tx1"/>
                </a:solidFill>
                <a:effectLst/>
                <a:latin typeface="+mn-lt"/>
                <a:ea typeface="+mn-ea"/>
                <a:cs typeface="+mn-cs"/>
              </a:rPr>
              <a:t>arası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muhafaza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edilmeli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ivedilikle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laboratuvara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ulaştırılmalıdır</a:t>
            </a:r>
            <a:r>
              <a:rPr lang="en-US" sz="1200" kern="1200" dirty="0">
                <a:solidFill>
                  <a:schemeClr val="tx1"/>
                </a:solidFill>
                <a:effectLst/>
                <a:latin typeface="+mn-lt"/>
                <a:ea typeface="+mn-ea"/>
                <a:cs typeface="+mn-cs"/>
              </a:rPr>
              <a:t>.</a:t>
            </a:r>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5"/>
          </p:nvPr>
        </p:nvSpPr>
        <p:spPr/>
        <p:txBody>
          <a:bodyPr/>
          <a:lstStyle/>
          <a:p>
            <a:fld id="{A7D3E03B-4396-F040-934A-24660824B7FE}" type="slidenum">
              <a:rPr lang="tr-TR" smtClean="0"/>
              <a:pPr/>
              <a:t>19</a:t>
            </a:fld>
            <a:endParaRPr lang="tr-TR"/>
          </a:p>
        </p:txBody>
      </p:sp>
    </p:spTree>
    <p:extLst>
      <p:ext uri="{BB962C8B-B14F-4D97-AF65-F5344CB8AC3E}">
        <p14:creationId xmlns:p14="http://schemas.microsoft.com/office/powerpoint/2010/main" xmlns="" val="1067268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45</a:t>
            </a:fld>
            <a:endParaRPr lang="tr-TR"/>
          </a:p>
        </p:txBody>
      </p:sp>
    </p:spTree>
    <p:extLst>
      <p:ext uri="{BB962C8B-B14F-4D97-AF65-F5344CB8AC3E}">
        <p14:creationId xmlns:p14="http://schemas.microsoft.com/office/powerpoint/2010/main" xmlns="" val="2124535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46</a:t>
            </a:fld>
            <a:endParaRPr lang="tr-TR"/>
          </a:p>
        </p:txBody>
      </p:sp>
    </p:spTree>
    <p:extLst>
      <p:ext uri="{BB962C8B-B14F-4D97-AF65-F5344CB8AC3E}">
        <p14:creationId xmlns:p14="http://schemas.microsoft.com/office/powerpoint/2010/main" xmlns="" val="2719023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latin typeface="+mn-lt"/>
              </a:rPr>
              <a:t>(dal hastanesi dışındaki) </a:t>
            </a:r>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49</a:t>
            </a:fld>
            <a:endParaRPr lang="tr-TR"/>
          </a:p>
        </p:txBody>
      </p:sp>
    </p:spTree>
    <p:extLst>
      <p:ext uri="{BB962C8B-B14F-4D97-AF65-F5344CB8AC3E}">
        <p14:creationId xmlns:p14="http://schemas.microsoft.com/office/powerpoint/2010/main" xmlns="" val="3223704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C42A9C4-E9E0-144C-94EB-D87A0E3D2E4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F7F03F2E-E8FB-444B-B279-2EE65176A5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AD5AC001-DE5F-D146-AB48-A24CEC3BA3A7}"/>
              </a:ext>
            </a:extLst>
          </p:cNvPr>
          <p:cNvSpPr>
            <a:spLocks noGrp="1"/>
          </p:cNvSpPr>
          <p:nvPr>
            <p:ph type="dt" sz="half" idx="10"/>
          </p:nvPr>
        </p:nvSpPr>
        <p:spPr/>
        <p:txBody>
          <a:bodyPr/>
          <a:lstStyle/>
          <a:p>
            <a:fld id="{391C0D78-CBB9-8641-B664-BA7833CE614B}" type="datetimeFigureOut">
              <a:rPr lang="tr-TR" smtClean="0"/>
              <a:pPr/>
              <a:t>17.03.2020</a:t>
            </a:fld>
            <a:endParaRPr lang="tr-TR"/>
          </a:p>
        </p:txBody>
      </p:sp>
      <p:sp>
        <p:nvSpPr>
          <p:cNvPr id="5" name="Alt Bilgi Yer Tutucusu 4">
            <a:extLst>
              <a:ext uri="{FF2B5EF4-FFF2-40B4-BE49-F238E27FC236}">
                <a16:creationId xmlns:a16="http://schemas.microsoft.com/office/drawing/2014/main" xmlns="" id="{1BEFC020-6162-1247-AE75-3ACBDA827A3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5019296C-70B3-734F-B5E6-B442520524EF}"/>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xmlns="" val="1341147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5C92545-F65A-A54B-86D9-D3F6A64A7AD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8B8E16C5-39E3-1344-8831-336A910ACFB2}"/>
              </a:ext>
            </a:extLst>
          </p:cNvPr>
          <p:cNvSpPr>
            <a:spLocks noGrp="1"/>
          </p:cNvSpPr>
          <p:nvPr>
            <p:ph type="body" orient="vert" idx="1"/>
          </p:nvPr>
        </p:nvSpPr>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xmlns="" id="{5094BB16-6903-914C-80AE-C0BEA8FEDDEB}"/>
              </a:ext>
            </a:extLst>
          </p:cNvPr>
          <p:cNvSpPr>
            <a:spLocks noGrp="1"/>
          </p:cNvSpPr>
          <p:nvPr>
            <p:ph type="dt" sz="half" idx="10"/>
          </p:nvPr>
        </p:nvSpPr>
        <p:spPr/>
        <p:txBody>
          <a:bodyPr/>
          <a:lstStyle/>
          <a:p>
            <a:fld id="{391C0D78-CBB9-8641-B664-BA7833CE614B}" type="datetimeFigureOut">
              <a:rPr lang="tr-TR" smtClean="0"/>
              <a:pPr/>
              <a:t>17.03.2020</a:t>
            </a:fld>
            <a:endParaRPr lang="tr-TR"/>
          </a:p>
        </p:txBody>
      </p:sp>
      <p:sp>
        <p:nvSpPr>
          <p:cNvPr id="5" name="Alt Bilgi Yer Tutucusu 4">
            <a:extLst>
              <a:ext uri="{FF2B5EF4-FFF2-40B4-BE49-F238E27FC236}">
                <a16:creationId xmlns:a16="http://schemas.microsoft.com/office/drawing/2014/main" xmlns="" id="{19FEA661-5608-CF44-A546-84FA5325FBD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0A205340-BB1C-544C-9D82-EEBF023C08BD}"/>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xmlns="" val="200124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0FD8A3D4-A78A-294D-AD7F-549F56516D9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462F1EFE-692C-724E-A538-17723FC91C96}"/>
              </a:ext>
            </a:extLst>
          </p:cNvPr>
          <p:cNvSpPr>
            <a:spLocks noGrp="1"/>
          </p:cNvSpPr>
          <p:nvPr>
            <p:ph type="body" orient="vert" idx="1"/>
          </p:nvPr>
        </p:nvSpPr>
        <p:spPr>
          <a:xfrm>
            <a:off x="838200" y="365125"/>
            <a:ext cx="7734300" cy="5811838"/>
          </a:xfrm>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xmlns="" id="{DBE1C3A9-3B98-2F4D-8A72-B536691753CA}"/>
              </a:ext>
            </a:extLst>
          </p:cNvPr>
          <p:cNvSpPr>
            <a:spLocks noGrp="1"/>
          </p:cNvSpPr>
          <p:nvPr>
            <p:ph type="dt" sz="half" idx="10"/>
          </p:nvPr>
        </p:nvSpPr>
        <p:spPr/>
        <p:txBody>
          <a:bodyPr/>
          <a:lstStyle/>
          <a:p>
            <a:fld id="{391C0D78-CBB9-8641-B664-BA7833CE614B}" type="datetimeFigureOut">
              <a:rPr lang="tr-TR" smtClean="0"/>
              <a:pPr/>
              <a:t>17.03.2020</a:t>
            </a:fld>
            <a:endParaRPr lang="tr-TR"/>
          </a:p>
        </p:txBody>
      </p:sp>
      <p:sp>
        <p:nvSpPr>
          <p:cNvPr id="5" name="Alt Bilgi Yer Tutucusu 4">
            <a:extLst>
              <a:ext uri="{FF2B5EF4-FFF2-40B4-BE49-F238E27FC236}">
                <a16:creationId xmlns:a16="http://schemas.microsoft.com/office/drawing/2014/main" xmlns="" id="{BE9A8F11-B901-C040-A9F4-3048C316A10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648D44C0-0981-964A-AB13-2E49BF939AA0}"/>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xmlns="" val="974668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ölüm Üstbilgisi">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79277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aşlık Slaydı">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91C0D78-CBB9-8641-B664-BA7833CE614B}" type="datetimeFigureOut">
              <a:rPr lang="tr-TR" smtClean="0"/>
              <a:pPr/>
              <a:t>17.03.2020</a:t>
            </a:fld>
            <a:endParaRPr lang="tr-TR"/>
          </a:p>
        </p:txBody>
      </p:sp>
      <p:sp>
        <p:nvSpPr>
          <p:cNvPr id="6" name="Slide Number Placeholder 5"/>
          <p:cNvSpPr>
            <a:spLocks noGrp="1"/>
          </p:cNvSpPr>
          <p:nvPr>
            <p:ph type="sldNum" sz="quarter" idx="12"/>
          </p:nvPr>
        </p:nvSpPr>
        <p:spPr/>
        <p:txBody>
          <a:bodyPr/>
          <a:lstStyle/>
          <a:p>
            <a:fld id="{FE32C5A8-63B1-2A48-82C4-62AE275B8604}" type="slidenum">
              <a:rPr lang="tr-TR" smtClean="0"/>
              <a:pPr/>
              <a:t>‹#›</a:t>
            </a:fld>
            <a:endParaRPr lang="tr-TR"/>
          </a:p>
        </p:txBody>
      </p:sp>
      <p:cxnSp>
        <p:nvCxnSpPr>
          <p:cNvPr id="16" name="Straight Connector 15"/>
          <p:cNvCxnSpPr/>
          <p:nvPr/>
        </p:nvCxnSpPr>
        <p:spPr>
          <a:xfrm flipH="1">
            <a:off x="8228012" y="8467"/>
            <a:ext cx="3810000" cy="3810000"/>
          </a:xfrm>
          <a:prstGeom prst="line">
            <a:avLst/>
          </a:prstGeom>
          <a:ln w="12700">
            <a:no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no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no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6108170" y="725486"/>
            <a:ext cx="4852989" cy="4852989"/>
          </a:xfrm>
          <a:prstGeom prst="line">
            <a:avLst/>
          </a:prstGeom>
          <a:ln w="31750">
            <a:no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no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aşlık Slaydı">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91C0D78-CBB9-8641-B664-BA7833CE614B}" type="datetimeFigureOut">
              <a:rPr lang="tr-TR" smtClean="0"/>
              <a:pPr/>
              <a:t>17.03.2020</a:t>
            </a:fld>
            <a:endParaRPr lang="tr-TR"/>
          </a:p>
        </p:txBody>
      </p:sp>
      <p:sp>
        <p:nvSpPr>
          <p:cNvPr id="6" name="Slide Number Placeholder 5"/>
          <p:cNvSpPr>
            <a:spLocks noGrp="1"/>
          </p:cNvSpPr>
          <p:nvPr>
            <p:ph type="sldNum" sz="quarter" idx="12"/>
          </p:nvPr>
        </p:nvSpPr>
        <p:spPr/>
        <p:txBody>
          <a:bodyPr/>
          <a:lstStyle/>
          <a:p>
            <a:fld id="{FE32C5A8-63B1-2A48-82C4-62AE275B860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2101C89-090F-1F44-99C5-4B5847752E04}"/>
              </a:ext>
            </a:extLst>
          </p:cNvPr>
          <p:cNvSpPr>
            <a:spLocks noGrp="1"/>
          </p:cNvSpPr>
          <p:nvPr>
            <p:ph type="title"/>
          </p:nvPr>
        </p:nvSpPr>
        <p:spPr>
          <a:xfrm>
            <a:off x="1109272" y="989351"/>
            <a:ext cx="10244528" cy="701337"/>
          </a:xfrm>
        </p:spPr>
        <p:txBody>
          <a:bodyPr/>
          <a:lstStyle>
            <a:lvl1pPr>
              <a:defRPr sz="3600" b="1">
                <a:latin typeface="Arial" panose="020B0604020202020204" pitchFamily="34" charset="0"/>
                <a:cs typeface="Arial" panose="020B0604020202020204" pitchFamily="34" charset="0"/>
              </a:defRPr>
            </a:lvl1pPr>
          </a:lstStyle>
          <a:p>
            <a:r>
              <a:rPr lang="tr-TR" dirty="0"/>
              <a:t>Asıl başlık stilini düzenlemek için tıklayın</a:t>
            </a:r>
          </a:p>
        </p:txBody>
      </p:sp>
      <p:sp>
        <p:nvSpPr>
          <p:cNvPr id="3" name="İçerik Yer Tutucusu 2">
            <a:extLst>
              <a:ext uri="{FF2B5EF4-FFF2-40B4-BE49-F238E27FC236}">
                <a16:creationId xmlns:a16="http://schemas.microsoft.com/office/drawing/2014/main" xmlns="" id="{F288BFE6-2A45-A648-A694-FFDABD12613A}"/>
              </a:ext>
            </a:extLst>
          </p:cNvPr>
          <p:cNvSpPr>
            <a:spLocks noGrp="1"/>
          </p:cNvSpPr>
          <p:nvPr>
            <p:ph idx="1"/>
          </p:nvPr>
        </p:nvSpPr>
        <p:spPr/>
        <p:txBody>
          <a:bodyPr/>
          <a:lstStyle>
            <a:lvl1pPr>
              <a:defRPr sz="2600">
                <a:latin typeface="Arial" panose="020B0604020202020204" pitchFamily="34" charset="0"/>
                <a:cs typeface="Arial" panose="020B0604020202020204" pitchFamily="34" charset="0"/>
              </a:defRPr>
            </a:lvl1pPr>
          </a:lstStyle>
          <a:p>
            <a:r>
              <a:rPr lang="tr-TR" dirty="0"/>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xmlns="" id="{46A6BC1A-311B-704E-AC63-8D143EDC64DF}"/>
              </a:ext>
            </a:extLst>
          </p:cNvPr>
          <p:cNvSpPr>
            <a:spLocks noGrp="1"/>
          </p:cNvSpPr>
          <p:nvPr>
            <p:ph type="dt" sz="half" idx="10"/>
          </p:nvPr>
        </p:nvSpPr>
        <p:spPr/>
        <p:txBody>
          <a:bodyPr/>
          <a:lstStyle/>
          <a:p>
            <a:fld id="{391C0D78-CBB9-8641-B664-BA7833CE614B}" type="datetimeFigureOut">
              <a:rPr lang="tr-TR" smtClean="0"/>
              <a:pPr/>
              <a:t>17.03.2020</a:t>
            </a:fld>
            <a:endParaRPr lang="tr-TR"/>
          </a:p>
        </p:txBody>
      </p:sp>
      <p:sp>
        <p:nvSpPr>
          <p:cNvPr id="5" name="Alt Bilgi Yer Tutucusu 4">
            <a:extLst>
              <a:ext uri="{FF2B5EF4-FFF2-40B4-BE49-F238E27FC236}">
                <a16:creationId xmlns:a16="http://schemas.microsoft.com/office/drawing/2014/main" xmlns="" id="{5F6D8C83-8EB9-154D-8D18-B4AF3E7084E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44615DBE-BF6C-444D-9DC9-70804CFC2EF3}"/>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xmlns="" val="1982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74BDADF-4F8F-5440-975F-B128FBB4AA62}"/>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BC0E5369-3AAE-DC49-AA84-5B8FC6881E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xmlns="" id="{22F775EC-E400-A74C-BB02-CA2BBF262D9B}"/>
              </a:ext>
            </a:extLst>
          </p:cNvPr>
          <p:cNvSpPr>
            <a:spLocks noGrp="1"/>
          </p:cNvSpPr>
          <p:nvPr>
            <p:ph type="dt" sz="half" idx="10"/>
          </p:nvPr>
        </p:nvSpPr>
        <p:spPr/>
        <p:txBody>
          <a:bodyPr/>
          <a:lstStyle/>
          <a:p>
            <a:fld id="{391C0D78-CBB9-8641-B664-BA7833CE614B}" type="datetimeFigureOut">
              <a:rPr lang="tr-TR" smtClean="0"/>
              <a:pPr/>
              <a:t>17.03.2020</a:t>
            </a:fld>
            <a:endParaRPr lang="tr-TR"/>
          </a:p>
        </p:txBody>
      </p:sp>
      <p:sp>
        <p:nvSpPr>
          <p:cNvPr id="5" name="Alt Bilgi Yer Tutucusu 4">
            <a:extLst>
              <a:ext uri="{FF2B5EF4-FFF2-40B4-BE49-F238E27FC236}">
                <a16:creationId xmlns:a16="http://schemas.microsoft.com/office/drawing/2014/main" xmlns="" id="{A8FBAF36-DB3E-0F40-9C6C-341352E8AF7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6388E202-5A8F-9247-A3F8-A349DD890403}"/>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xmlns="" val="3653002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A5BF81E-A982-6F46-BB99-002E1290B45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6D6830A4-85FE-CF49-9520-B8ED5D34FE28}"/>
              </a:ext>
            </a:extLst>
          </p:cNvPr>
          <p:cNvSpPr>
            <a:spLocks noGrp="1"/>
          </p:cNvSpPr>
          <p:nvPr>
            <p:ph sz="half" idx="1"/>
          </p:nvPr>
        </p:nvSpPr>
        <p:spPr>
          <a:xfrm>
            <a:off x="838200" y="1825625"/>
            <a:ext cx="5181600" cy="4351338"/>
          </a:xfrm>
        </p:spPr>
        <p:txBody>
          <a:body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xmlns="" id="{B9A2F0E0-260A-8748-954C-3865CCB458B1}"/>
              </a:ext>
            </a:extLst>
          </p:cNvPr>
          <p:cNvSpPr>
            <a:spLocks noGrp="1"/>
          </p:cNvSpPr>
          <p:nvPr>
            <p:ph sz="half" idx="2"/>
          </p:nvPr>
        </p:nvSpPr>
        <p:spPr>
          <a:xfrm>
            <a:off x="6172200" y="1825625"/>
            <a:ext cx="5181600" cy="4351338"/>
          </a:xfrm>
        </p:spPr>
        <p:txBody>
          <a:body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xmlns="" id="{BA0A5786-F3B1-1044-93B1-02A56E0F8F72}"/>
              </a:ext>
            </a:extLst>
          </p:cNvPr>
          <p:cNvSpPr>
            <a:spLocks noGrp="1"/>
          </p:cNvSpPr>
          <p:nvPr>
            <p:ph type="dt" sz="half" idx="10"/>
          </p:nvPr>
        </p:nvSpPr>
        <p:spPr/>
        <p:txBody>
          <a:bodyPr/>
          <a:lstStyle/>
          <a:p>
            <a:fld id="{391C0D78-CBB9-8641-B664-BA7833CE614B}" type="datetimeFigureOut">
              <a:rPr lang="tr-TR" smtClean="0"/>
              <a:pPr/>
              <a:t>17.03.2020</a:t>
            </a:fld>
            <a:endParaRPr lang="tr-TR"/>
          </a:p>
        </p:txBody>
      </p:sp>
      <p:sp>
        <p:nvSpPr>
          <p:cNvPr id="6" name="Alt Bilgi Yer Tutucusu 5">
            <a:extLst>
              <a:ext uri="{FF2B5EF4-FFF2-40B4-BE49-F238E27FC236}">
                <a16:creationId xmlns:a16="http://schemas.microsoft.com/office/drawing/2014/main" xmlns="" id="{4E938B5B-36A4-9941-93A0-9008FBC2893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EFE78F13-92D1-7B4F-A132-7EE98669D423}"/>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xmlns="" val="4281552143"/>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AEDEF85-B58F-0940-A22D-9DA8253943B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3216F8E1-8C69-BC4D-8DDF-7AAD4D22D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xmlns="" id="{16435DFB-973B-8443-A916-F959A9DD2B72}"/>
              </a:ext>
            </a:extLst>
          </p:cNvPr>
          <p:cNvSpPr>
            <a:spLocks noGrp="1"/>
          </p:cNvSpPr>
          <p:nvPr>
            <p:ph sz="half" idx="2"/>
          </p:nvPr>
        </p:nvSpPr>
        <p:spPr>
          <a:xfrm>
            <a:off x="839788" y="2505075"/>
            <a:ext cx="5157787" cy="3684588"/>
          </a:xfrm>
        </p:spPr>
        <p:txBody>
          <a:bodyPr/>
          <a:lstStyle/>
          <a:p>
            <a:r>
              <a:rPr lang="tr-TR"/>
              <a:t>Asıl metin stillerini düzenle
İkinci düzey
Üçüncü düzey
Dördüncü düzey
Beşinci düzey</a:t>
            </a:r>
          </a:p>
        </p:txBody>
      </p:sp>
      <p:sp>
        <p:nvSpPr>
          <p:cNvPr id="5" name="Metin Yer Tutucusu 4">
            <a:extLst>
              <a:ext uri="{FF2B5EF4-FFF2-40B4-BE49-F238E27FC236}">
                <a16:creationId xmlns:a16="http://schemas.microsoft.com/office/drawing/2014/main" xmlns="" id="{070EE86B-B42A-314F-9132-ABBF04F202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6" name="İçerik Yer Tutucusu 5">
            <a:extLst>
              <a:ext uri="{FF2B5EF4-FFF2-40B4-BE49-F238E27FC236}">
                <a16:creationId xmlns:a16="http://schemas.microsoft.com/office/drawing/2014/main" xmlns="" id="{1B7ED894-DCD5-2F44-96C8-048D31A25C3A}"/>
              </a:ext>
            </a:extLst>
          </p:cNvPr>
          <p:cNvSpPr>
            <a:spLocks noGrp="1"/>
          </p:cNvSpPr>
          <p:nvPr>
            <p:ph sz="quarter" idx="4"/>
          </p:nvPr>
        </p:nvSpPr>
        <p:spPr>
          <a:xfrm>
            <a:off x="6172200" y="2505075"/>
            <a:ext cx="5183188" cy="3684588"/>
          </a:xfrm>
        </p:spPr>
        <p:txBody>
          <a:bodyPr/>
          <a:lstStyle/>
          <a:p>
            <a:r>
              <a:rPr lang="tr-TR"/>
              <a:t>Asıl metin stillerini düzenle
İkinci düzey
Üçüncü düzey
Dördüncü düzey
Beşinci düzey</a:t>
            </a:r>
          </a:p>
        </p:txBody>
      </p:sp>
      <p:sp>
        <p:nvSpPr>
          <p:cNvPr id="7" name="Veri Yer Tutucusu 6">
            <a:extLst>
              <a:ext uri="{FF2B5EF4-FFF2-40B4-BE49-F238E27FC236}">
                <a16:creationId xmlns:a16="http://schemas.microsoft.com/office/drawing/2014/main" xmlns="" id="{938A6BFA-7B76-3540-85EF-B1C4FA1DC61B}"/>
              </a:ext>
            </a:extLst>
          </p:cNvPr>
          <p:cNvSpPr>
            <a:spLocks noGrp="1"/>
          </p:cNvSpPr>
          <p:nvPr>
            <p:ph type="dt" sz="half" idx="10"/>
          </p:nvPr>
        </p:nvSpPr>
        <p:spPr/>
        <p:txBody>
          <a:bodyPr/>
          <a:lstStyle/>
          <a:p>
            <a:fld id="{391C0D78-CBB9-8641-B664-BA7833CE614B}" type="datetimeFigureOut">
              <a:rPr lang="tr-TR" smtClean="0"/>
              <a:pPr/>
              <a:t>17.03.2020</a:t>
            </a:fld>
            <a:endParaRPr lang="tr-TR"/>
          </a:p>
        </p:txBody>
      </p:sp>
      <p:sp>
        <p:nvSpPr>
          <p:cNvPr id="8" name="Alt Bilgi Yer Tutucusu 7">
            <a:extLst>
              <a:ext uri="{FF2B5EF4-FFF2-40B4-BE49-F238E27FC236}">
                <a16:creationId xmlns:a16="http://schemas.microsoft.com/office/drawing/2014/main" xmlns="" id="{BA9D5F59-8479-CE48-A290-33403872EFB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EFC78FD3-800C-C244-91DE-7B243277FDA5}"/>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xmlns="" val="3513031271"/>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BC45CFC-6AB1-2A4E-A28F-D9E10BFED79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62FC3DDB-1F27-A94E-80D7-3042D40BFDDC}"/>
              </a:ext>
            </a:extLst>
          </p:cNvPr>
          <p:cNvSpPr>
            <a:spLocks noGrp="1"/>
          </p:cNvSpPr>
          <p:nvPr>
            <p:ph type="dt" sz="half" idx="10"/>
          </p:nvPr>
        </p:nvSpPr>
        <p:spPr/>
        <p:txBody>
          <a:bodyPr/>
          <a:lstStyle/>
          <a:p>
            <a:fld id="{391C0D78-CBB9-8641-B664-BA7833CE614B}" type="datetimeFigureOut">
              <a:rPr lang="tr-TR" smtClean="0"/>
              <a:pPr/>
              <a:t>17.03.2020</a:t>
            </a:fld>
            <a:endParaRPr lang="tr-TR"/>
          </a:p>
        </p:txBody>
      </p:sp>
      <p:sp>
        <p:nvSpPr>
          <p:cNvPr id="4" name="Alt Bilgi Yer Tutucusu 3">
            <a:extLst>
              <a:ext uri="{FF2B5EF4-FFF2-40B4-BE49-F238E27FC236}">
                <a16:creationId xmlns:a16="http://schemas.microsoft.com/office/drawing/2014/main" xmlns="" id="{FEB9E906-B6F2-554B-9B7B-6D73F4AE954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452DE976-F3C7-0D47-839A-0D7C67124C45}"/>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xmlns="" val="2663734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5E1580DD-BECD-DE4D-BBCD-E0B2DEC7545C}"/>
              </a:ext>
            </a:extLst>
          </p:cNvPr>
          <p:cNvSpPr>
            <a:spLocks noGrp="1"/>
          </p:cNvSpPr>
          <p:nvPr>
            <p:ph type="dt" sz="half" idx="10"/>
          </p:nvPr>
        </p:nvSpPr>
        <p:spPr/>
        <p:txBody>
          <a:bodyPr/>
          <a:lstStyle/>
          <a:p>
            <a:fld id="{391C0D78-CBB9-8641-B664-BA7833CE614B}" type="datetimeFigureOut">
              <a:rPr lang="tr-TR" smtClean="0"/>
              <a:pPr/>
              <a:t>17.03.2020</a:t>
            </a:fld>
            <a:endParaRPr lang="tr-TR"/>
          </a:p>
        </p:txBody>
      </p:sp>
      <p:sp>
        <p:nvSpPr>
          <p:cNvPr id="3" name="Alt Bilgi Yer Tutucusu 2">
            <a:extLst>
              <a:ext uri="{FF2B5EF4-FFF2-40B4-BE49-F238E27FC236}">
                <a16:creationId xmlns:a16="http://schemas.microsoft.com/office/drawing/2014/main" xmlns="" id="{0ECFA06C-5114-CA41-BB2C-B29B005F072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75BDB65A-8782-854E-A86E-A537AAB9E909}"/>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xmlns="" val="350193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8158DE7-603C-EC47-8EE3-82CD6A6ADC2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D9D192C1-88C8-B547-B79E-07DAE020DD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tr-TR"/>
              <a:t>Asıl metin stillerini düzenle
İkinci düzey
Üçüncü düzey
Dördüncü düzey
Beşinci düzey</a:t>
            </a:r>
          </a:p>
        </p:txBody>
      </p:sp>
      <p:sp>
        <p:nvSpPr>
          <p:cNvPr id="4" name="Metin Yer Tutucusu 3">
            <a:extLst>
              <a:ext uri="{FF2B5EF4-FFF2-40B4-BE49-F238E27FC236}">
                <a16:creationId xmlns:a16="http://schemas.microsoft.com/office/drawing/2014/main" xmlns="" id="{B9351485-537A-EC43-A7FE-92A912B99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xmlns="" id="{1F7A7E4E-60F2-1948-9C87-B1A8E8C715B9}"/>
              </a:ext>
            </a:extLst>
          </p:cNvPr>
          <p:cNvSpPr>
            <a:spLocks noGrp="1"/>
          </p:cNvSpPr>
          <p:nvPr>
            <p:ph type="dt" sz="half" idx="10"/>
          </p:nvPr>
        </p:nvSpPr>
        <p:spPr/>
        <p:txBody>
          <a:bodyPr/>
          <a:lstStyle/>
          <a:p>
            <a:fld id="{391C0D78-CBB9-8641-B664-BA7833CE614B}" type="datetimeFigureOut">
              <a:rPr lang="tr-TR" smtClean="0"/>
              <a:pPr/>
              <a:t>17.03.2020</a:t>
            </a:fld>
            <a:endParaRPr lang="tr-TR"/>
          </a:p>
        </p:txBody>
      </p:sp>
      <p:sp>
        <p:nvSpPr>
          <p:cNvPr id="6" name="Alt Bilgi Yer Tutucusu 5">
            <a:extLst>
              <a:ext uri="{FF2B5EF4-FFF2-40B4-BE49-F238E27FC236}">
                <a16:creationId xmlns:a16="http://schemas.microsoft.com/office/drawing/2014/main" xmlns="" id="{E646E380-5567-3042-A6EA-6AA37778BA4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F3BEEE1D-BB3D-5547-812B-28EFEEA2E51C}"/>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xmlns="" val="3278620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B7A00CC-42A1-304B-B451-B7B728761BD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48D74993-E82A-1F4D-BD32-52A7270632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9F689273-485F-ED47-92B0-233F8E63EF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xmlns="" id="{389D8681-6C9C-634C-A193-EC83A7AF056F}"/>
              </a:ext>
            </a:extLst>
          </p:cNvPr>
          <p:cNvSpPr>
            <a:spLocks noGrp="1"/>
          </p:cNvSpPr>
          <p:nvPr>
            <p:ph type="dt" sz="half" idx="10"/>
          </p:nvPr>
        </p:nvSpPr>
        <p:spPr/>
        <p:txBody>
          <a:bodyPr/>
          <a:lstStyle/>
          <a:p>
            <a:fld id="{391C0D78-CBB9-8641-B664-BA7833CE614B}" type="datetimeFigureOut">
              <a:rPr lang="tr-TR" smtClean="0"/>
              <a:pPr/>
              <a:t>17.03.2020</a:t>
            </a:fld>
            <a:endParaRPr lang="tr-TR"/>
          </a:p>
        </p:txBody>
      </p:sp>
      <p:sp>
        <p:nvSpPr>
          <p:cNvPr id="6" name="Alt Bilgi Yer Tutucusu 5">
            <a:extLst>
              <a:ext uri="{FF2B5EF4-FFF2-40B4-BE49-F238E27FC236}">
                <a16:creationId xmlns:a16="http://schemas.microsoft.com/office/drawing/2014/main" xmlns="" id="{E34FD736-3005-0749-B32C-D1F333099D0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A5F31ECF-CA83-DD46-B419-097031AE9385}"/>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xmlns="" val="380478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F5DE7B33-18BF-AD48-8242-14F5B3A696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E645A08B-F59F-3E47-BF51-14F1474D2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xmlns="" id="{12A72872-4E4E-954C-B881-EA4EC81DAD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C0D78-CBB9-8641-B664-BA7833CE614B}" type="datetimeFigureOut">
              <a:rPr lang="tr-TR" smtClean="0"/>
              <a:pPr/>
              <a:t>17.03.2020</a:t>
            </a:fld>
            <a:endParaRPr lang="tr-TR"/>
          </a:p>
        </p:txBody>
      </p:sp>
      <p:sp>
        <p:nvSpPr>
          <p:cNvPr id="5" name="Alt Bilgi Yer Tutucusu 4">
            <a:extLst>
              <a:ext uri="{FF2B5EF4-FFF2-40B4-BE49-F238E27FC236}">
                <a16:creationId xmlns:a16="http://schemas.microsoft.com/office/drawing/2014/main" xmlns="" id="{B80ED280-3B11-EF41-9FDC-D42D899B63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EB30C5E0-3B13-C748-9D63-7CFD537E0D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2C5A8-63B1-2A48-82C4-62AE275B8604}" type="slidenum">
              <a:rPr lang="tr-TR" smtClean="0"/>
              <a:pPr/>
              <a:t>‹#›</a:t>
            </a:fld>
            <a:endParaRPr lang="tr-TR"/>
          </a:p>
        </p:txBody>
      </p:sp>
    </p:spTree>
    <p:extLst>
      <p:ext uri="{BB962C8B-B14F-4D97-AF65-F5344CB8AC3E}">
        <p14:creationId xmlns:p14="http://schemas.microsoft.com/office/powerpoint/2010/main" xmlns="" val="1625060419"/>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07" r:id="rId13"/>
    <p:sldLayoutId id="214748390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isaid.org/fileadmin/gisaid/files/images/betacoronavirus_Wuhan_Jan_2020.pn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4116910" y="5793540"/>
            <a:ext cx="3958180" cy="400110"/>
          </a:xfrm>
          <a:prstGeom prst="rect">
            <a:avLst/>
          </a:prstGeom>
          <a:noFill/>
        </p:spPr>
        <p:txBody>
          <a:bodyPr wrap="square" rtlCol="0">
            <a:spAutoFit/>
          </a:bodyPr>
          <a:lstStyle/>
          <a:p>
            <a:pPr algn="ctr"/>
            <a:r>
              <a:rPr lang="tr-TR" sz="2000" dirty="0">
                <a:solidFill>
                  <a:srgbClr val="DB0D15"/>
                </a:solidFill>
                <a:latin typeface="+mj-lt"/>
                <a:ea typeface="Century Gothic" charset="0"/>
                <a:cs typeface="Century Gothic" charset="0"/>
              </a:rPr>
              <a:t>11 Mart 2020 Versiyonu</a:t>
            </a:r>
          </a:p>
        </p:txBody>
      </p:sp>
      <p:sp>
        <p:nvSpPr>
          <p:cNvPr id="3" name="Dikdörtgen 2">
            <a:extLst>
              <a:ext uri="{FF2B5EF4-FFF2-40B4-BE49-F238E27FC236}">
                <a16:creationId xmlns:a16="http://schemas.microsoft.com/office/drawing/2014/main" xmlns="" id="{D94BD154-96BF-CF4B-9031-B2B111DAE963}"/>
              </a:ext>
            </a:extLst>
          </p:cNvPr>
          <p:cNvSpPr/>
          <p:nvPr/>
        </p:nvSpPr>
        <p:spPr>
          <a:xfrm>
            <a:off x="823765" y="4055378"/>
            <a:ext cx="10029806" cy="1323439"/>
          </a:xfrm>
          <a:prstGeom prst="rect">
            <a:avLst/>
          </a:prstGeom>
        </p:spPr>
        <p:txBody>
          <a:bodyPr wrap="square">
            <a:spAutoFit/>
          </a:bodyPr>
          <a:lstStyle/>
          <a:p>
            <a:pPr algn="ctr"/>
            <a:r>
              <a:rPr lang="tr-TR" sz="4000" b="1" dirty="0">
                <a:ea typeface="Century Gothic" charset="0"/>
                <a:cs typeface="Arial" panose="020B0604020202020204" pitchFamily="34" charset="0"/>
              </a:rPr>
              <a:t>COVID-19</a:t>
            </a:r>
            <a:endParaRPr lang="tr-TR" sz="4000" b="1" dirty="0">
              <a:latin typeface="+mj-lt"/>
              <a:ea typeface="Century Gothic" charset="0"/>
              <a:cs typeface="Arial" panose="020B0604020202020204" pitchFamily="34" charset="0"/>
            </a:endParaRPr>
          </a:p>
          <a:p>
            <a:pPr algn="ctr"/>
            <a:r>
              <a:rPr lang="tr-TR" sz="4000" b="1" dirty="0">
                <a:latin typeface="+mj-lt"/>
                <a:ea typeface="Century Gothic" charset="0"/>
                <a:cs typeface="Arial" panose="020B0604020202020204" pitchFamily="34" charset="0"/>
              </a:rPr>
              <a:t>(</a:t>
            </a:r>
            <a:r>
              <a:rPr lang="en-US" sz="4000" b="1" dirty="0">
                <a:latin typeface="+mj-lt"/>
                <a:ea typeface="Century Gothic" charset="0"/>
                <a:cs typeface="Arial" panose="020B0604020202020204" pitchFamily="34" charset="0"/>
              </a:rPr>
              <a:t>SARS-CoV2 ENFEKSİYONU</a:t>
            </a:r>
            <a:r>
              <a:rPr lang="tr-TR" sz="4000" b="1" dirty="0">
                <a:latin typeface="+mj-lt"/>
                <a:ea typeface="Century Gothic" charset="0"/>
                <a:cs typeface="Arial" panose="020B0604020202020204" pitchFamily="34" charset="0"/>
              </a:rPr>
              <a:t>) Rehberi</a:t>
            </a:r>
          </a:p>
        </p:txBody>
      </p:sp>
      <p:pic>
        <p:nvPicPr>
          <p:cNvPr id="4" name="Resim 3">
            <a:extLst>
              <a:ext uri="{FF2B5EF4-FFF2-40B4-BE49-F238E27FC236}">
                <a16:creationId xmlns:a16="http://schemas.microsoft.com/office/drawing/2014/main" xmlns="" id="{2F9E8211-5CB5-024A-9750-BDFF61E324D6}"/>
              </a:ext>
            </a:extLst>
          </p:cNvPr>
          <p:cNvPicPr>
            <a:picLocks noChangeAspect="1"/>
          </p:cNvPicPr>
          <p:nvPr/>
        </p:nvPicPr>
        <p:blipFill>
          <a:blip r:embed="rId4"/>
          <a:stretch>
            <a:fillRect/>
          </a:stretch>
        </p:blipFill>
        <p:spPr>
          <a:xfrm>
            <a:off x="3786386" y="522560"/>
            <a:ext cx="4104565" cy="2837724"/>
          </a:xfrm>
          <a:prstGeom prst="rect">
            <a:avLst/>
          </a:prstGeom>
        </p:spPr>
      </p:pic>
    </p:spTree>
    <p:extLst>
      <p:ext uri="{BB962C8B-B14F-4D97-AF65-F5344CB8AC3E}">
        <p14:creationId xmlns:p14="http://schemas.microsoft.com/office/powerpoint/2010/main" xmlns="" val="1936158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İçerik Yer Tutucusu 2">
            <a:extLst>
              <a:ext uri="{FF2B5EF4-FFF2-40B4-BE49-F238E27FC236}">
                <a16:creationId xmlns:a16="http://schemas.microsoft.com/office/drawing/2014/main" xmlns="" id="{217745E5-3025-4110-AC42-7CD5993A2393}"/>
              </a:ext>
            </a:extLst>
          </p:cNvPr>
          <p:cNvSpPr>
            <a:spLocks noGrp="1"/>
          </p:cNvSpPr>
          <p:nvPr>
            <p:ph idx="1"/>
          </p:nvPr>
        </p:nvSpPr>
        <p:spPr>
          <a:xfrm>
            <a:off x="1461155" y="1532458"/>
            <a:ext cx="9445658" cy="3793083"/>
          </a:xfrm>
        </p:spPr>
        <p:txBody>
          <a:bodyPr/>
          <a:lstStyle/>
          <a:p>
            <a:pPr>
              <a:spcBef>
                <a:spcPts val="1800"/>
              </a:spcBef>
            </a:pPr>
            <a:r>
              <a:rPr lang="tr-TR" dirty="0">
                <a:latin typeface="+mn-lt"/>
              </a:rPr>
              <a:t>S</a:t>
            </a:r>
            <a:r>
              <a:rPr lang="en-US" dirty="0" err="1">
                <a:latin typeface="+mn-lt"/>
              </a:rPr>
              <a:t>olunum</a:t>
            </a:r>
            <a:r>
              <a:rPr lang="en-US" dirty="0">
                <a:latin typeface="+mn-lt"/>
              </a:rPr>
              <a:t> </a:t>
            </a:r>
            <a:r>
              <a:rPr lang="en-US" dirty="0" err="1">
                <a:latin typeface="+mn-lt"/>
              </a:rPr>
              <a:t>semptomları</a:t>
            </a:r>
            <a:r>
              <a:rPr lang="tr-TR" dirty="0">
                <a:latin typeface="+mn-lt"/>
              </a:rPr>
              <a:t>;</a:t>
            </a:r>
            <a:r>
              <a:rPr lang="en-US" dirty="0">
                <a:latin typeface="+mn-lt"/>
              </a:rPr>
              <a:t> </a:t>
            </a:r>
            <a:r>
              <a:rPr lang="en-US" dirty="0" err="1">
                <a:latin typeface="+mn-lt"/>
              </a:rPr>
              <a:t>ateş</a:t>
            </a:r>
            <a:r>
              <a:rPr lang="en-US" dirty="0">
                <a:latin typeface="+mn-lt"/>
              </a:rPr>
              <a:t>, </a:t>
            </a:r>
            <a:r>
              <a:rPr lang="en-US" dirty="0" err="1">
                <a:latin typeface="+mn-lt"/>
              </a:rPr>
              <a:t>öksürük</a:t>
            </a:r>
            <a:r>
              <a:rPr lang="en-US" dirty="0">
                <a:latin typeface="+mn-lt"/>
              </a:rPr>
              <a:t> </a:t>
            </a:r>
            <a:r>
              <a:rPr lang="en-US" dirty="0" err="1">
                <a:latin typeface="+mn-lt"/>
              </a:rPr>
              <a:t>ve</a:t>
            </a:r>
            <a:r>
              <a:rPr lang="en-US" dirty="0">
                <a:latin typeface="+mn-lt"/>
              </a:rPr>
              <a:t> </a:t>
            </a:r>
            <a:r>
              <a:rPr lang="en-US" dirty="0" err="1">
                <a:latin typeface="+mn-lt"/>
              </a:rPr>
              <a:t>dispne</a:t>
            </a:r>
            <a:r>
              <a:rPr lang="tr-TR" dirty="0">
                <a:latin typeface="+mn-lt"/>
              </a:rPr>
              <a:t> vb.</a:t>
            </a:r>
          </a:p>
          <a:p>
            <a:pPr>
              <a:spcBef>
                <a:spcPts val="1800"/>
              </a:spcBef>
            </a:pPr>
            <a:r>
              <a:rPr lang="en-US" dirty="0" err="1">
                <a:latin typeface="+mn-lt"/>
              </a:rPr>
              <a:t>Daha</a:t>
            </a:r>
            <a:r>
              <a:rPr lang="en-US" dirty="0">
                <a:latin typeface="+mn-lt"/>
              </a:rPr>
              <a:t> </a:t>
            </a:r>
            <a:r>
              <a:rPr lang="en-US" dirty="0" err="1">
                <a:latin typeface="+mn-lt"/>
              </a:rPr>
              <a:t>ciddi</a:t>
            </a:r>
            <a:r>
              <a:rPr lang="en-US" dirty="0">
                <a:latin typeface="+mn-lt"/>
              </a:rPr>
              <a:t> </a:t>
            </a:r>
            <a:r>
              <a:rPr lang="en-US" dirty="0" err="1">
                <a:latin typeface="+mn-lt"/>
              </a:rPr>
              <a:t>vakalarda</a:t>
            </a:r>
            <a:r>
              <a:rPr lang="tr-TR" dirty="0">
                <a:latin typeface="+mn-lt"/>
              </a:rPr>
              <a:t>;</a:t>
            </a:r>
            <a:r>
              <a:rPr lang="en-US" dirty="0">
                <a:latin typeface="+mn-lt"/>
              </a:rPr>
              <a:t> </a:t>
            </a:r>
            <a:r>
              <a:rPr lang="en-US" dirty="0" err="1">
                <a:latin typeface="+mn-lt"/>
              </a:rPr>
              <a:t>pnömoni</a:t>
            </a:r>
            <a:r>
              <a:rPr lang="en-US" dirty="0">
                <a:latin typeface="+mn-lt"/>
              </a:rPr>
              <a:t>, </a:t>
            </a:r>
            <a:r>
              <a:rPr lang="en-US" dirty="0" err="1">
                <a:latin typeface="+mn-lt"/>
              </a:rPr>
              <a:t>ağır</a:t>
            </a:r>
            <a:r>
              <a:rPr lang="en-US" dirty="0">
                <a:latin typeface="+mn-lt"/>
              </a:rPr>
              <a:t> </a:t>
            </a:r>
            <a:r>
              <a:rPr lang="en-US" dirty="0" err="1">
                <a:latin typeface="+mn-lt"/>
              </a:rPr>
              <a:t>akut</a:t>
            </a:r>
            <a:r>
              <a:rPr lang="en-US" dirty="0">
                <a:latin typeface="+mn-lt"/>
              </a:rPr>
              <a:t> </a:t>
            </a:r>
            <a:r>
              <a:rPr lang="en-US" dirty="0" err="1">
                <a:latin typeface="+mn-lt"/>
              </a:rPr>
              <a:t>solunum</a:t>
            </a:r>
            <a:r>
              <a:rPr lang="en-US" dirty="0">
                <a:latin typeface="+mn-lt"/>
              </a:rPr>
              <a:t> </a:t>
            </a:r>
            <a:r>
              <a:rPr lang="en-US" dirty="0" err="1">
                <a:latin typeface="+mn-lt"/>
              </a:rPr>
              <a:t>yolu</a:t>
            </a:r>
            <a:r>
              <a:rPr lang="en-US" dirty="0">
                <a:latin typeface="+mn-lt"/>
              </a:rPr>
              <a:t> </a:t>
            </a:r>
            <a:r>
              <a:rPr lang="en-US" dirty="0" err="1">
                <a:latin typeface="+mn-lt"/>
              </a:rPr>
              <a:t>enfeksiyonu</a:t>
            </a:r>
            <a:r>
              <a:rPr lang="en-US" dirty="0">
                <a:latin typeface="+mn-lt"/>
              </a:rPr>
              <a:t>, </a:t>
            </a:r>
            <a:r>
              <a:rPr lang="en-US" dirty="0" err="1">
                <a:latin typeface="+mn-lt"/>
              </a:rPr>
              <a:t>böbrek</a:t>
            </a:r>
            <a:r>
              <a:rPr lang="en-US" dirty="0">
                <a:latin typeface="+mn-lt"/>
              </a:rPr>
              <a:t> </a:t>
            </a:r>
            <a:r>
              <a:rPr lang="en-US" dirty="0" err="1">
                <a:latin typeface="+mn-lt"/>
              </a:rPr>
              <a:t>yetmezliği</a:t>
            </a:r>
            <a:r>
              <a:rPr lang="en-US" dirty="0">
                <a:latin typeface="+mn-lt"/>
              </a:rPr>
              <a:t> </a:t>
            </a:r>
            <a:r>
              <a:rPr lang="en-US" dirty="0" err="1">
                <a:latin typeface="+mn-lt"/>
              </a:rPr>
              <a:t>ve</a:t>
            </a:r>
            <a:r>
              <a:rPr lang="en-US" dirty="0">
                <a:latin typeface="+mn-lt"/>
              </a:rPr>
              <a:t> </a:t>
            </a:r>
            <a:r>
              <a:rPr lang="en-US" dirty="0" err="1">
                <a:latin typeface="+mn-lt"/>
              </a:rPr>
              <a:t>hatta</a:t>
            </a:r>
            <a:r>
              <a:rPr lang="en-US" dirty="0">
                <a:latin typeface="+mn-lt"/>
              </a:rPr>
              <a:t> </a:t>
            </a:r>
            <a:r>
              <a:rPr lang="en-US" dirty="0" err="1">
                <a:latin typeface="+mn-lt"/>
              </a:rPr>
              <a:t>ölüm</a:t>
            </a:r>
            <a:r>
              <a:rPr lang="en-US" dirty="0">
                <a:latin typeface="+mn-lt"/>
              </a:rPr>
              <a:t> </a:t>
            </a:r>
            <a:endParaRPr lang="tr-TR" dirty="0">
              <a:latin typeface="+mn-lt"/>
            </a:endParaRPr>
          </a:p>
          <a:p>
            <a:pPr>
              <a:lnSpc>
                <a:spcPct val="100000"/>
              </a:lnSpc>
              <a:spcBef>
                <a:spcPts val="1800"/>
              </a:spcBef>
            </a:pPr>
            <a:r>
              <a:rPr lang="tr-TR" dirty="0" err="1">
                <a:latin typeface="+mn-lt"/>
              </a:rPr>
              <a:t>Asemptomatik</a:t>
            </a:r>
            <a:r>
              <a:rPr lang="tr-TR" dirty="0">
                <a:latin typeface="+mn-lt"/>
              </a:rPr>
              <a:t> kişiler solunum yolunda </a:t>
            </a:r>
            <a:r>
              <a:rPr lang="tr-TR" dirty="0" err="1">
                <a:latin typeface="+mn-lt"/>
              </a:rPr>
              <a:t>virus</a:t>
            </a:r>
            <a:r>
              <a:rPr lang="tr-TR" dirty="0">
                <a:latin typeface="+mn-lt"/>
              </a:rPr>
              <a:t> taşımakla birlikte majör bulaş yolu değil</a:t>
            </a:r>
          </a:p>
        </p:txBody>
      </p:sp>
      <p:sp>
        <p:nvSpPr>
          <p:cNvPr id="8" name="Unvan 1">
            <a:extLst>
              <a:ext uri="{FF2B5EF4-FFF2-40B4-BE49-F238E27FC236}">
                <a16:creationId xmlns:a16="http://schemas.microsoft.com/office/drawing/2014/main" xmlns="" id="{2954186B-230E-407C-BE2D-3932D2CB891C}"/>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Hastalığın Klinik Özellikleri</a:t>
            </a:r>
          </a:p>
        </p:txBody>
      </p:sp>
    </p:spTree>
    <p:extLst>
      <p:ext uri="{BB962C8B-B14F-4D97-AF65-F5344CB8AC3E}">
        <p14:creationId xmlns:p14="http://schemas.microsoft.com/office/powerpoint/2010/main" xmlns="" val="1848438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İçerik Yer Tutucusu 2">
            <a:extLst>
              <a:ext uri="{FF2B5EF4-FFF2-40B4-BE49-F238E27FC236}">
                <a16:creationId xmlns:a16="http://schemas.microsoft.com/office/drawing/2014/main" xmlns="" id="{217745E5-3025-4110-AC42-7CD5993A2393}"/>
              </a:ext>
            </a:extLst>
          </p:cNvPr>
          <p:cNvSpPr>
            <a:spLocks noGrp="1"/>
          </p:cNvSpPr>
          <p:nvPr>
            <p:ph idx="1"/>
          </p:nvPr>
        </p:nvSpPr>
        <p:spPr>
          <a:xfrm>
            <a:off x="1461155" y="1532458"/>
            <a:ext cx="9676870" cy="4639742"/>
          </a:xfrm>
        </p:spPr>
        <p:txBody>
          <a:bodyPr>
            <a:normAutofit/>
          </a:bodyPr>
          <a:lstStyle/>
          <a:p>
            <a:pPr marL="0" indent="0">
              <a:lnSpc>
                <a:spcPct val="110000"/>
              </a:lnSpc>
              <a:spcBef>
                <a:spcPts val="1800"/>
              </a:spcBef>
              <a:buNone/>
            </a:pPr>
            <a:r>
              <a:rPr lang="tr-TR" dirty="0">
                <a:latin typeface="+mn-lt"/>
              </a:rPr>
              <a:t>COVID-19 olası vaka tanımına uyan hastalarda </a:t>
            </a:r>
          </a:p>
          <a:p>
            <a:pPr>
              <a:lnSpc>
                <a:spcPct val="110000"/>
              </a:lnSpc>
              <a:spcBef>
                <a:spcPts val="1800"/>
              </a:spcBef>
            </a:pPr>
            <a:r>
              <a:rPr lang="tr-TR" sz="2400" dirty="0">
                <a:latin typeface="+mn-lt"/>
              </a:rPr>
              <a:t>Solunum yolu numuneleri </a:t>
            </a:r>
            <a:r>
              <a:rPr lang="en-US" sz="2400" dirty="0">
                <a:latin typeface="+mn-lt"/>
              </a:rPr>
              <a:t>SARS-CoV-2 </a:t>
            </a:r>
            <a:r>
              <a:rPr lang="tr-TR" sz="2400" dirty="0">
                <a:latin typeface="+mn-lt"/>
              </a:rPr>
              <a:t>açısından değerlendirilmelidir*</a:t>
            </a:r>
          </a:p>
          <a:p>
            <a:pPr>
              <a:lnSpc>
                <a:spcPct val="110000"/>
              </a:lnSpc>
              <a:spcBef>
                <a:spcPts val="1800"/>
              </a:spcBef>
            </a:pPr>
            <a:r>
              <a:rPr lang="tr-TR" sz="2400" dirty="0">
                <a:latin typeface="+mn-lt"/>
              </a:rPr>
              <a:t>Hastada diğer solunum yolu patojenleri tespit edilse dahi </a:t>
            </a:r>
            <a:r>
              <a:rPr lang="tr-TR" sz="2400" dirty="0" err="1">
                <a:latin typeface="+mn-lt"/>
              </a:rPr>
              <a:t>ko-infeksiyonların</a:t>
            </a:r>
            <a:r>
              <a:rPr lang="tr-TR" sz="2400" dirty="0">
                <a:latin typeface="+mn-lt"/>
              </a:rPr>
              <a:t> oluşabileceği dikkate alınarak </a:t>
            </a:r>
            <a:r>
              <a:rPr lang="tr-TR" sz="2400" dirty="0"/>
              <a:t>COVID-19</a:t>
            </a:r>
            <a:r>
              <a:rPr lang="tr-TR" sz="2400" dirty="0">
                <a:latin typeface="+mn-lt"/>
              </a:rPr>
              <a:t> olası vaka tanımına uyan tüm hasta numuneleri </a:t>
            </a:r>
            <a:r>
              <a:rPr lang="en-US" sz="2400" dirty="0"/>
              <a:t>SARS-CoV-2 </a:t>
            </a:r>
            <a:r>
              <a:rPr lang="tr-TR" sz="2400" dirty="0">
                <a:latin typeface="+mn-lt"/>
              </a:rPr>
              <a:t>için de değerlendirilmelidir</a:t>
            </a:r>
          </a:p>
          <a:p>
            <a:pPr marL="0" indent="0">
              <a:lnSpc>
                <a:spcPct val="110000"/>
              </a:lnSpc>
              <a:spcBef>
                <a:spcPts val="1800"/>
              </a:spcBef>
              <a:buNone/>
            </a:pPr>
            <a:r>
              <a:rPr lang="tr-TR" sz="1900" i="1" dirty="0">
                <a:latin typeface="+mn-lt"/>
              </a:rPr>
              <a:t>*Halk Sağlığı Genel Müdürlüğü Viroloji Referans Laboratuvarı ve </a:t>
            </a:r>
            <a:r>
              <a:rPr lang="en-US" sz="1900" i="1" dirty="0" err="1">
                <a:latin typeface="+mn-lt"/>
              </a:rPr>
              <a:t>belirlenmiş</a:t>
            </a:r>
            <a:r>
              <a:rPr lang="en-US" sz="1900" i="1" dirty="0">
                <a:latin typeface="+mn-lt"/>
              </a:rPr>
              <a:t> </a:t>
            </a:r>
            <a:r>
              <a:rPr lang="en-US" sz="1900" i="1" dirty="0" err="1">
                <a:latin typeface="+mn-lt"/>
              </a:rPr>
              <a:t>illerde</a:t>
            </a:r>
            <a:r>
              <a:rPr lang="en-US" sz="1900" i="1" dirty="0">
                <a:latin typeface="+mn-lt"/>
              </a:rPr>
              <a:t> </a:t>
            </a:r>
            <a:r>
              <a:rPr lang="en-US" sz="1900" i="1" dirty="0" err="1">
                <a:latin typeface="+mn-lt"/>
              </a:rPr>
              <a:t>hizmet</a:t>
            </a:r>
            <a:r>
              <a:rPr lang="en-US" sz="1900" i="1" dirty="0">
                <a:latin typeface="+mn-lt"/>
              </a:rPr>
              <a:t> </a:t>
            </a:r>
            <a:r>
              <a:rPr lang="en-US" sz="1900" i="1" dirty="0" err="1">
                <a:latin typeface="+mn-lt"/>
              </a:rPr>
              <a:t>veren</a:t>
            </a:r>
            <a:r>
              <a:rPr lang="en-US" sz="1900" i="1" dirty="0">
                <a:latin typeface="+mn-lt"/>
              </a:rPr>
              <a:t> </a:t>
            </a:r>
            <a:r>
              <a:rPr lang="en-US" sz="1900" i="1" dirty="0" err="1">
                <a:latin typeface="+mn-lt"/>
              </a:rPr>
              <a:t>Halk</a:t>
            </a:r>
            <a:r>
              <a:rPr lang="en-US" sz="1900" i="1" dirty="0">
                <a:latin typeface="+mn-lt"/>
              </a:rPr>
              <a:t> </a:t>
            </a:r>
            <a:r>
              <a:rPr lang="en-US" sz="1900" i="1" dirty="0" err="1">
                <a:latin typeface="+mn-lt"/>
              </a:rPr>
              <a:t>Sağlığı</a:t>
            </a:r>
            <a:r>
              <a:rPr lang="en-US" sz="1900" i="1" dirty="0">
                <a:latin typeface="+mn-lt"/>
              </a:rPr>
              <a:t> </a:t>
            </a:r>
            <a:r>
              <a:rPr lang="en-US" sz="1900" i="1" dirty="0" err="1">
                <a:latin typeface="+mn-lt"/>
              </a:rPr>
              <a:t>Laboratuvarlarında</a:t>
            </a:r>
            <a:endParaRPr lang="tr-TR" sz="1900" i="1" dirty="0">
              <a:latin typeface="+mn-lt"/>
            </a:endParaRPr>
          </a:p>
        </p:txBody>
      </p:sp>
      <p:sp>
        <p:nvSpPr>
          <p:cNvPr id="8" name="Unvan 1">
            <a:extLst>
              <a:ext uri="{FF2B5EF4-FFF2-40B4-BE49-F238E27FC236}">
                <a16:creationId xmlns:a16="http://schemas.microsoft.com/office/drawing/2014/main" xmlns="" id="{2954186B-230E-407C-BE2D-3932D2CB891C}"/>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 Laboratuvar Testleri </a:t>
            </a:r>
          </a:p>
        </p:txBody>
      </p:sp>
    </p:spTree>
    <p:extLst>
      <p:ext uri="{BB962C8B-B14F-4D97-AF65-F5344CB8AC3E}">
        <p14:creationId xmlns:p14="http://schemas.microsoft.com/office/powerpoint/2010/main" xmlns="" val="1695019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10" name="Unvan 1">
            <a:extLst>
              <a:ext uri="{FF2B5EF4-FFF2-40B4-BE49-F238E27FC236}">
                <a16:creationId xmlns:a16="http://schemas.microsoft.com/office/drawing/2014/main" xmlns="" id="{4808D088-3023-4353-BCD5-BE97247FF28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Olası Vaka</a:t>
            </a:r>
          </a:p>
        </p:txBody>
      </p:sp>
      <p:sp>
        <p:nvSpPr>
          <p:cNvPr id="5" name="İçerik Yer Tutucusu 2">
            <a:extLst>
              <a:ext uri="{FF2B5EF4-FFF2-40B4-BE49-F238E27FC236}">
                <a16:creationId xmlns:a16="http://schemas.microsoft.com/office/drawing/2014/main" xmlns="" id="{217745E5-3025-4110-AC42-7CD5993A2393}"/>
              </a:ext>
            </a:extLst>
          </p:cNvPr>
          <p:cNvSpPr txBox="1">
            <a:spLocks/>
          </p:cNvSpPr>
          <p:nvPr/>
        </p:nvSpPr>
        <p:spPr>
          <a:xfrm>
            <a:off x="1030080" y="1532458"/>
            <a:ext cx="10034159" cy="463974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mn-lt"/>
              </a:rPr>
              <a:t>A</a:t>
            </a:r>
            <a:r>
              <a:rPr lang="tr-TR" b="1" dirty="0">
                <a:latin typeface="+mn-lt"/>
              </a:rPr>
              <a:t>: </a:t>
            </a:r>
          </a:p>
          <a:p>
            <a:pPr marL="0" indent="0">
              <a:buNone/>
            </a:pPr>
            <a:endParaRPr lang="tr-TR" dirty="0">
              <a:latin typeface="+mn-lt"/>
            </a:endParaRPr>
          </a:p>
          <a:p>
            <a:r>
              <a:rPr lang="tr-TR" dirty="0">
                <a:latin typeface="+mn-lt"/>
              </a:rPr>
              <a:t>Ateş ve akut solunum yolu hastalığı belirti ve bulgularından en az biri (öksürük ve solunum sıkıntısı), </a:t>
            </a:r>
          </a:p>
          <a:p>
            <a:pPr marL="0" indent="0">
              <a:buNone/>
            </a:pPr>
            <a:r>
              <a:rPr lang="tr-TR" dirty="0">
                <a:latin typeface="+mn-lt"/>
              </a:rPr>
              <a:t>	VE </a:t>
            </a:r>
          </a:p>
          <a:p>
            <a:r>
              <a:rPr lang="tr-TR" dirty="0">
                <a:latin typeface="+mn-lt"/>
              </a:rPr>
              <a:t>Klinik tablonun başka bir etiyoloji ile açıklanamaması </a:t>
            </a:r>
          </a:p>
          <a:p>
            <a:pPr marL="0" indent="0">
              <a:buNone/>
            </a:pPr>
            <a:r>
              <a:rPr lang="tr-TR" dirty="0">
                <a:latin typeface="+mn-lt"/>
              </a:rPr>
              <a:t>	VE </a:t>
            </a:r>
          </a:p>
          <a:p>
            <a:r>
              <a:rPr lang="tr-TR" dirty="0">
                <a:latin typeface="+mn-lt"/>
              </a:rPr>
              <a:t>Semptomların başlamasından önceki 14 gün içerisinde yurt dışında bulunma öyküsü </a:t>
            </a:r>
          </a:p>
          <a:p>
            <a:endParaRPr lang="tr-TR" dirty="0">
              <a:latin typeface="+mn-lt"/>
            </a:endParaRPr>
          </a:p>
          <a:p>
            <a:endParaRPr lang="tr-TR" dirty="0">
              <a:latin typeface="+mn-lt"/>
            </a:endParaRPr>
          </a:p>
          <a:p>
            <a:pPr marL="0" indent="0">
              <a:buNone/>
            </a:pPr>
            <a:r>
              <a:rPr lang="tr-TR" dirty="0">
                <a:latin typeface="+mn-lt"/>
              </a:rPr>
              <a:t> VEYA</a:t>
            </a:r>
          </a:p>
        </p:txBody>
      </p:sp>
    </p:spTree>
    <p:extLst>
      <p:ext uri="{BB962C8B-B14F-4D97-AF65-F5344CB8AC3E}">
        <p14:creationId xmlns:p14="http://schemas.microsoft.com/office/powerpoint/2010/main" xmlns="" val="2626078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2">
            <a:extLst>
              <a:ext uri="{FF2B5EF4-FFF2-40B4-BE49-F238E27FC236}">
                <a16:creationId xmlns:a16="http://schemas.microsoft.com/office/drawing/2014/main" xmlns="" id="{AD11096D-143B-42DA-8588-242C75A6625B}"/>
              </a:ext>
            </a:extLst>
          </p:cNvPr>
          <p:cNvSpPr>
            <a:spLocks noGrp="1"/>
          </p:cNvSpPr>
          <p:nvPr>
            <p:ph idx="1"/>
          </p:nvPr>
        </p:nvSpPr>
        <p:spPr>
          <a:xfrm>
            <a:off x="970843" y="1570695"/>
            <a:ext cx="11047736" cy="4833007"/>
          </a:xfrm>
        </p:spPr>
        <p:txBody>
          <a:bodyPr>
            <a:noAutofit/>
          </a:bodyPr>
          <a:lstStyle/>
          <a:p>
            <a:pPr marL="0" indent="0">
              <a:buNone/>
            </a:pPr>
            <a:r>
              <a:rPr lang="tr-TR" sz="2400" b="1" dirty="0">
                <a:latin typeface="+mn-lt"/>
              </a:rPr>
              <a:t>B:</a:t>
            </a:r>
          </a:p>
          <a:p>
            <a:pPr marL="0" indent="0">
              <a:buNone/>
            </a:pPr>
            <a:endParaRPr lang="tr-TR" sz="2400" dirty="0">
              <a:latin typeface="+mn-lt"/>
            </a:endParaRPr>
          </a:p>
          <a:p>
            <a:pPr marL="0" lvl="0" indent="0">
              <a:buNone/>
            </a:pPr>
            <a:r>
              <a:rPr lang="tr-TR" sz="2400" dirty="0">
                <a:latin typeface="+mn-lt"/>
              </a:rPr>
              <a:t>Akut solunum yolu hastalığı belirti ve bulgularından en az biri (öksürük ve solunum sıkıntısı), </a:t>
            </a:r>
          </a:p>
          <a:p>
            <a:pPr marL="0" lvl="0" indent="0">
              <a:buNone/>
            </a:pPr>
            <a:r>
              <a:rPr lang="tr-TR" sz="2400" dirty="0">
                <a:latin typeface="+mn-lt"/>
              </a:rPr>
              <a:t>	VE </a:t>
            </a:r>
          </a:p>
          <a:p>
            <a:pPr marL="0" lvl="0" indent="0">
              <a:buNone/>
            </a:pPr>
            <a:r>
              <a:rPr lang="tr-TR" sz="2400" dirty="0">
                <a:latin typeface="+mn-lt"/>
              </a:rPr>
              <a:t>Semptomların başlamasından önceki 14 gün içerisinde doğrulanmış COVID-19 vakası ile yakın temas eden</a:t>
            </a:r>
          </a:p>
          <a:p>
            <a:pPr marL="0" lvl="0" indent="0">
              <a:buNone/>
            </a:pPr>
            <a:endParaRPr lang="tr-TR" sz="2400" dirty="0">
              <a:latin typeface="+mn-lt"/>
            </a:endParaRPr>
          </a:p>
          <a:p>
            <a:pPr marL="0" lvl="0" indent="0">
              <a:buNone/>
            </a:pPr>
            <a:endParaRPr lang="tr-TR" sz="2400" dirty="0">
              <a:latin typeface="+mn-lt"/>
            </a:endParaRPr>
          </a:p>
          <a:p>
            <a:pPr marL="0" indent="0">
              <a:buNone/>
            </a:pPr>
            <a:r>
              <a:rPr lang="tr-TR" sz="2400" dirty="0">
                <a:latin typeface="+mn-lt"/>
              </a:rPr>
              <a:t>VEYA</a:t>
            </a:r>
          </a:p>
        </p:txBody>
      </p:sp>
      <p:sp>
        <p:nvSpPr>
          <p:cNvPr id="10" name="Unvan 1">
            <a:extLst>
              <a:ext uri="{FF2B5EF4-FFF2-40B4-BE49-F238E27FC236}">
                <a16:creationId xmlns:a16="http://schemas.microsoft.com/office/drawing/2014/main" xmlns="" id="{4808D088-3023-4353-BCD5-BE97247FF28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Olası Vaka</a:t>
            </a:r>
          </a:p>
        </p:txBody>
      </p:sp>
    </p:spTree>
    <p:extLst>
      <p:ext uri="{BB962C8B-B14F-4D97-AF65-F5344CB8AC3E}">
        <p14:creationId xmlns:p14="http://schemas.microsoft.com/office/powerpoint/2010/main" xmlns="" val="1626186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2">
            <a:extLst>
              <a:ext uri="{FF2B5EF4-FFF2-40B4-BE49-F238E27FC236}">
                <a16:creationId xmlns:a16="http://schemas.microsoft.com/office/drawing/2014/main" xmlns="" id="{AD11096D-143B-42DA-8588-242C75A6625B}"/>
              </a:ext>
            </a:extLst>
          </p:cNvPr>
          <p:cNvSpPr>
            <a:spLocks noGrp="1"/>
          </p:cNvSpPr>
          <p:nvPr>
            <p:ph idx="1"/>
          </p:nvPr>
        </p:nvSpPr>
        <p:spPr>
          <a:xfrm>
            <a:off x="970843" y="1133496"/>
            <a:ext cx="11047736" cy="5622904"/>
          </a:xfrm>
        </p:spPr>
        <p:txBody>
          <a:bodyPr>
            <a:noAutofit/>
          </a:bodyPr>
          <a:lstStyle/>
          <a:p>
            <a:pPr marL="0" indent="0">
              <a:buNone/>
            </a:pPr>
            <a:r>
              <a:rPr lang="en-US" sz="2400" b="1" dirty="0">
                <a:latin typeface="+mn-lt"/>
              </a:rPr>
              <a:t>C:</a:t>
            </a:r>
            <a:endParaRPr lang="tr-TR" sz="2400" b="1" dirty="0">
              <a:latin typeface="+mn-lt"/>
            </a:endParaRPr>
          </a:p>
          <a:p>
            <a:r>
              <a:rPr lang="en-US" sz="2400" dirty="0" err="1">
                <a:latin typeface="+mn-lt"/>
              </a:rPr>
              <a:t>Ateş</a:t>
            </a:r>
            <a:r>
              <a:rPr lang="en-US" sz="2400" dirty="0">
                <a:latin typeface="+mn-lt"/>
              </a:rPr>
              <a:t> </a:t>
            </a:r>
            <a:r>
              <a:rPr lang="en-US" sz="2400" dirty="0" err="1">
                <a:latin typeface="+mn-lt"/>
              </a:rPr>
              <a:t>ve</a:t>
            </a:r>
            <a:r>
              <a:rPr lang="en-US" sz="2400" dirty="0">
                <a:latin typeface="+mn-lt"/>
              </a:rPr>
              <a:t> </a:t>
            </a:r>
            <a:r>
              <a:rPr lang="en-US" sz="2400" dirty="0" err="1">
                <a:latin typeface="+mn-lt"/>
              </a:rPr>
              <a:t>ağır</a:t>
            </a:r>
            <a:r>
              <a:rPr lang="en-US" sz="2400" dirty="0">
                <a:latin typeface="+mn-lt"/>
              </a:rPr>
              <a:t> </a:t>
            </a:r>
            <a:r>
              <a:rPr lang="en-US" sz="2400" dirty="0" err="1">
                <a:latin typeface="+mn-lt"/>
              </a:rPr>
              <a:t>akut</a:t>
            </a:r>
            <a:r>
              <a:rPr lang="en-US" sz="2400" dirty="0">
                <a:latin typeface="+mn-lt"/>
              </a:rPr>
              <a:t> </a:t>
            </a:r>
            <a:r>
              <a:rPr lang="en-US" sz="2400" dirty="0" err="1">
                <a:latin typeface="+mn-lt"/>
              </a:rPr>
              <a:t>solunum</a:t>
            </a:r>
            <a:r>
              <a:rPr lang="en-US" sz="2400" dirty="0">
                <a:latin typeface="+mn-lt"/>
              </a:rPr>
              <a:t> </a:t>
            </a:r>
            <a:r>
              <a:rPr lang="en-US" sz="2400" dirty="0" err="1">
                <a:latin typeface="+mn-lt"/>
              </a:rPr>
              <a:t>yolu</a:t>
            </a:r>
            <a:r>
              <a:rPr lang="en-US" sz="2400" dirty="0">
                <a:latin typeface="+mn-lt"/>
              </a:rPr>
              <a:t> </a:t>
            </a:r>
            <a:r>
              <a:rPr lang="en-US" sz="2400" dirty="0" err="1">
                <a:latin typeface="+mn-lt"/>
              </a:rPr>
              <a:t>enfeksiyonu</a:t>
            </a:r>
            <a:r>
              <a:rPr lang="en-US" sz="2400" dirty="0">
                <a:latin typeface="+mn-lt"/>
              </a:rPr>
              <a:t> </a:t>
            </a:r>
            <a:r>
              <a:rPr lang="en-US" sz="2400" dirty="0" err="1">
                <a:latin typeface="+mn-lt"/>
              </a:rPr>
              <a:t>belirti</a:t>
            </a:r>
            <a:r>
              <a:rPr lang="en-US" sz="2400" dirty="0">
                <a:latin typeface="+mn-lt"/>
              </a:rPr>
              <a:t> </a:t>
            </a:r>
            <a:r>
              <a:rPr lang="en-US" sz="2400" dirty="0" err="1">
                <a:latin typeface="+mn-lt"/>
              </a:rPr>
              <a:t>ve</a:t>
            </a:r>
            <a:r>
              <a:rPr lang="en-US" sz="2400" dirty="0">
                <a:latin typeface="+mn-lt"/>
              </a:rPr>
              <a:t> </a:t>
            </a:r>
            <a:r>
              <a:rPr lang="en-US" sz="2400" dirty="0" err="1">
                <a:latin typeface="+mn-lt"/>
              </a:rPr>
              <a:t>bulgularından</a:t>
            </a:r>
            <a:r>
              <a:rPr lang="en-US" sz="2400" dirty="0">
                <a:latin typeface="+mn-lt"/>
              </a:rPr>
              <a:t> </a:t>
            </a:r>
            <a:r>
              <a:rPr lang="en-US" sz="2400" dirty="0" err="1">
                <a:latin typeface="+mn-lt"/>
              </a:rPr>
              <a:t>en</a:t>
            </a:r>
            <a:r>
              <a:rPr lang="en-US" sz="2400" dirty="0">
                <a:latin typeface="+mn-lt"/>
              </a:rPr>
              <a:t> </a:t>
            </a:r>
            <a:r>
              <a:rPr lang="en-US" sz="2400" dirty="0" err="1">
                <a:latin typeface="+mn-lt"/>
              </a:rPr>
              <a:t>az</a:t>
            </a:r>
            <a:r>
              <a:rPr lang="en-US" sz="2400" dirty="0">
                <a:latin typeface="+mn-lt"/>
              </a:rPr>
              <a:t> </a:t>
            </a:r>
            <a:r>
              <a:rPr lang="en-US" sz="2400" dirty="0" err="1">
                <a:latin typeface="+mn-lt"/>
              </a:rPr>
              <a:t>biri</a:t>
            </a:r>
            <a:r>
              <a:rPr lang="en-US" sz="2400" dirty="0">
                <a:latin typeface="+mn-lt"/>
              </a:rPr>
              <a:t> (</a:t>
            </a:r>
            <a:r>
              <a:rPr lang="en-US" sz="2400" dirty="0" err="1">
                <a:latin typeface="+mn-lt"/>
              </a:rPr>
              <a:t>öksürük</a:t>
            </a:r>
            <a:r>
              <a:rPr lang="en-US" sz="2400" dirty="0">
                <a:latin typeface="+mn-lt"/>
              </a:rPr>
              <a:t> </a:t>
            </a:r>
            <a:r>
              <a:rPr lang="en-US" sz="2400" dirty="0" err="1">
                <a:latin typeface="+mn-lt"/>
              </a:rPr>
              <a:t>ve</a:t>
            </a:r>
            <a:r>
              <a:rPr lang="en-US" sz="2400" dirty="0">
                <a:latin typeface="+mn-lt"/>
              </a:rPr>
              <a:t> </a:t>
            </a:r>
            <a:r>
              <a:rPr lang="en-US" sz="2400" dirty="0" err="1">
                <a:latin typeface="+mn-lt"/>
              </a:rPr>
              <a:t>solunum</a:t>
            </a:r>
            <a:r>
              <a:rPr lang="en-US" sz="2400" dirty="0">
                <a:latin typeface="+mn-lt"/>
              </a:rPr>
              <a:t> </a:t>
            </a:r>
            <a:r>
              <a:rPr lang="en-US" sz="2400" dirty="0" err="1">
                <a:latin typeface="+mn-lt"/>
              </a:rPr>
              <a:t>sıkıntısı</a:t>
            </a:r>
            <a:r>
              <a:rPr lang="en-US" sz="2400" dirty="0">
                <a:latin typeface="+mn-lt"/>
              </a:rPr>
              <a:t>), </a:t>
            </a:r>
            <a:endParaRPr lang="tr-TR" sz="2400" dirty="0">
              <a:latin typeface="+mn-lt"/>
            </a:endParaRPr>
          </a:p>
          <a:p>
            <a:pPr marL="0" indent="0">
              <a:buNone/>
            </a:pPr>
            <a:r>
              <a:rPr lang="tr-TR" sz="2400" dirty="0">
                <a:latin typeface="+mn-lt"/>
              </a:rPr>
              <a:t>	</a:t>
            </a:r>
            <a:r>
              <a:rPr lang="en-US" sz="2400" dirty="0">
                <a:latin typeface="+mn-lt"/>
              </a:rPr>
              <a:t>VE </a:t>
            </a:r>
            <a:endParaRPr lang="tr-TR" sz="2400" dirty="0">
              <a:latin typeface="+mn-lt"/>
            </a:endParaRPr>
          </a:p>
          <a:p>
            <a:r>
              <a:rPr lang="en-US" sz="2400" dirty="0" err="1">
                <a:latin typeface="+mn-lt"/>
              </a:rPr>
              <a:t>Hastanede</a:t>
            </a:r>
            <a:r>
              <a:rPr lang="en-US" sz="2400" dirty="0">
                <a:latin typeface="+mn-lt"/>
              </a:rPr>
              <a:t> </a:t>
            </a:r>
            <a:r>
              <a:rPr lang="en-US" sz="2400" dirty="0" err="1">
                <a:latin typeface="+mn-lt"/>
              </a:rPr>
              <a:t>yatış</a:t>
            </a:r>
            <a:r>
              <a:rPr lang="en-US" sz="2400" dirty="0">
                <a:latin typeface="+mn-lt"/>
              </a:rPr>
              <a:t> </a:t>
            </a:r>
            <a:r>
              <a:rPr lang="en-US" sz="2400" dirty="0" err="1">
                <a:latin typeface="+mn-lt"/>
              </a:rPr>
              <a:t>gerekliliği</a:t>
            </a:r>
            <a:r>
              <a:rPr lang="en-US" sz="2400" dirty="0">
                <a:latin typeface="+mn-lt"/>
              </a:rPr>
              <a:t> </a:t>
            </a:r>
            <a:r>
              <a:rPr lang="en-US" sz="2400" dirty="0" err="1">
                <a:latin typeface="+mn-lt"/>
              </a:rPr>
              <a:t>varlığı</a:t>
            </a:r>
            <a:r>
              <a:rPr lang="en-US" sz="2400" dirty="0">
                <a:latin typeface="+mn-lt"/>
              </a:rPr>
              <a:t> (SARI)*, </a:t>
            </a:r>
            <a:endParaRPr lang="tr-TR" sz="2400" dirty="0">
              <a:latin typeface="+mn-lt"/>
            </a:endParaRPr>
          </a:p>
          <a:p>
            <a:pPr marL="0" indent="0">
              <a:buNone/>
            </a:pPr>
            <a:r>
              <a:rPr lang="tr-TR" sz="2400" dirty="0">
                <a:latin typeface="+mn-lt"/>
              </a:rPr>
              <a:t>	</a:t>
            </a:r>
            <a:r>
              <a:rPr lang="en-US" sz="2400" dirty="0">
                <a:latin typeface="+mn-lt"/>
              </a:rPr>
              <a:t>VE</a:t>
            </a:r>
            <a:endParaRPr lang="tr-TR" sz="2400" dirty="0">
              <a:latin typeface="+mn-lt"/>
            </a:endParaRPr>
          </a:p>
          <a:p>
            <a:r>
              <a:rPr lang="en-US" sz="2400" dirty="0" err="1">
                <a:latin typeface="+mn-lt"/>
              </a:rPr>
              <a:t>Klinik</a:t>
            </a:r>
            <a:r>
              <a:rPr lang="en-US" sz="2400" dirty="0">
                <a:latin typeface="+mn-lt"/>
              </a:rPr>
              <a:t> </a:t>
            </a:r>
            <a:r>
              <a:rPr lang="en-US" sz="2400" dirty="0" err="1">
                <a:latin typeface="+mn-lt"/>
              </a:rPr>
              <a:t>tablonun</a:t>
            </a:r>
            <a:r>
              <a:rPr lang="en-US" sz="2400" dirty="0">
                <a:latin typeface="+mn-lt"/>
              </a:rPr>
              <a:t> </a:t>
            </a:r>
            <a:r>
              <a:rPr lang="en-US" sz="2400" dirty="0" err="1">
                <a:latin typeface="+mn-lt"/>
              </a:rPr>
              <a:t>başka</a:t>
            </a:r>
            <a:r>
              <a:rPr lang="en-US" sz="2400" dirty="0">
                <a:latin typeface="+mn-lt"/>
              </a:rPr>
              <a:t> </a:t>
            </a:r>
            <a:r>
              <a:rPr lang="en-US" sz="2400" dirty="0" err="1">
                <a:latin typeface="+mn-lt"/>
              </a:rPr>
              <a:t>bir</a:t>
            </a:r>
            <a:r>
              <a:rPr lang="en-US" sz="2400" dirty="0">
                <a:latin typeface="+mn-lt"/>
              </a:rPr>
              <a:t> </a:t>
            </a:r>
            <a:r>
              <a:rPr lang="en-US" sz="2400" dirty="0" err="1">
                <a:latin typeface="+mn-lt"/>
              </a:rPr>
              <a:t>neden</a:t>
            </a:r>
            <a:r>
              <a:rPr lang="en-US" sz="2400" dirty="0">
                <a:latin typeface="+mn-lt"/>
              </a:rPr>
              <a:t>/</a:t>
            </a:r>
            <a:r>
              <a:rPr lang="en-US" sz="2400" dirty="0" err="1">
                <a:latin typeface="+mn-lt"/>
              </a:rPr>
              <a:t>hastalık</a:t>
            </a:r>
            <a:r>
              <a:rPr lang="en-US" sz="2400" dirty="0">
                <a:latin typeface="+mn-lt"/>
              </a:rPr>
              <a:t> </a:t>
            </a:r>
            <a:r>
              <a:rPr lang="en-US" sz="2400" dirty="0" err="1">
                <a:latin typeface="+mn-lt"/>
              </a:rPr>
              <a:t>ile</a:t>
            </a:r>
            <a:r>
              <a:rPr lang="en-US" sz="2400" dirty="0">
                <a:latin typeface="+mn-lt"/>
              </a:rPr>
              <a:t> </a:t>
            </a:r>
            <a:r>
              <a:rPr lang="en-US" sz="2400" dirty="0" err="1">
                <a:latin typeface="+mn-lt"/>
              </a:rPr>
              <a:t>açıklanamaması</a:t>
            </a:r>
            <a:r>
              <a:rPr lang="en-US" sz="2400" dirty="0">
                <a:latin typeface="+mn-lt"/>
              </a:rPr>
              <a:t> </a:t>
            </a:r>
            <a:endParaRPr lang="tr-TR" sz="2400" dirty="0">
              <a:latin typeface="+mn-lt"/>
            </a:endParaRPr>
          </a:p>
          <a:p>
            <a:endParaRPr lang="tr-TR" sz="2400" dirty="0">
              <a:latin typeface="+mn-lt"/>
            </a:endParaRPr>
          </a:p>
          <a:p>
            <a:endParaRPr lang="tr-TR" sz="2400" dirty="0">
              <a:latin typeface="+mn-lt"/>
            </a:endParaRPr>
          </a:p>
          <a:p>
            <a:pPr marL="0" indent="0">
              <a:buNone/>
            </a:pPr>
            <a:r>
              <a:rPr lang="en-US" sz="2200" dirty="0">
                <a:latin typeface="+mn-lt"/>
              </a:rPr>
              <a:t>*</a:t>
            </a:r>
            <a:r>
              <a:rPr lang="en-US" sz="2200" i="1" dirty="0">
                <a:latin typeface="+mn-lt"/>
              </a:rPr>
              <a:t>SARI</a:t>
            </a:r>
            <a:r>
              <a:rPr lang="en-US" sz="2200" i="1" dirty="0">
                <a:latin typeface="+mn-lt"/>
                <a:sym typeface="Wingdings" panose="05000000000000000000" pitchFamily="2" charset="2"/>
              </a:rPr>
              <a:t></a:t>
            </a:r>
            <a:r>
              <a:rPr lang="en-US" sz="2200" i="1" dirty="0">
                <a:latin typeface="+mn-lt"/>
              </a:rPr>
              <a:t> son 14 </a:t>
            </a:r>
            <a:r>
              <a:rPr lang="en-US" sz="2200" i="1" dirty="0" err="1">
                <a:latin typeface="+mn-lt"/>
              </a:rPr>
              <a:t>gün</a:t>
            </a:r>
            <a:r>
              <a:rPr lang="en-US" sz="2200" i="1" dirty="0">
                <a:latin typeface="+mn-lt"/>
              </a:rPr>
              <a:t> </a:t>
            </a:r>
            <a:r>
              <a:rPr lang="en-US" sz="2200" i="1" dirty="0" err="1">
                <a:latin typeface="+mn-lt"/>
              </a:rPr>
              <a:t>içinde</a:t>
            </a:r>
            <a:r>
              <a:rPr lang="en-US" sz="2200" i="1" dirty="0">
                <a:latin typeface="+mn-lt"/>
              </a:rPr>
              <a:t> </a:t>
            </a:r>
            <a:r>
              <a:rPr lang="en-US" sz="2200" i="1" dirty="0" err="1">
                <a:latin typeface="+mn-lt"/>
              </a:rPr>
              <a:t>gelişen</a:t>
            </a:r>
            <a:r>
              <a:rPr lang="en-US" sz="2200" i="1" dirty="0">
                <a:latin typeface="+mn-lt"/>
              </a:rPr>
              <a:t> </a:t>
            </a:r>
            <a:r>
              <a:rPr lang="en-US" sz="2200" i="1" dirty="0" err="1">
                <a:latin typeface="+mn-lt"/>
              </a:rPr>
              <a:t>akut</a:t>
            </a:r>
            <a:r>
              <a:rPr lang="en-US" sz="2200" i="1" dirty="0">
                <a:latin typeface="+mn-lt"/>
              </a:rPr>
              <a:t> </a:t>
            </a:r>
            <a:r>
              <a:rPr lang="en-US" sz="2200" i="1" dirty="0" err="1">
                <a:latin typeface="+mn-lt"/>
              </a:rPr>
              <a:t>solunum</a:t>
            </a:r>
            <a:r>
              <a:rPr lang="en-US" sz="2200" i="1" dirty="0">
                <a:latin typeface="+mn-lt"/>
              </a:rPr>
              <a:t> </a:t>
            </a:r>
            <a:r>
              <a:rPr lang="en-US" sz="2200" i="1" dirty="0" err="1">
                <a:latin typeface="+mn-lt"/>
              </a:rPr>
              <a:t>yolu</a:t>
            </a:r>
            <a:r>
              <a:rPr lang="en-US" sz="2200" i="1" dirty="0">
                <a:latin typeface="+mn-lt"/>
              </a:rPr>
              <a:t> </a:t>
            </a:r>
            <a:r>
              <a:rPr lang="en-US" sz="2200" i="1" dirty="0" err="1">
                <a:latin typeface="+mn-lt"/>
              </a:rPr>
              <a:t>infeksiyonu</a:t>
            </a:r>
            <a:r>
              <a:rPr lang="en-US" sz="2200" i="1" dirty="0">
                <a:latin typeface="+mn-lt"/>
              </a:rPr>
              <a:t> </a:t>
            </a:r>
            <a:r>
              <a:rPr lang="en-US" sz="2200" i="1" dirty="0" err="1">
                <a:latin typeface="+mn-lt"/>
              </a:rPr>
              <a:t>olan</a:t>
            </a:r>
            <a:r>
              <a:rPr lang="en-US" sz="2200" i="1" dirty="0">
                <a:latin typeface="+mn-lt"/>
              </a:rPr>
              <a:t> </a:t>
            </a:r>
            <a:r>
              <a:rPr lang="en-US" sz="2200" i="1" dirty="0" err="1">
                <a:latin typeface="+mn-lt"/>
              </a:rPr>
              <a:t>bir</a:t>
            </a:r>
            <a:r>
              <a:rPr lang="en-US" sz="2200" i="1" dirty="0">
                <a:latin typeface="+mn-lt"/>
              </a:rPr>
              <a:t> </a:t>
            </a:r>
            <a:r>
              <a:rPr lang="en-US" sz="2200" i="1" dirty="0" err="1">
                <a:latin typeface="+mn-lt"/>
              </a:rPr>
              <a:t>hastada</a:t>
            </a:r>
            <a:r>
              <a:rPr lang="en-US" sz="2200" i="1" dirty="0">
                <a:latin typeface="+mn-lt"/>
              </a:rPr>
              <a:t>, </a:t>
            </a:r>
            <a:r>
              <a:rPr lang="en-US" sz="2200" i="1" dirty="0" err="1">
                <a:latin typeface="+mn-lt"/>
              </a:rPr>
              <a:t>ateş</a:t>
            </a:r>
            <a:r>
              <a:rPr lang="en-US" sz="2200" i="1" dirty="0">
                <a:latin typeface="+mn-lt"/>
              </a:rPr>
              <a:t>, </a:t>
            </a:r>
            <a:r>
              <a:rPr lang="en-US" sz="2200" i="1" dirty="0" err="1">
                <a:latin typeface="+mn-lt"/>
              </a:rPr>
              <a:t>öksürük</a:t>
            </a:r>
            <a:r>
              <a:rPr lang="en-US" sz="2200" i="1" dirty="0">
                <a:latin typeface="+mn-lt"/>
              </a:rPr>
              <a:t> </a:t>
            </a:r>
            <a:r>
              <a:rPr lang="en-US" sz="2200" i="1" dirty="0" err="1">
                <a:latin typeface="+mn-lt"/>
              </a:rPr>
              <a:t>ve</a:t>
            </a:r>
            <a:r>
              <a:rPr lang="en-US" sz="2200" i="1" dirty="0">
                <a:latin typeface="+mn-lt"/>
              </a:rPr>
              <a:t> </a:t>
            </a:r>
            <a:r>
              <a:rPr lang="en-US" sz="2200" i="1" dirty="0" err="1">
                <a:latin typeface="+mn-lt"/>
              </a:rPr>
              <a:t>dispne</a:t>
            </a:r>
            <a:r>
              <a:rPr lang="en-US" sz="2200" i="1" dirty="0">
                <a:latin typeface="+mn-lt"/>
              </a:rPr>
              <a:t>, </a:t>
            </a:r>
            <a:r>
              <a:rPr lang="en-US" sz="2200" i="1" dirty="0" err="1">
                <a:latin typeface="+mn-lt"/>
              </a:rPr>
              <a:t>takipne</a:t>
            </a:r>
            <a:r>
              <a:rPr lang="en-US" sz="2200" i="1" dirty="0">
                <a:latin typeface="+mn-lt"/>
              </a:rPr>
              <a:t>, </a:t>
            </a:r>
            <a:r>
              <a:rPr lang="en-US" sz="2200" i="1" dirty="0" err="1">
                <a:latin typeface="+mn-lt"/>
              </a:rPr>
              <a:t>hipoksemi</a:t>
            </a:r>
            <a:r>
              <a:rPr lang="en-US" sz="2200" i="1" dirty="0">
                <a:latin typeface="+mn-lt"/>
              </a:rPr>
              <a:t>, </a:t>
            </a:r>
            <a:r>
              <a:rPr lang="en-US" sz="2200" i="1" dirty="0" err="1">
                <a:latin typeface="+mn-lt"/>
              </a:rPr>
              <a:t>hipotansiyon</a:t>
            </a:r>
            <a:r>
              <a:rPr lang="en-US" sz="2200" i="1" dirty="0">
                <a:latin typeface="+mn-lt"/>
              </a:rPr>
              <a:t>, </a:t>
            </a:r>
            <a:r>
              <a:rPr lang="en-US" sz="2200" i="1" dirty="0" err="1">
                <a:latin typeface="+mn-lt"/>
              </a:rPr>
              <a:t>akciğer</a:t>
            </a:r>
            <a:r>
              <a:rPr lang="en-US" sz="2200" i="1" dirty="0">
                <a:latin typeface="+mn-lt"/>
              </a:rPr>
              <a:t> </a:t>
            </a:r>
            <a:r>
              <a:rPr lang="en-US" sz="2200" i="1" dirty="0" err="1">
                <a:latin typeface="+mn-lt"/>
              </a:rPr>
              <a:t>görüntülemesinde</a:t>
            </a:r>
            <a:r>
              <a:rPr lang="en-US" sz="2200" i="1" dirty="0">
                <a:latin typeface="+mn-lt"/>
              </a:rPr>
              <a:t> </a:t>
            </a:r>
            <a:r>
              <a:rPr lang="en-US" sz="2200" i="1" dirty="0" err="1">
                <a:latin typeface="+mn-lt"/>
              </a:rPr>
              <a:t>yaygın</a:t>
            </a:r>
            <a:r>
              <a:rPr lang="en-US" sz="2200" i="1" dirty="0">
                <a:latin typeface="+mn-lt"/>
              </a:rPr>
              <a:t> </a:t>
            </a:r>
            <a:r>
              <a:rPr lang="en-US" sz="2200" i="1" dirty="0" err="1">
                <a:latin typeface="+mn-lt"/>
              </a:rPr>
              <a:t>radyolojik</a:t>
            </a:r>
            <a:r>
              <a:rPr lang="en-US" sz="2200" i="1" dirty="0">
                <a:latin typeface="+mn-lt"/>
              </a:rPr>
              <a:t> </a:t>
            </a:r>
            <a:r>
              <a:rPr lang="en-US" sz="2200" i="1" dirty="0" err="1">
                <a:latin typeface="+mn-lt"/>
              </a:rPr>
              <a:t>bulgu</a:t>
            </a:r>
            <a:r>
              <a:rPr lang="en-US" sz="2200" i="1" dirty="0">
                <a:latin typeface="+mn-lt"/>
              </a:rPr>
              <a:t> </a:t>
            </a:r>
            <a:r>
              <a:rPr lang="en-US" sz="2200" i="1" dirty="0" err="1">
                <a:latin typeface="+mn-lt"/>
              </a:rPr>
              <a:t>ve</a:t>
            </a:r>
            <a:r>
              <a:rPr lang="en-US" sz="2200" i="1" dirty="0">
                <a:latin typeface="+mn-lt"/>
              </a:rPr>
              <a:t> </a:t>
            </a:r>
            <a:r>
              <a:rPr lang="en-US" sz="2200" i="1" dirty="0" err="1">
                <a:latin typeface="+mn-lt"/>
              </a:rPr>
              <a:t>bilinç</a:t>
            </a:r>
            <a:r>
              <a:rPr lang="en-US" sz="2200" i="1" dirty="0">
                <a:latin typeface="+mn-lt"/>
              </a:rPr>
              <a:t> </a:t>
            </a:r>
            <a:r>
              <a:rPr lang="en-US" sz="2200" i="1" dirty="0" err="1">
                <a:latin typeface="+mn-lt"/>
              </a:rPr>
              <a:t>değişikliği</a:t>
            </a:r>
            <a:r>
              <a:rPr lang="en-US" sz="2200" i="1" dirty="0">
                <a:latin typeface="+mn-lt"/>
              </a:rPr>
              <a:t> </a:t>
            </a:r>
            <a:r>
              <a:rPr lang="en-US" sz="2200" i="1" dirty="0" err="1">
                <a:latin typeface="+mn-lt"/>
              </a:rPr>
              <a:t>nedeniyle</a:t>
            </a:r>
            <a:r>
              <a:rPr lang="en-US" sz="2200" i="1" dirty="0">
                <a:latin typeface="+mn-lt"/>
              </a:rPr>
              <a:t> </a:t>
            </a:r>
            <a:r>
              <a:rPr lang="en-US" sz="2200" i="1" dirty="0" err="1">
                <a:latin typeface="+mn-lt"/>
              </a:rPr>
              <a:t>hastaneye</a:t>
            </a:r>
            <a:r>
              <a:rPr lang="en-US" sz="2200" i="1" dirty="0">
                <a:latin typeface="+mn-lt"/>
              </a:rPr>
              <a:t> </a:t>
            </a:r>
            <a:r>
              <a:rPr lang="en-US" sz="2200" i="1" dirty="0" err="1">
                <a:latin typeface="+mn-lt"/>
              </a:rPr>
              <a:t>yatış</a:t>
            </a:r>
            <a:r>
              <a:rPr lang="en-US" sz="2200" i="1" dirty="0">
                <a:latin typeface="+mn-lt"/>
              </a:rPr>
              <a:t> </a:t>
            </a:r>
            <a:r>
              <a:rPr lang="en-US" sz="2200" i="1" dirty="0" err="1">
                <a:latin typeface="+mn-lt"/>
              </a:rPr>
              <a:t>gerekliliği</a:t>
            </a:r>
            <a:endParaRPr lang="tr-TR" sz="2200" i="1" dirty="0">
              <a:latin typeface="+mn-lt"/>
            </a:endParaRPr>
          </a:p>
        </p:txBody>
      </p:sp>
      <p:sp>
        <p:nvSpPr>
          <p:cNvPr id="10" name="Unvan 1">
            <a:extLst>
              <a:ext uri="{FF2B5EF4-FFF2-40B4-BE49-F238E27FC236}">
                <a16:creationId xmlns:a16="http://schemas.microsoft.com/office/drawing/2014/main" xmlns="" id="{4808D088-3023-4353-BCD5-BE97247FF28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Olası Vaka</a:t>
            </a:r>
          </a:p>
        </p:txBody>
      </p:sp>
    </p:spTree>
    <p:extLst>
      <p:ext uri="{BB962C8B-B14F-4D97-AF65-F5344CB8AC3E}">
        <p14:creationId xmlns:p14="http://schemas.microsoft.com/office/powerpoint/2010/main" xmlns="" val="3697985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İçerik Yer Tutucusu 2">
            <a:extLst>
              <a:ext uri="{FF2B5EF4-FFF2-40B4-BE49-F238E27FC236}">
                <a16:creationId xmlns:a16="http://schemas.microsoft.com/office/drawing/2014/main" xmlns="" id="{B8D61129-4433-4876-9E90-F639FC792BFE}"/>
              </a:ext>
            </a:extLst>
          </p:cNvPr>
          <p:cNvSpPr>
            <a:spLocks noGrp="1"/>
          </p:cNvSpPr>
          <p:nvPr>
            <p:ph idx="1"/>
          </p:nvPr>
        </p:nvSpPr>
        <p:spPr>
          <a:xfrm>
            <a:off x="1564849" y="1206322"/>
            <a:ext cx="9551642" cy="5226146"/>
          </a:xfrm>
        </p:spPr>
        <p:txBody>
          <a:bodyPr>
            <a:normAutofit/>
          </a:bodyPr>
          <a:lstStyle/>
          <a:p>
            <a:pPr>
              <a:lnSpc>
                <a:spcPct val="120000"/>
              </a:lnSpc>
              <a:spcBef>
                <a:spcPts val="2400"/>
              </a:spcBef>
            </a:pPr>
            <a:r>
              <a:rPr lang="tr-TR" dirty="0">
                <a:latin typeface="+mn-lt"/>
                <a:cs typeface="Arial" panose="020B0604020202020204" pitchFamily="34" charset="0"/>
              </a:rPr>
              <a:t>Olası vaka tanımına uygun hastada alınan numunelerde mevsimsel solunum yolu virüsü saptanması ya da bakteriyolojik etken saptanması, </a:t>
            </a:r>
            <a:r>
              <a:rPr lang="en-US" dirty="0">
                <a:latin typeface="+mn-lt"/>
              </a:rPr>
              <a:t>SARS-CoV-2 </a:t>
            </a:r>
            <a:r>
              <a:rPr lang="tr-TR" dirty="0">
                <a:latin typeface="+mn-lt"/>
              </a:rPr>
              <a:t> v</a:t>
            </a:r>
            <a:r>
              <a:rPr lang="tr-TR" dirty="0">
                <a:latin typeface="+mn-lt"/>
                <a:cs typeface="Arial" panose="020B0604020202020204" pitchFamily="34" charset="0"/>
              </a:rPr>
              <a:t>arlığını ekarte ettirmez</a:t>
            </a:r>
          </a:p>
          <a:p>
            <a:pPr>
              <a:lnSpc>
                <a:spcPct val="120000"/>
              </a:lnSpc>
              <a:spcBef>
                <a:spcPts val="2400"/>
              </a:spcBef>
            </a:pPr>
            <a:r>
              <a:rPr lang="tr-TR" dirty="0">
                <a:latin typeface="+mn-lt"/>
                <a:cs typeface="Arial" panose="020B0604020202020204" pitchFamily="34" charset="0"/>
              </a:rPr>
              <a:t>HCoV-229E, HCoV-OC43, HCoV-NL63 ve HKU1-CoV; mevsim</a:t>
            </a:r>
            <a:r>
              <a:rPr lang="tr-TR" dirty="0">
                <a:latin typeface="+mn-lt"/>
              </a:rPr>
              <a:t>sel solunum yolu virüsleri olup </a:t>
            </a:r>
            <a:r>
              <a:rPr lang="en-US" dirty="0">
                <a:latin typeface="+mn-lt"/>
              </a:rPr>
              <a:t>SARS-</a:t>
            </a:r>
            <a:r>
              <a:rPr lang="en-US" dirty="0" err="1">
                <a:latin typeface="+mn-lt"/>
              </a:rPr>
              <a:t>CoV</a:t>
            </a:r>
            <a:r>
              <a:rPr lang="en-US" dirty="0">
                <a:latin typeface="+mn-lt"/>
              </a:rPr>
              <a:t>-</a:t>
            </a:r>
            <a:r>
              <a:rPr lang="tr-TR" dirty="0">
                <a:latin typeface="+mn-lt"/>
              </a:rPr>
              <a:t>2’den farklıdır</a:t>
            </a:r>
            <a:r>
              <a:rPr lang="tr-TR" dirty="0">
                <a:latin typeface="+mn-lt"/>
                <a:cs typeface="Arial" panose="020B0604020202020204" pitchFamily="34" charset="0"/>
              </a:rPr>
              <a:t>. </a:t>
            </a:r>
          </a:p>
        </p:txBody>
      </p:sp>
    </p:spTree>
    <p:extLst>
      <p:ext uri="{BB962C8B-B14F-4D97-AF65-F5344CB8AC3E}">
        <p14:creationId xmlns:p14="http://schemas.microsoft.com/office/powerpoint/2010/main" xmlns="" val="2558817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6" name="İçerik Yer Tutucusu 2">
            <a:extLst>
              <a:ext uri="{FF2B5EF4-FFF2-40B4-BE49-F238E27FC236}">
                <a16:creationId xmlns:a16="http://schemas.microsoft.com/office/drawing/2014/main" xmlns="" id="{3EAAFE95-239D-4A7E-A656-B13122E7ABE2}"/>
              </a:ext>
            </a:extLst>
          </p:cNvPr>
          <p:cNvSpPr>
            <a:spLocks noGrp="1"/>
          </p:cNvSpPr>
          <p:nvPr>
            <p:ph idx="1"/>
          </p:nvPr>
        </p:nvSpPr>
        <p:spPr>
          <a:xfrm>
            <a:off x="2104543" y="2811352"/>
            <a:ext cx="7595638" cy="1487271"/>
          </a:xfrm>
        </p:spPr>
        <p:txBody>
          <a:bodyPr>
            <a:normAutofit/>
          </a:bodyPr>
          <a:lstStyle/>
          <a:p>
            <a:pPr marL="0" indent="0" algn="ctr">
              <a:buNone/>
            </a:pPr>
            <a:r>
              <a:rPr lang="tr-TR" sz="3200" dirty="0">
                <a:latin typeface="+mn-lt"/>
                <a:cs typeface="Arial" panose="020B0604020202020204" pitchFamily="34" charset="0"/>
              </a:rPr>
              <a:t>Olası vaka tanımına uyan olgulardan moleküler yöntemlerle </a:t>
            </a:r>
            <a:br>
              <a:rPr lang="tr-TR" sz="3200" dirty="0">
                <a:latin typeface="+mn-lt"/>
                <a:cs typeface="Arial" panose="020B0604020202020204" pitchFamily="34" charset="0"/>
              </a:rPr>
            </a:br>
            <a:r>
              <a:rPr lang="en-US" sz="3200" dirty="0">
                <a:latin typeface="+mn-lt"/>
              </a:rPr>
              <a:t>SARS-CoV-2</a:t>
            </a:r>
            <a:r>
              <a:rPr lang="tr-TR" sz="3200" dirty="0">
                <a:latin typeface="+mn-lt"/>
              </a:rPr>
              <a:t> s</a:t>
            </a:r>
            <a:r>
              <a:rPr lang="tr-TR" sz="3200" dirty="0">
                <a:latin typeface="+mn-lt"/>
                <a:cs typeface="Arial" panose="020B0604020202020204" pitchFamily="34" charset="0"/>
              </a:rPr>
              <a:t>aptananlar</a:t>
            </a:r>
          </a:p>
        </p:txBody>
      </p:sp>
      <p:sp>
        <p:nvSpPr>
          <p:cNvPr id="8" name="Unvan 1">
            <a:extLst>
              <a:ext uri="{FF2B5EF4-FFF2-40B4-BE49-F238E27FC236}">
                <a16:creationId xmlns:a16="http://schemas.microsoft.com/office/drawing/2014/main" xmlns="" id="{EA514054-E2DC-486F-9DC2-0DF9D47ACF80}"/>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Kesin Vaka</a:t>
            </a:r>
          </a:p>
        </p:txBody>
      </p:sp>
    </p:spTree>
    <p:extLst>
      <p:ext uri="{BB962C8B-B14F-4D97-AF65-F5344CB8AC3E}">
        <p14:creationId xmlns:p14="http://schemas.microsoft.com/office/powerpoint/2010/main" xmlns="" val="4159743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4" name="Unvan 1">
            <a:extLst>
              <a:ext uri="{FF2B5EF4-FFF2-40B4-BE49-F238E27FC236}">
                <a16:creationId xmlns:a16="http://schemas.microsoft.com/office/drawing/2014/main" xmlns="" id="{4BC038F6-89AA-4C02-BC96-C46D7E183D5C}"/>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Vaka Takip Algoritması</a:t>
            </a:r>
          </a:p>
        </p:txBody>
      </p:sp>
      <p:pic>
        <p:nvPicPr>
          <p:cNvPr id="5" name="Resim 4"/>
          <p:cNvPicPr>
            <a:picLocks noChangeAspect="1"/>
          </p:cNvPicPr>
          <p:nvPr/>
        </p:nvPicPr>
        <p:blipFill rotWithShape="1">
          <a:blip r:embed="rId3"/>
          <a:srcRect l="33053" t="9716" r="32030" b="6900"/>
          <a:stretch/>
        </p:blipFill>
        <p:spPr>
          <a:xfrm>
            <a:off x="3709851" y="1084217"/>
            <a:ext cx="3918858" cy="5264332"/>
          </a:xfrm>
          <a:prstGeom prst="rect">
            <a:avLst/>
          </a:prstGeom>
        </p:spPr>
      </p:pic>
    </p:spTree>
    <p:extLst>
      <p:ext uri="{BB962C8B-B14F-4D97-AF65-F5344CB8AC3E}">
        <p14:creationId xmlns:p14="http://schemas.microsoft.com/office/powerpoint/2010/main" xmlns="" val="2720878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grpSp>
        <p:nvGrpSpPr>
          <p:cNvPr id="3" name="Grup 2">
            <a:extLst>
              <a:ext uri="{FF2B5EF4-FFF2-40B4-BE49-F238E27FC236}">
                <a16:creationId xmlns:a16="http://schemas.microsoft.com/office/drawing/2014/main" xmlns="" id="{2B9F7702-AA62-4329-90DE-2BD2D9C64539}"/>
              </a:ext>
            </a:extLst>
          </p:cNvPr>
          <p:cNvGrpSpPr/>
          <p:nvPr/>
        </p:nvGrpSpPr>
        <p:grpSpPr>
          <a:xfrm>
            <a:off x="457201" y="966651"/>
            <a:ext cx="11051176" cy="5682343"/>
            <a:chOff x="1352550" y="1339060"/>
            <a:chExt cx="8515350" cy="5518940"/>
          </a:xfrm>
        </p:grpSpPr>
        <p:sp>
          <p:nvSpPr>
            <p:cNvPr id="4" name="AutoShape 159">
              <a:extLst>
                <a:ext uri="{FF2B5EF4-FFF2-40B4-BE49-F238E27FC236}">
                  <a16:creationId xmlns:a16="http://schemas.microsoft.com/office/drawing/2014/main" xmlns="" id="{B7D9915F-2266-4282-B05A-D4D37E352BB8}"/>
                </a:ext>
              </a:extLst>
            </p:cNvPr>
            <p:cNvSpPr>
              <a:spLocks noChangeArrowheads="1"/>
            </p:cNvSpPr>
            <p:nvPr/>
          </p:nvSpPr>
          <p:spPr bwMode="auto">
            <a:xfrm>
              <a:off x="1355320" y="1339060"/>
              <a:ext cx="8512580" cy="818195"/>
            </a:xfrm>
            <a:prstGeom prst="roundRect">
              <a:avLst>
                <a:gd name="adj" fmla="val 16667"/>
              </a:avLst>
            </a:prstGeom>
            <a:noFill/>
            <a:ln w="19050">
              <a:solidFill>
                <a:srgbClr val="000000"/>
              </a:solidFill>
              <a:round/>
              <a:headEnd/>
              <a:tailEnd/>
            </a:ln>
          </p:spPr>
          <p:txBody>
            <a:bodyPr rot="0" vert="horz" wrap="square" lIns="91440" tIns="45720" rIns="91440" bIns="45720" anchor="t" anchorCtr="0" upright="1">
              <a:noAutofit/>
            </a:bodyPr>
            <a:lstStyle/>
            <a:p>
              <a:pPr algn="ctr">
                <a:spcAft>
                  <a:spcPts val="0"/>
                </a:spcAft>
              </a:pPr>
              <a:r>
                <a:rPr lang="en-US" sz="1400" b="1" dirty="0">
                  <a:effectLst/>
                  <a:latin typeface="+mj-lt"/>
                  <a:ea typeface="Times New Roman" panose="02020603050405020304" pitchFamily="18" charset="0"/>
                  <a:cs typeface="Arial" panose="020B0604020202020204" pitchFamily="34" charset="0"/>
                </a:rPr>
                <a:t>OLASI VAKA </a:t>
              </a:r>
              <a:endParaRPr lang="tr-TR" sz="1400" dirty="0">
                <a:effectLst/>
                <a:latin typeface="+mj-lt"/>
                <a:ea typeface="Times New Roman" panose="02020603050405020304" pitchFamily="18" charset="0"/>
                <a:cs typeface="Arial" panose="020B0604020202020204" pitchFamily="34" charset="0"/>
              </a:endParaRPr>
            </a:p>
            <a:p>
              <a:pPr algn="ctr">
                <a:spcAft>
                  <a:spcPts val="0"/>
                </a:spcAft>
              </a:pPr>
              <a:r>
                <a:rPr lang="en-US" sz="1400" dirty="0" err="1">
                  <a:effectLst/>
                  <a:latin typeface="+mj-lt"/>
                  <a:ea typeface="Times New Roman" panose="02020603050405020304" pitchFamily="18" charset="0"/>
                  <a:cs typeface="Arial" panose="020B0604020202020204" pitchFamily="34" charset="0"/>
                </a:rPr>
                <a:t>Tanımlandığı</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anda</a:t>
              </a:r>
              <a:r>
                <a:rPr lang="en-US" sz="1400" dirty="0">
                  <a:effectLst/>
                  <a:latin typeface="+mj-lt"/>
                  <a:ea typeface="Times New Roman" panose="02020603050405020304" pitchFamily="18" charset="0"/>
                  <a:cs typeface="Arial" panose="020B0604020202020204" pitchFamily="34" charset="0"/>
                </a:rPr>
                <a:t> İl </a:t>
              </a:r>
              <a:r>
                <a:rPr lang="en-US" sz="1400" dirty="0" err="1">
                  <a:effectLst/>
                  <a:latin typeface="+mj-lt"/>
                  <a:ea typeface="Times New Roman" panose="02020603050405020304" pitchFamily="18" charset="0"/>
                  <a:cs typeface="Arial" panose="020B0604020202020204" pitchFamily="34" charset="0"/>
                </a:rPr>
                <a:t>Sağlık</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Müdürlüğü</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Bulaşıcı</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Hastalıklar</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Birimi</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bilgilendirilir</a:t>
              </a:r>
              <a:r>
                <a:rPr lang="en-US" sz="1400" dirty="0">
                  <a:effectLst/>
                  <a:latin typeface="+mj-lt"/>
                  <a:ea typeface="Times New Roman" panose="02020603050405020304" pitchFamily="18" charset="0"/>
                  <a:cs typeface="Arial" panose="020B0604020202020204" pitchFamily="34" charset="0"/>
                </a:rPr>
                <a:t>. </a:t>
              </a:r>
              <a:endParaRPr lang="tr-TR" sz="1400" dirty="0">
                <a:effectLst/>
                <a:latin typeface="+mj-lt"/>
                <a:ea typeface="Times New Roman" panose="02020603050405020304" pitchFamily="18" charset="0"/>
                <a:cs typeface="Arial" panose="020B0604020202020204" pitchFamily="34" charset="0"/>
              </a:endParaRPr>
            </a:p>
            <a:p>
              <a:pPr algn="ctr">
                <a:spcAft>
                  <a:spcPts val="0"/>
                </a:spcAft>
              </a:pPr>
              <a:r>
                <a:rPr lang="en-US" sz="1400" dirty="0" err="1">
                  <a:effectLst/>
                  <a:latin typeface="+mj-lt"/>
                  <a:ea typeface="Times New Roman" panose="02020603050405020304" pitchFamily="18" charset="0"/>
                  <a:cs typeface="Arial" panose="020B0604020202020204" pitchFamily="34" charset="0"/>
                </a:rPr>
                <a:t>Vakanın</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yönetimi</a:t>
              </a:r>
              <a:r>
                <a:rPr lang="en-US" sz="1400" dirty="0">
                  <a:effectLst/>
                  <a:latin typeface="+mj-lt"/>
                  <a:ea typeface="Times New Roman" panose="02020603050405020304" pitchFamily="18" charset="0"/>
                  <a:cs typeface="Arial" panose="020B0604020202020204" pitchFamily="34" charset="0"/>
                </a:rPr>
                <a:t> İl </a:t>
              </a:r>
              <a:r>
                <a:rPr lang="en-US" sz="1400" dirty="0" err="1">
                  <a:effectLst/>
                  <a:latin typeface="+mj-lt"/>
                  <a:ea typeface="Times New Roman" panose="02020603050405020304" pitchFamily="18" charset="0"/>
                  <a:cs typeface="Arial" panose="020B0604020202020204" pitchFamily="34" charset="0"/>
                </a:rPr>
                <a:t>Sağlık</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Müdürlüğü</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koordinasyonunda</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yürütülür</a:t>
              </a:r>
              <a:r>
                <a:rPr lang="en-US" sz="1400" dirty="0">
                  <a:effectLst/>
                  <a:latin typeface="+mj-lt"/>
                  <a:ea typeface="Times New Roman" panose="02020603050405020304" pitchFamily="18" charset="0"/>
                  <a:cs typeface="Arial" panose="020B0604020202020204" pitchFamily="34" charset="0"/>
                </a:rPr>
                <a:t>. </a:t>
              </a:r>
              <a:endParaRPr lang="tr-TR" sz="1400" dirty="0">
                <a:effectLst/>
                <a:latin typeface="+mj-lt"/>
                <a:ea typeface="Times New Roman" panose="02020603050405020304" pitchFamily="18" charset="0"/>
                <a:cs typeface="Arial" panose="020B0604020202020204" pitchFamily="34" charset="0"/>
              </a:endParaRPr>
            </a:p>
          </p:txBody>
        </p:sp>
        <p:sp>
          <p:nvSpPr>
            <p:cNvPr id="5" name="AutoShape 161">
              <a:extLst>
                <a:ext uri="{FF2B5EF4-FFF2-40B4-BE49-F238E27FC236}">
                  <a16:creationId xmlns:a16="http://schemas.microsoft.com/office/drawing/2014/main" xmlns="" id="{16AD92EB-6945-4F35-8CE2-87AEA0D33D53}"/>
                </a:ext>
              </a:extLst>
            </p:cNvPr>
            <p:cNvSpPr>
              <a:spLocks noChangeArrowheads="1"/>
            </p:cNvSpPr>
            <p:nvPr/>
          </p:nvSpPr>
          <p:spPr bwMode="auto">
            <a:xfrm>
              <a:off x="1352550" y="2292725"/>
              <a:ext cx="8515350" cy="4565275"/>
            </a:xfrm>
            <a:prstGeom prst="roundRect">
              <a:avLst>
                <a:gd name="adj" fmla="val 3664"/>
              </a:avLst>
            </a:prstGeom>
            <a:noFill/>
            <a:ln w="19050">
              <a:solidFill>
                <a:srgbClr val="000000"/>
              </a:solidFill>
              <a:round/>
              <a:headEnd/>
              <a:tailEnd/>
            </a:ln>
          </p:spPr>
          <p:txBody>
            <a:bodyPr rot="0" vert="horz" wrap="square" lIns="91440" tIns="45720" rIns="91440" bIns="45720" anchor="t" anchorCtr="0" upright="1">
              <a:noAutofit/>
            </a:bodyPr>
            <a:lstStyle/>
            <a:p>
              <a:pPr marL="252095" marR="267335" indent="-180340" algn="ctr">
                <a:spcBef>
                  <a:spcPts val="1800"/>
                </a:spcBef>
                <a:spcAft>
                  <a:spcPts val="0"/>
                </a:spcAft>
              </a:pPr>
              <a:r>
                <a:rPr lang="en-US" b="1" dirty="0">
                  <a:effectLst/>
                  <a:ea typeface="Times New Roman" panose="02020603050405020304" pitchFamily="18" charset="0"/>
                  <a:cs typeface="Arial" panose="020B0604020202020204" pitchFamily="34" charset="0"/>
                </a:rPr>
                <a:t>SAĞLIK KURUMU</a:t>
              </a:r>
              <a:endParaRPr lang="tr-TR" b="1" dirty="0">
                <a:effectLst/>
                <a:ea typeface="Times New Roman" panose="02020603050405020304" pitchFamily="18"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en-US" sz="1600" dirty="0" err="1">
                  <a:effectLst/>
                  <a:ea typeface="Segoe UI Symbol" panose="020B0502040204020203" pitchFamily="34" charset="0"/>
                  <a:cs typeface="Arial" panose="020B0604020202020204" pitchFamily="34" charset="0"/>
                </a:rPr>
                <a:t>Hastane</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tarafından</a:t>
              </a:r>
              <a:r>
                <a:rPr lang="en-US" sz="1600" dirty="0">
                  <a:effectLst/>
                  <a:ea typeface="Segoe UI Symbol" panose="020B0502040204020203" pitchFamily="34" charset="0"/>
                  <a:cs typeface="Arial" panose="020B0604020202020204" pitchFamily="34" charset="0"/>
                </a:rPr>
                <a:t> İl </a:t>
              </a:r>
              <a:r>
                <a:rPr lang="en-US" sz="1600" dirty="0" err="1">
                  <a:effectLst/>
                  <a:ea typeface="Segoe UI Symbol" panose="020B0502040204020203" pitchFamily="34" charset="0"/>
                  <a:cs typeface="Arial" panose="020B0604020202020204" pitchFamily="34" charset="0"/>
                </a:rPr>
                <a:t>Sağlık</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Müdürlüğü’ne</a:t>
              </a:r>
              <a:r>
                <a:rPr lang="en-US" sz="1600" dirty="0">
                  <a:effectLst/>
                  <a:ea typeface="Segoe UI Symbol" panose="020B0502040204020203" pitchFamily="34" charset="0"/>
                  <a:cs typeface="Arial" panose="020B0604020202020204" pitchFamily="34" charset="0"/>
                </a:rPr>
                <a:t> (İSM) </a:t>
              </a:r>
              <a:r>
                <a:rPr lang="en-US" sz="1600" dirty="0" err="1">
                  <a:effectLst/>
                  <a:ea typeface="Segoe UI Symbol" panose="020B0502040204020203" pitchFamily="34" charset="0"/>
                  <a:cs typeface="Arial" panose="020B0604020202020204" pitchFamily="34" charset="0"/>
                </a:rPr>
                <a:t>olası</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vaka</a:t>
              </a:r>
              <a:r>
                <a:rPr lang="en-US" sz="1600" dirty="0">
                  <a:effectLst/>
                  <a:ea typeface="Segoe UI Symbol" panose="020B0502040204020203" pitchFamily="34" charset="0"/>
                  <a:cs typeface="Arial" panose="020B0604020202020204" pitchFamily="34" charset="0"/>
                </a:rPr>
                <a:t> en </a:t>
              </a:r>
              <a:r>
                <a:rPr lang="en-US" sz="1600" dirty="0" err="1">
                  <a:effectLst/>
                  <a:ea typeface="Segoe UI Symbol" panose="020B0502040204020203" pitchFamily="34" charset="0"/>
                  <a:cs typeface="Arial" panose="020B0604020202020204" pitchFamily="34" charset="0"/>
                </a:rPr>
                <a:t>hızlı</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şekilde</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ihbar</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edilir</a:t>
              </a:r>
              <a:r>
                <a:rPr lang="en-US" sz="1600" dirty="0">
                  <a:effectLst/>
                  <a:ea typeface="Segoe UI Symbol" panose="020B0502040204020203" pitchFamily="34" charset="0"/>
                  <a:cs typeface="Arial" panose="020B0604020202020204" pitchFamily="34" charset="0"/>
                </a:rPr>
                <a:t>. </a:t>
              </a:r>
              <a:endParaRPr lang="tr-TR" sz="1600" dirty="0">
                <a:effectLst/>
                <a:ea typeface="Segoe UI Symbol" panose="020B0502040204020203" pitchFamily="34"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en-US" sz="1600" dirty="0" err="1">
                  <a:effectLst/>
                  <a:ea typeface="Segoe UI Symbol" panose="020B0502040204020203" pitchFamily="34" charset="0"/>
                  <a:cs typeface="Arial" panose="020B0604020202020204" pitchFamily="34" charset="0"/>
                </a:rPr>
                <a:t>Bildirim</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Bulaşıcı</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Hastalıklar</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Bildirim</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Sistemi</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kapsamında</a:t>
              </a:r>
              <a:r>
                <a:rPr lang="en-US" sz="1600" dirty="0">
                  <a:effectLst/>
                  <a:ea typeface="Segoe UI Symbol" panose="020B0502040204020203" pitchFamily="34" charset="0"/>
                  <a:cs typeface="Arial" panose="020B0604020202020204" pitchFamily="34" charset="0"/>
                </a:rPr>
                <a:t> U07.3 ICD 10 </a:t>
              </a:r>
              <a:r>
                <a:rPr lang="en-US" sz="1600" dirty="0" err="1">
                  <a:effectLst/>
                  <a:ea typeface="Segoe UI Symbol" panose="020B0502040204020203" pitchFamily="34" charset="0"/>
                  <a:cs typeface="Arial" panose="020B0604020202020204" pitchFamily="34" charset="0"/>
                </a:rPr>
                <a:t>tanı</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kodu</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kullanılarak</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yapılır</a:t>
              </a:r>
              <a:r>
                <a:rPr lang="en-US" sz="1600" dirty="0">
                  <a:effectLst/>
                  <a:ea typeface="Segoe UI Symbol" panose="020B0502040204020203" pitchFamily="34" charset="0"/>
                  <a:cs typeface="Arial" panose="020B0604020202020204" pitchFamily="34" charset="0"/>
                </a:rPr>
                <a:t>.</a:t>
              </a:r>
              <a:endParaRPr lang="tr-TR" sz="1600" dirty="0">
                <a:effectLst/>
                <a:ea typeface="Segoe UI Symbol" panose="020B0502040204020203" pitchFamily="34"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en-US" sz="1600" dirty="0" err="1">
                  <a:effectLst/>
                  <a:ea typeface="Segoe UI Symbol" panose="020B0502040204020203" pitchFamily="34" charset="0"/>
                  <a:cs typeface="Arial" panose="020B0604020202020204" pitchFamily="34" charset="0"/>
                </a:rPr>
                <a:t>Hastaya</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standart</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temas</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ve</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damlacık</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korunma</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önlemleri</a:t>
              </a:r>
              <a:r>
                <a:rPr lang="en-US" sz="1600" spc="-65"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alını</a:t>
              </a:r>
              <a:r>
                <a:rPr lang="tr-TR" sz="1600" dirty="0">
                  <a:effectLst/>
                  <a:ea typeface="Segoe UI Symbol" panose="020B0502040204020203" pitchFamily="34" charset="0"/>
                  <a:cs typeface="Arial" panose="020B0604020202020204" pitchFamily="34" charset="0"/>
                </a:rPr>
                <a:t>l</a:t>
              </a:r>
              <a:r>
                <a:rPr lang="en-US" sz="1600" dirty="0">
                  <a:effectLst/>
                  <a:ea typeface="Segoe UI Symbol" panose="020B0502040204020203" pitchFamily="34" charset="0"/>
                  <a:cs typeface="Arial" panose="020B0604020202020204" pitchFamily="34" charset="0"/>
                </a:rPr>
                <a:t>arak, hasta </a:t>
              </a:r>
              <a:r>
                <a:rPr lang="en-US" sz="1600" dirty="0" err="1">
                  <a:effectLst/>
                  <a:ea typeface="Segoe UI Symbol" panose="020B0502040204020203" pitchFamily="34" charset="0"/>
                  <a:cs typeface="Arial" panose="020B0604020202020204" pitchFamily="34" charset="0"/>
                </a:rPr>
                <a:t>tek</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kişilik</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odada</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numune</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sonuçları</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çıkana</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kadar</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izole</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edilir</a:t>
              </a:r>
              <a:r>
                <a:rPr lang="en-US" sz="1600" dirty="0">
                  <a:effectLst/>
                  <a:ea typeface="Segoe UI Symbol" panose="020B0502040204020203" pitchFamily="34" charset="0"/>
                  <a:cs typeface="Arial" panose="020B0604020202020204" pitchFamily="34" charset="0"/>
                </a:rPr>
                <a:t>.</a:t>
              </a:r>
              <a:endParaRPr lang="tr-TR" sz="1600" dirty="0">
                <a:effectLst/>
                <a:ea typeface="Segoe UI Symbol" panose="020B0502040204020203" pitchFamily="34"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en-US" sz="1600" dirty="0">
                  <a:effectLst/>
                  <a:ea typeface="Segoe UI Symbol" panose="020B0502040204020203" pitchFamily="34" charset="0"/>
                  <a:cs typeface="Arial" panose="020B0604020202020204" pitchFamily="34" charset="0"/>
                </a:rPr>
                <a:t>Uygun </a:t>
              </a:r>
              <a:r>
                <a:rPr lang="en-US" sz="1600" dirty="0" err="1">
                  <a:effectLst/>
                  <a:ea typeface="Segoe UI Symbol" panose="020B0502040204020203" pitchFamily="34" charset="0"/>
                  <a:cs typeface="Arial" panose="020B0604020202020204" pitchFamily="34" charset="0"/>
                </a:rPr>
                <a:t>numune</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alınarak</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uygun</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şartlarda</a:t>
              </a:r>
              <a:r>
                <a:rPr lang="en-US" sz="1600" spc="-5" dirty="0">
                  <a:effectLst/>
                  <a:ea typeface="Segoe UI Symbol" panose="020B0502040204020203" pitchFamily="34" charset="0"/>
                  <a:cs typeface="Arial" panose="020B0604020202020204" pitchFamily="34" charset="0"/>
                </a:rPr>
                <a:t> </a:t>
              </a:r>
              <a:r>
                <a:rPr lang="en-US" sz="1600" dirty="0">
                  <a:effectLst/>
                  <a:ea typeface="Segoe UI Symbol" panose="020B0502040204020203" pitchFamily="34" charset="0"/>
                  <a:cs typeface="Arial" panose="020B0604020202020204" pitchFamily="34" charset="0"/>
                </a:rPr>
                <a:t>saklanır.*</a:t>
              </a:r>
              <a:endParaRPr lang="tr-TR" sz="1600" dirty="0">
                <a:effectLst/>
                <a:ea typeface="Segoe UI Symbol" panose="020B0502040204020203" pitchFamily="34"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tr-TR" sz="1600" dirty="0">
                  <a:effectLst/>
                  <a:ea typeface="Segoe UI Symbol" panose="020B0502040204020203" pitchFamily="34" charset="0"/>
                  <a:cs typeface="Arial" panose="020B0604020202020204" pitchFamily="34" charset="0"/>
                </a:rPr>
                <a:t>CO</a:t>
              </a:r>
              <a:r>
                <a:rPr lang="en-US" sz="1600" dirty="0">
                  <a:effectLst/>
                  <a:ea typeface="Segoe UI Symbol" panose="020B0502040204020203" pitchFamily="34" charset="0"/>
                  <a:cs typeface="Arial" panose="020B0604020202020204" pitchFamily="34" charset="0"/>
                </a:rPr>
                <a:t>V</a:t>
              </a:r>
              <a:r>
                <a:rPr lang="tr-TR" sz="1600" dirty="0">
                  <a:effectLst/>
                  <a:ea typeface="Segoe UI Symbol" panose="020B0502040204020203" pitchFamily="34" charset="0"/>
                  <a:cs typeface="Arial" panose="020B0604020202020204" pitchFamily="34" charset="0"/>
                </a:rPr>
                <a:t>ID-19</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Vaka</a:t>
              </a:r>
              <a:r>
                <a:rPr lang="en-US" sz="1600" dirty="0">
                  <a:effectLst/>
                  <a:ea typeface="Segoe UI Symbol" panose="020B0502040204020203" pitchFamily="34" charset="0"/>
                  <a:cs typeface="Arial" panose="020B0604020202020204" pitchFamily="34" charset="0"/>
                </a:rPr>
                <a:t> Bilgi </a:t>
              </a:r>
              <a:r>
                <a:rPr lang="en-US" sz="1600" dirty="0" err="1">
                  <a:effectLst/>
                  <a:ea typeface="Segoe UI Symbol" panose="020B0502040204020203" pitchFamily="34" charset="0"/>
                  <a:cs typeface="Arial" panose="020B0604020202020204" pitchFamily="34" charset="0"/>
                </a:rPr>
                <a:t>Formu</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doldurulur</a:t>
              </a:r>
              <a:r>
                <a:rPr lang="en-US" sz="1600" dirty="0">
                  <a:effectLst/>
                  <a:ea typeface="Segoe UI Symbol" panose="020B0502040204020203" pitchFamily="34" charset="0"/>
                  <a:cs typeface="Arial" panose="020B0604020202020204" pitchFamily="34" charset="0"/>
                </a:rPr>
                <a:t> (Form </a:t>
              </a:r>
              <a:r>
                <a:rPr lang="en-US" sz="1600" dirty="0" err="1">
                  <a:effectLst/>
                  <a:ea typeface="Segoe UI Symbol" panose="020B0502040204020203" pitchFamily="34" charset="0"/>
                  <a:cs typeface="Arial" panose="020B0604020202020204" pitchFamily="34" charset="0"/>
                </a:rPr>
                <a:t>İZCİ’ye</a:t>
              </a:r>
              <a:r>
                <a:rPr lang="en-US" sz="1600" dirty="0">
                  <a:effectLst/>
                  <a:ea typeface="Segoe UI Symbol" panose="020B0502040204020203" pitchFamily="34" charset="0"/>
                  <a:cs typeface="Arial" panose="020B0604020202020204" pitchFamily="34" charset="0"/>
                </a:rPr>
                <a:t> de </a:t>
              </a:r>
              <a:r>
                <a:rPr lang="en-US" sz="1600" dirty="0" err="1">
                  <a:effectLst/>
                  <a:ea typeface="Segoe UI Symbol" panose="020B0502040204020203" pitchFamily="34" charset="0"/>
                  <a:cs typeface="Arial" panose="020B0604020202020204" pitchFamily="34" charset="0"/>
                </a:rPr>
                <a:t>girilir</a:t>
              </a:r>
              <a:r>
                <a:rPr lang="en-US" sz="1600" dirty="0">
                  <a:effectLst/>
                  <a:ea typeface="Segoe UI Symbol" panose="020B0502040204020203" pitchFamily="34" charset="0"/>
                  <a:cs typeface="Arial" panose="020B0604020202020204" pitchFamily="34" charset="0"/>
                </a:rPr>
                <a:t>).</a:t>
              </a:r>
              <a:endParaRPr lang="tr-TR" sz="1600" dirty="0">
                <a:effectLst/>
                <a:ea typeface="Segoe UI Symbol" panose="020B0502040204020203" pitchFamily="34" charset="0"/>
                <a:cs typeface="Arial" panose="020B0604020202020204" pitchFamily="34" charset="0"/>
              </a:endParaRPr>
            </a:p>
            <a:p>
              <a:pPr marL="285750" lvl="1" indent="-285750" algn="just">
                <a:spcBef>
                  <a:spcPts val="1200"/>
                </a:spcBef>
                <a:buSzPts val="1200"/>
                <a:buFont typeface="Segoe UI Symbol" panose="020B0502040204020203" pitchFamily="34" charset="0"/>
                <a:buChar char="•"/>
                <a:tabLst>
                  <a:tab pos="841375" algn="l"/>
                  <a:tab pos="842010" algn="l"/>
                </a:tabLst>
              </a:pPr>
              <a:r>
                <a:rPr lang="en-US" sz="1600" dirty="0">
                  <a:ea typeface="Segoe UI Symbol" panose="020B0502040204020203" pitchFamily="34" charset="0"/>
                  <a:cs typeface="Arial" panose="020B0604020202020204" pitchFamily="34" charset="0"/>
                </a:rPr>
                <a:t>Form </a:t>
              </a:r>
              <a:r>
                <a:rPr lang="en-US" sz="1600" dirty="0" err="1">
                  <a:ea typeface="Segoe UI Symbol" panose="020B0502040204020203" pitchFamily="34" charset="0"/>
                  <a:cs typeface="Arial" panose="020B0604020202020204" pitchFamily="34" charset="0"/>
                </a:rPr>
                <a:t>ve</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numune</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ivedilikle</a:t>
              </a:r>
              <a:r>
                <a:rPr lang="en-US" sz="1600" dirty="0">
                  <a:ea typeface="Segoe UI Symbol" panose="020B0502040204020203" pitchFamily="34" charset="0"/>
                  <a:cs typeface="Arial" panose="020B0604020202020204" pitchFamily="34" charset="0"/>
                </a:rPr>
                <a:t> İl </a:t>
              </a:r>
              <a:r>
                <a:rPr lang="en-US" sz="1600" dirty="0" err="1">
                  <a:ea typeface="Segoe UI Symbol" panose="020B0502040204020203" pitchFamily="34" charset="0"/>
                  <a:cs typeface="Arial" panose="020B0604020202020204" pitchFamily="34" charset="0"/>
                </a:rPr>
                <a:t>Sağlık</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Müdürlüğü’ne</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ulaştırılır</a:t>
              </a:r>
              <a:r>
                <a:rPr lang="en-US" sz="1600" dirty="0">
                  <a:ea typeface="Segoe UI Symbol" panose="020B0502040204020203" pitchFamily="34" charset="0"/>
                  <a:cs typeface="Arial" panose="020B0604020202020204" pitchFamily="34" charset="0"/>
                </a:rPr>
                <a:t>.</a:t>
              </a:r>
              <a:endParaRPr lang="tr-TR" sz="1600" dirty="0">
                <a:ea typeface="Segoe UI Symbol" panose="020B0502040204020203" pitchFamily="34" charset="0"/>
                <a:cs typeface="Arial" panose="020B0604020202020204" pitchFamily="34" charset="0"/>
              </a:endParaRPr>
            </a:p>
            <a:p>
              <a:pPr marL="285750" lvl="1" indent="-285750" algn="just">
                <a:spcBef>
                  <a:spcPts val="1200"/>
                </a:spcBef>
                <a:buSzPts val="1200"/>
                <a:buFont typeface="Segoe UI Symbol" panose="020B0502040204020203" pitchFamily="34" charset="0"/>
                <a:buChar char="•"/>
                <a:tabLst>
                  <a:tab pos="841375" algn="l"/>
                  <a:tab pos="842010" algn="l"/>
                </a:tabLst>
              </a:pPr>
              <a:r>
                <a:rPr lang="en-US" sz="1600" dirty="0" err="1">
                  <a:ea typeface="Segoe UI Symbol" panose="020B0502040204020203" pitchFamily="34" charset="0"/>
                  <a:cs typeface="Arial" panose="020B0604020202020204" pitchFamily="34" charset="0"/>
                </a:rPr>
                <a:t>Olası</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Vaka</a:t>
              </a:r>
              <a:r>
                <a:rPr lang="en-US" sz="1600" dirty="0">
                  <a:ea typeface="Segoe UI Symbol" panose="020B0502040204020203" pitchFamily="34" charset="0"/>
                  <a:cs typeface="Arial" panose="020B0604020202020204" pitchFamily="34" charset="0"/>
                </a:rPr>
                <a:t>, </a:t>
              </a:r>
              <a:r>
                <a:rPr lang="tr-TR" sz="1600" dirty="0">
                  <a:ea typeface="Segoe UI Symbol" panose="020B0502040204020203" pitchFamily="34" charset="0"/>
                  <a:cs typeface="Arial" panose="020B0604020202020204" pitchFamily="34" charset="0"/>
                </a:rPr>
                <a:t>2. ve 3. basamak </a:t>
              </a:r>
              <a:r>
                <a:rPr lang="en-US" sz="1600" dirty="0" err="1">
                  <a:ea typeface="Segoe UI Symbol" panose="020B0502040204020203" pitchFamily="34" charset="0"/>
                  <a:cs typeface="Arial" panose="020B0604020202020204" pitchFamily="34" charset="0"/>
                </a:rPr>
                <a:t>hastanelerde</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takip</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edilir</a:t>
              </a:r>
              <a:r>
                <a:rPr lang="en-US" sz="1600" dirty="0">
                  <a:ea typeface="Segoe UI Symbol" panose="020B0502040204020203" pitchFamily="34" charset="0"/>
                  <a:cs typeface="Arial" panose="020B0604020202020204" pitchFamily="34" charset="0"/>
                </a:rPr>
                <a:t>. </a:t>
              </a:r>
              <a:endParaRPr lang="tr-TR" sz="1600" dirty="0">
                <a:ea typeface="Segoe UI Symbol" panose="020B0502040204020203" pitchFamily="34" charset="0"/>
                <a:cs typeface="Arial" panose="020B0604020202020204" pitchFamily="34" charset="0"/>
              </a:endParaRPr>
            </a:p>
            <a:p>
              <a:pPr marL="285750" lvl="1" indent="-285750" algn="just">
                <a:spcBef>
                  <a:spcPts val="1200"/>
                </a:spcBef>
                <a:buSzPts val="1200"/>
                <a:buFont typeface="Segoe UI Symbol" panose="020B0502040204020203" pitchFamily="34" charset="0"/>
                <a:buChar char="•"/>
                <a:tabLst>
                  <a:tab pos="841375" algn="l"/>
                  <a:tab pos="842010" algn="l"/>
                </a:tabLst>
              </a:pPr>
              <a:r>
                <a:rPr lang="en-US" sz="1600" dirty="0" err="1">
                  <a:ea typeface="Segoe UI Symbol" panose="020B0502040204020203" pitchFamily="34" charset="0"/>
                  <a:cs typeface="Arial" panose="020B0604020202020204" pitchFamily="34" charset="0"/>
                </a:rPr>
                <a:t>Kesinleşen</a:t>
              </a:r>
              <a:r>
                <a:rPr lang="en-US" sz="1600" dirty="0">
                  <a:ea typeface="Segoe UI Symbol" panose="020B0502040204020203" pitchFamily="34" charset="0"/>
                  <a:cs typeface="Arial" panose="020B0604020202020204" pitchFamily="34" charset="0"/>
                </a:rPr>
                <a:t> </a:t>
              </a:r>
              <a:r>
                <a:rPr lang="tr-TR" sz="1600" dirty="0">
                  <a:ea typeface="Segoe UI Symbol" panose="020B0502040204020203" pitchFamily="34" charset="0"/>
                  <a:cs typeface="Arial" panose="020B0604020202020204" pitchFamily="34" charset="0"/>
                </a:rPr>
                <a:t>vakalar</a:t>
              </a:r>
              <a:r>
                <a:rPr lang="en-US" sz="1600" dirty="0">
                  <a:ea typeface="Segoe UI Symbol" panose="020B0502040204020203" pitchFamily="34" charset="0"/>
                  <a:cs typeface="Arial" panose="020B0604020202020204" pitchFamily="34" charset="0"/>
                </a:rPr>
                <a:t> </a:t>
              </a:r>
              <a:r>
                <a:rPr lang="tr-TR" sz="1600" dirty="0">
                  <a:ea typeface="Segoe UI Symbol" panose="020B0502040204020203" pitchFamily="34" charset="0"/>
                  <a:cs typeface="Arial" panose="020B0604020202020204" pitchFamily="34" charset="0"/>
                </a:rPr>
                <a:t>. ve 3. basamak </a:t>
              </a:r>
              <a:r>
                <a:rPr lang="en-US" sz="1600" dirty="0" err="1">
                  <a:ea typeface="Segoe UI Symbol" panose="020B0502040204020203" pitchFamily="34" charset="0"/>
                  <a:cs typeface="Arial" panose="020B0604020202020204" pitchFamily="34" charset="0"/>
                </a:rPr>
                <a:t>hastanelerde</a:t>
              </a:r>
              <a:r>
                <a:rPr lang="en-US" sz="1600" dirty="0">
                  <a:ea typeface="Segoe UI Symbol" panose="020B0502040204020203" pitchFamily="34" charset="0"/>
                  <a:cs typeface="Arial" panose="020B0604020202020204" pitchFamily="34" charset="0"/>
                </a:rPr>
                <a:t> </a:t>
              </a:r>
              <a:r>
                <a:rPr lang="tr-TR" sz="1600" dirty="0">
                  <a:ea typeface="Segoe UI Symbol" panose="020B0502040204020203" pitchFamily="34" charset="0"/>
                  <a:cs typeface="Arial" panose="020B0604020202020204" pitchFamily="34" charset="0"/>
                </a:rPr>
                <a:t>ya da </a:t>
              </a:r>
              <a:r>
                <a:rPr lang="en-US" sz="1600" dirty="0" err="1">
                  <a:ea typeface="Segoe UI Symbol" panose="020B0502040204020203" pitchFamily="34" charset="0"/>
                  <a:cs typeface="Arial" panose="020B0604020202020204" pitchFamily="34" charset="0"/>
                </a:rPr>
                <a:t>ildeki</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belirlenmiş</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hastanelerde</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takip</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edilir</a:t>
              </a:r>
              <a:r>
                <a:rPr lang="en-US" sz="1600" dirty="0">
                  <a:ea typeface="Segoe UI Symbol" panose="020B0502040204020203" pitchFamily="34" charset="0"/>
                  <a:cs typeface="Arial" panose="020B0604020202020204" pitchFamily="34" charset="0"/>
                </a:rPr>
                <a:t>.</a:t>
              </a:r>
              <a:endParaRPr lang="tr-TR" sz="1600" dirty="0">
                <a:ea typeface="Segoe UI Symbol" panose="020B0502040204020203" pitchFamily="34" charset="0"/>
                <a:cs typeface="Arial" panose="020B0604020202020204" pitchFamily="34" charset="0"/>
              </a:endParaRPr>
            </a:p>
            <a:p>
              <a:pPr marL="285750" lvl="1" indent="-285750" algn="just">
                <a:spcBef>
                  <a:spcPts val="1200"/>
                </a:spcBef>
                <a:buSzPts val="1200"/>
                <a:buFont typeface="Segoe UI Symbol" panose="020B0502040204020203" pitchFamily="34" charset="0"/>
                <a:buChar char="•"/>
                <a:tabLst>
                  <a:tab pos="841375" algn="l"/>
                  <a:tab pos="842010" algn="l"/>
                </a:tabLst>
              </a:pPr>
              <a:r>
                <a:rPr lang="en-US" sz="1600" dirty="0" err="1">
                  <a:ea typeface="Segoe UI Symbol" panose="020B0502040204020203" pitchFamily="34" charset="0"/>
                  <a:cs typeface="Arial" panose="020B0604020202020204" pitchFamily="34" charset="0"/>
                </a:rPr>
                <a:t>Kesinleşen</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olgulardan</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yoğun</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bakım</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ihtiyacı</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olan</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hastalar</a:t>
              </a:r>
              <a:r>
                <a:rPr lang="en-US" sz="1600" dirty="0">
                  <a:ea typeface="Segoe UI Symbol" panose="020B0502040204020203" pitchFamily="34" charset="0"/>
                  <a:cs typeface="Arial" panose="020B0604020202020204" pitchFamily="34" charset="0"/>
                </a:rPr>
                <a:t> </a:t>
              </a:r>
              <a:r>
                <a:rPr lang="tr-TR" sz="1600" dirty="0">
                  <a:ea typeface="Segoe UI Symbol" panose="020B0502040204020203" pitchFamily="34" charset="0"/>
                  <a:cs typeface="Arial" panose="020B0604020202020204" pitchFamily="34" charset="0"/>
                </a:rPr>
                <a:t>2.-</a:t>
              </a:r>
              <a:r>
                <a:rPr lang="en-US" sz="1600" dirty="0">
                  <a:ea typeface="Segoe UI Symbol" panose="020B0502040204020203" pitchFamily="34" charset="0"/>
                  <a:cs typeface="Arial" panose="020B0604020202020204" pitchFamily="34" charset="0"/>
                </a:rPr>
                <a:t>3. </a:t>
              </a:r>
              <a:r>
                <a:rPr lang="en-US" sz="1600" dirty="0" err="1">
                  <a:ea typeface="Segoe UI Symbol" panose="020B0502040204020203" pitchFamily="34" charset="0"/>
                  <a:cs typeface="Arial" panose="020B0604020202020204" pitchFamily="34" charset="0"/>
                </a:rPr>
                <a:t>düzey</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yoğun</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bakım</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ünitelerinde</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izolasyon</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odalarında</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takip</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edilir</a:t>
              </a:r>
              <a:r>
                <a:rPr lang="en-US" sz="1600" dirty="0"/>
                <a:t>.</a:t>
              </a:r>
              <a:endParaRPr lang="tr-TR" sz="1600" dirty="0"/>
            </a:p>
          </p:txBody>
        </p:sp>
        <p:sp>
          <p:nvSpPr>
            <p:cNvPr id="8" name="AutoShape 160">
              <a:extLst>
                <a:ext uri="{FF2B5EF4-FFF2-40B4-BE49-F238E27FC236}">
                  <a16:creationId xmlns:a16="http://schemas.microsoft.com/office/drawing/2014/main" xmlns="" id="{FA1700F6-31EA-46F8-9CA0-E6EB2B83A38E}"/>
                </a:ext>
              </a:extLst>
            </p:cNvPr>
            <p:cNvSpPr>
              <a:spLocks noChangeArrowheads="1"/>
            </p:cNvSpPr>
            <p:nvPr/>
          </p:nvSpPr>
          <p:spPr bwMode="auto">
            <a:xfrm>
              <a:off x="5335087" y="2124136"/>
              <a:ext cx="146219" cy="201781"/>
            </a:xfrm>
            <a:prstGeom prst="downArrow">
              <a:avLst>
                <a:gd name="adj1" fmla="val 50000"/>
                <a:gd name="adj2" fmla="val 35156"/>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endParaRPr lang="tr-TR" sz="20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xmlns="" val="3306023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grpSp>
        <p:nvGrpSpPr>
          <p:cNvPr id="3" name="Grup 2">
            <a:extLst>
              <a:ext uri="{FF2B5EF4-FFF2-40B4-BE49-F238E27FC236}">
                <a16:creationId xmlns:a16="http://schemas.microsoft.com/office/drawing/2014/main" xmlns="" id="{14231AD1-44DD-46B6-8198-8BE6D8E2DD4F}"/>
              </a:ext>
            </a:extLst>
          </p:cNvPr>
          <p:cNvGrpSpPr/>
          <p:nvPr/>
        </p:nvGrpSpPr>
        <p:grpSpPr>
          <a:xfrm>
            <a:off x="1168254" y="1407747"/>
            <a:ext cx="8844899" cy="5167761"/>
            <a:chOff x="1352550" y="1407747"/>
            <a:chExt cx="8844899" cy="5167761"/>
          </a:xfrm>
        </p:grpSpPr>
        <p:sp>
          <p:nvSpPr>
            <p:cNvPr id="5" name="AutoShape 161">
              <a:extLst>
                <a:ext uri="{FF2B5EF4-FFF2-40B4-BE49-F238E27FC236}">
                  <a16:creationId xmlns:a16="http://schemas.microsoft.com/office/drawing/2014/main" xmlns="" id="{7F33918D-5705-4055-B2E2-292D1E816D15}"/>
                </a:ext>
              </a:extLst>
            </p:cNvPr>
            <p:cNvSpPr>
              <a:spLocks noChangeArrowheads="1"/>
            </p:cNvSpPr>
            <p:nvPr/>
          </p:nvSpPr>
          <p:spPr bwMode="auto">
            <a:xfrm>
              <a:off x="1352550" y="1407747"/>
              <a:ext cx="8515350" cy="3401319"/>
            </a:xfrm>
            <a:prstGeom prst="roundRect">
              <a:avLst>
                <a:gd name="adj" fmla="val 6458"/>
              </a:avLst>
            </a:prstGeom>
            <a:noFill/>
            <a:ln w="19050">
              <a:solidFill>
                <a:srgbClr val="000000"/>
              </a:solidFill>
              <a:round/>
              <a:headEnd/>
              <a:tailEnd/>
            </a:ln>
          </p:spPr>
          <p:txBody>
            <a:bodyPr rot="0" vert="horz" wrap="square" lIns="91440" tIns="45720" rIns="91440" bIns="45720" anchor="t" anchorCtr="0" upright="1">
              <a:noAutofit/>
            </a:bodyPr>
            <a:lstStyle/>
            <a:p>
              <a:pPr marL="252095" marR="267335" indent="-180340" algn="ctr">
                <a:spcBef>
                  <a:spcPts val="1800"/>
                </a:spcBef>
                <a:spcAft>
                  <a:spcPts val="0"/>
                </a:spcAft>
              </a:pPr>
              <a:r>
                <a:rPr lang="en-US" b="1" dirty="0">
                  <a:ea typeface="Times New Roman" panose="02020603050405020304" pitchFamily="18" charset="0"/>
                  <a:cs typeface="Arial" panose="020B0604020202020204" pitchFamily="34" charset="0"/>
                </a:rPr>
                <a:t>İL SAĞLIK MÜDÜRLÜĞÜ</a:t>
              </a:r>
            </a:p>
            <a:p>
              <a:pPr marL="285750" indent="-285750" algn="just">
                <a:spcBef>
                  <a:spcPts val="1200"/>
                </a:spcBef>
                <a:buSzPts val="1200"/>
                <a:buFont typeface="Segoe UI Symbol" panose="020B0502040204020203" pitchFamily="34" charset="0"/>
                <a:buChar char="•"/>
                <a:tabLst>
                  <a:tab pos="841375" algn="l"/>
                  <a:tab pos="842010" algn="l"/>
                </a:tabLst>
              </a:pPr>
              <a:r>
                <a:rPr lang="tr-TR" sz="1400" dirty="0">
                  <a:ea typeface="Segoe UI Symbol" panose="020B0502040204020203" pitchFamily="34" charset="0"/>
                  <a:cs typeface="Arial" panose="020B0604020202020204" pitchFamily="34" charset="0"/>
                </a:rPr>
                <a:t>Olası vaka bilgi </a:t>
              </a:r>
              <a:r>
                <a:rPr lang="en-US" sz="1400" dirty="0" err="1">
                  <a:ea typeface="Segoe UI Symbol" panose="020B0502040204020203" pitchFamily="34" charset="0"/>
                  <a:cs typeface="Arial" panose="020B0604020202020204" pitchFamily="34" charset="0"/>
                </a:rPr>
                <a:t>formun</a:t>
              </a:r>
              <a:r>
                <a:rPr lang="tr-TR" sz="1400" dirty="0">
                  <a:ea typeface="Segoe UI Symbol" panose="020B0502040204020203" pitchFamily="34" charset="0"/>
                  <a:cs typeface="Arial" panose="020B0604020202020204" pitchFamily="34" charset="0"/>
                </a:rPr>
                <a:t>un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bir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nüshası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numune</a:t>
              </a:r>
              <a:r>
                <a:rPr lang="en-US" sz="1400" dirty="0">
                  <a:ea typeface="Segoe UI Symbol" panose="020B0502040204020203" pitchFamily="34" charset="0"/>
                  <a:cs typeface="Arial" panose="020B0604020202020204" pitchFamily="34" charset="0"/>
                </a:rPr>
                <a:t> </a:t>
              </a:r>
              <a:r>
                <a:rPr lang="tr-TR" sz="1400" dirty="0">
                  <a:ea typeface="Segoe UI Symbol" panose="020B0502040204020203" pitchFamily="34" charset="0"/>
                  <a:cs typeface="Arial" panose="020B0604020202020204" pitchFamily="34" charset="0"/>
                </a:rPr>
                <a:t>ivedilikle laboratuvara </a:t>
              </a:r>
              <a:r>
                <a:rPr lang="en-US" sz="1400" dirty="0" err="1">
                  <a:ea typeface="Segoe UI Symbol" panose="020B0502040204020203" pitchFamily="34" charset="0"/>
                  <a:cs typeface="Arial" panose="020B0604020202020204" pitchFamily="34" charset="0"/>
                </a:rPr>
                <a:t>ulaştırılır</a:t>
              </a:r>
              <a:r>
                <a:rPr lang="en-US" sz="1400" dirty="0">
                  <a:ea typeface="Segoe UI Symbol" panose="020B0502040204020203" pitchFamily="34" charset="0"/>
                  <a:cs typeface="Arial" panose="020B0604020202020204" pitchFamily="34" charset="0"/>
                </a:rPr>
                <a:t>.</a:t>
              </a: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Formun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bir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nüshası</a:t>
              </a:r>
              <a:r>
                <a:rPr lang="en-US" sz="1400" dirty="0">
                  <a:ea typeface="Segoe UI Symbol" panose="020B0502040204020203" pitchFamily="34" charset="0"/>
                  <a:cs typeface="Arial" panose="020B0604020202020204" pitchFamily="34" charset="0"/>
                </a:rPr>
                <a:t> e-</a:t>
              </a:r>
              <a:r>
                <a:rPr lang="en-US" sz="1400" dirty="0" err="1">
                  <a:ea typeface="Segoe UI Symbol" panose="020B0502040204020203" pitchFamily="34" charset="0"/>
                  <a:cs typeface="Arial" panose="020B0604020202020204" pitchFamily="34" charset="0"/>
                </a:rPr>
                <a:t>posta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ile</a:t>
              </a:r>
              <a:r>
                <a:rPr lang="en-US" sz="1400" dirty="0">
                  <a:ea typeface="Segoe UI Symbol" panose="020B0502040204020203" pitchFamily="34" charset="0"/>
                  <a:cs typeface="Arial" panose="020B0604020202020204" pitchFamily="34" charset="0"/>
                </a:rPr>
                <a:t> HSGM </a:t>
              </a:r>
              <a:r>
                <a:rPr lang="en-US" sz="1400" dirty="0" err="1">
                  <a:ea typeface="Segoe UI Symbol" panose="020B0502040204020203" pitchFamily="34" charset="0"/>
                  <a:cs typeface="Arial" panose="020B0604020202020204" pitchFamily="34" charset="0"/>
                </a:rPr>
                <a:t>Bulaşıcı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Hastalıklar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Dairesi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Başkanlığı’na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gönderilir</a:t>
              </a:r>
              <a:r>
                <a:rPr lang="en-US" sz="1400" dirty="0">
                  <a:ea typeface="Segoe UI Symbol" panose="020B0502040204020203" pitchFamily="34" charset="0"/>
                  <a:cs typeface="Arial" panose="020B0604020202020204" pitchFamily="34" charset="0"/>
                </a:rPr>
                <a:t>.</a:t>
              </a: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İZCİ’ye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gelen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vaka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bildirimi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ile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ilgili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süreçler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sürdürülür</a:t>
              </a:r>
              <a:r>
                <a:rPr lang="en-US" sz="1400" dirty="0">
                  <a:ea typeface="Segoe UI Symbol" panose="020B0502040204020203" pitchFamily="34" charset="0"/>
                  <a:cs typeface="Arial" panose="020B0604020202020204" pitchFamily="34" charset="0"/>
                </a:rPr>
                <a:t>.</a:t>
              </a: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Vaka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kümelenmesi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şüphesinde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vakalar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arasında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epidemiyolojik</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bağlantı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araştırılır</a:t>
              </a:r>
              <a:r>
                <a:rPr lang="en-US" sz="1400" dirty="0">
                  <a:ea typeface="Segoe UI Symbol" panose="020B0502040204020203" pitchFamily="34" charset="0"/>
                  <a:cs typeface="Arial" panose="020B0604020202020204" pitchFamily="34" charset="0"/>
                </a:rPr>
                <a:t>.</a:t>
              </a:r>
              <a:endParaRPr lang="tr-TR" sz="1400" dirty="0">
                <a:ea typeface="Segoe UI Symbol" panose="020B0502040204020203" pitchFamily="34"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a:ea typeface="Segoe UI Symbol" panose="020B0502040204020203" pitchFamily="34" charset="0"/>
                  <a:cs typeface="Arial" panose="020B0604020202020204" pitchFamily="34" charset="0"/>
                </a:rPr>
                <a:t>HSGM </a:t>
              </a:r>
              <a:r>
                <a:rPr lang="en-US" sz="1400" dirty="0" err="1">
                  <a:ea typeface="Segoe UI Symbol" panose="020B0502040204020203" pitchFamily="34" charset="0"/>
                  <a:cs typeface="Arial" panose="020B0604020202020204" pitchFamily="34" charset="0"/>
                </a:rPr>
                <a:t>Resmi</a:t>
              </a:r>
              <a:r>
                <a:rPr lang="en-US" sz="1400" dirty="0">
                  <a:ea typeface="Segoe UI Symbol" panose="020B0502040204020203" pitchFamily="34" charset="0"/>
                  <a:cs typeface="Arial" panose="020B0604020202020204" pitchFamily="34" charset="0"/>
                </a:rPr>
                <a:t> İnternet </a:t>
              </a:r>
              <a:r>
                <a:rPr lang="en-US" sz="1400" dirty="0" err="1">
                  <a:ea typeface="Segoe UI Symbol" panose="020B0502040204020203" pitchFamily="34" charset="0"/>
                  <a:cs typeface="Arial" panose="020B0604020202020204" pitchFamily="34" charset="0"/>
                </a:rPr>
                <a:t>Sayfasında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yer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alan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Temaslı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izlem</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formu</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vakanın</a:t>
              </a:r>
              <a:r>
                <a:rPr lang="en-US" sz="1400" dirty="0">
                  <a:ea typeface="Segoe UI Symbol" panose="020B0502040204020203" pitchFamily="34" charset="0"/>
                  <a:cs typeface="Arial" panose="020B0604020202020204" pitchFamily="34" charset="0"/>
                </a:rPr>
                <a:t> her </a:t>
              </a:r>
              <a:r>
                <a:rPr lang="en-US" sz="1400" dirty="0" err="1">
                  <a:ea typeface="Segoe UI Symbol" panose="020B0502040204020203" pitchFamily="34" charset="0"/>
                  <a:cs typeface="Arial" panose="020B0604020202020204" pitchFamily="34" charset="0"/>
                </a:rPr>
                <a:t>bir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temaslısı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için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ayrı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ayrı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doldurulur</a:t>
              </a:r>
              <a:r>
                <a:rPr lang="en-US" sz="1400" dirty="0">
                  <a:ea typeface="Segoe UI Symbol" panose="020B0502040204020203" pitchFamily="34" charset="0"/>
                  <a:cs typeface="Arial" panose="020B0604020202020204" pitchFamily="34" charset="0"/>
                </a:rPr>
                <a:t>.</a:t>
              </a:r>
              <a:endParaRPr lang="tr-TR" sz="1400" dirty="0">
                <a:ea typeface="Segoe UI Symbol" panose="020B0502040204020203" pitchFamily="34"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Referans</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Laboratuvarı’ndan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alınan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numune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sonuçları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Sağlık</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Kurumları’na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iletilir</a:t>
              </a:r>
              <a:r>
                <a:rPr lang="en-US" sz="1400" dirty="0">
                  <a:ea typeface="Segoe UI Symbol" panose="020B0502040204020203" pitchFamily="34" charset="0"/>
                  <a:cs typeface="Arial" panose="020B0604020202020204" pitchFamily="34" charset="0"/>
                </a:rPr>
                <a:t>.</a:t>
              </a:r>
            </a:p>
          </p:txBody>
        </p:sp>
        <p:sp>
          <p:nvSpPr>
            <p:cNvPr id="7" name="AutoShape 170">
              <a:extLst>
                <a:ext uri="{FF2B5EF4-FFF2-40B4-BE49-F238E27FC236}">
                  <a16:creationId xmlns:a16="http://schemas.microsoft.com/office/drawing/2014/main" xmlns="" id="{808A98BE-4B62-41FE-B359-113712456BB8}"/>
                </a:ext>
              </a:extLst>
            </p:cNvPr>
            <p:cNvSpPr>
              <a:spLocks noChangeArrowheads="1"/>
            </p:cNvSpPr>
            <p:nvPr/>
          </p:nvSpPr>
          <p:spPr bwMode="auto">
            <a:xfrm>
              <a:off x="9953386" y="3007095"/>
              <a:ext cx="244063" cy="118833"/>
            </a:xfrm>
            <a:prstGeom prst="rightArrow">
              <a:avLst>
                <a:gd name="adj1" fmla="val 50000"/>
                <a:gd name="adj2" fmla="val 52258"/>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endParaRPr lang="tr-TR" sz="2000" dirty="0">
                <a:latin typeface="Arial" panose="020B0604020202020204" pitchFamily="34" charset="0"/>
                <a:cs typeface="Arial" panose="020B0604020202020204" pitchFamily="34" charset="0"/>
              </a:endParaRPr>
            </a:p>
          </p:txBody>
        </p:sp>
        <p:sp>
          <p:nvSpPr>
            <p:cNvPr id="9" name="AutoShape 161">
              <a:extLst>
                <a:ext uri="{FF2B5EF4-FFF2-40B4-BE49-F238E27FC236}">
                  <a16:creationId xmlns:a16="http://schemas.microsoft.com/office/drawing/2014/main" xmlns="" id="{E7352760-81F4-4919-8450-5695F8383A50}"/>
                </a:ext>
              </a:extLst>
            </p:cNvPr>
            <p:cNvSpPr>
              <a:spLocks noChangeArrowheads="1"/>
            </p:cNvSpPr>
            <p:nvPr/>
          </p:nvSpPr>
          <p:spPr bwMode="auto">
            <a:xfrm>
              <a:off x="1352550" y="5029200"/>
              <a:ext cx="8515350" cy="1546308"/>
            </a:xfrm>
            <a:prstGeom prst="roundRect">
              <a:avLst>
                <a:gd name="adj" fmla="val 12904"/>
              </a:avLst>
            </a:prstGeom>
            <a:noFill/>
            <a:ln w="19050">
              <a:solidFill>
                <a:srgbClr val="000000"/>
              </a:solidFill>
              <a:round/>
              <a:headEnd/>
              <a:tailEnd/>
            </a:ln>
          </p:spPr>
          <p:txBody>
            <a:bodyPr rot="0" vert="horz" wrap="square" lIns="91440" tIns="45720" rIns="91440" bIns="45720" anchor="t" anchorCtr="0" upright="1">
              <a:noAutofit/>
            </a:bodyPr>
            <a:lstStyle/>
            <a:p>
              <a:pPr marL="252095" marR="267335" indent="-180340" algn="ctr">
                <a:spcBef>
                  <a:spcPts val="1800"/>
                </a:spcBef>
                <a:spcAft>
                  <a:spcPts val="0"/>
                </a:spcAft>
              </a:pPr>
              <a:r>
                <a:rPr lang="en-US" b="1" dirty="0">
                  <a:ea typeface="Times New Roman" panose="02020603050405020304" pitchFamily="18" charset="0"/>
                  <a:cs typeface="Arial" panose="020B0604020202020204" pitchFamily="34" charset="0"/>
                </a:rPr>
                <a:t>REFERANS LABORATUVARLARI</a:t>
              </a:r>
            </a:p>
            <a:p>
              <a:pPr algn="ctr">
                <a:spcBef>
                  <a:spcPts val="1200"/>
                </a:spcBef>
                <a:buSzPts val="1200"/>
                <a:tabLst>
                  <a:tab pos="841375" algn="l"/>
                  <a:tab pos="842010" algn="l"/>
                </a:tabLst>
              </a:pPr>
              <a:r>
                <a:rPr lang="en-US" sz="1400" dirty="0">
                  <a:ea typeface="Segoe UI Symbol" panose="020B0502040204020203" pitchFamily="34" charset="0"/>
                  <a:cs typeface="Arial" panose="020B0604020202020204" pitchFamily="34" charset="0"/>
                </a:rPr>
                <a:t>İSM </a:t>
              </a:r>
              <a:r>
                <a:rPr lang="en-US" sz="1400" dirty="0" err="1">
                  <a:ea typeface="Segoe UI Symbol" panose="020B0502040204020203" pitchFamily="34" charset="0"/>
                  <a:cs typeface="Arial" panose="020B0604020202020204" pitchFamily="34" charset="0"/>
                </a:rPr>
                <a:t>tarafından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iletilen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numuneler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analiz</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edilir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Sonuçlar</a:t>
              </a:r>
              <a:r>
                <a:rPr lang="en-US" sz="1400" dirty="0">
                  <a:ea typeface="Segoe UI Symbol" panose="020B0502040204020203" pitchFamily="34" charset="0"/>
                  <a:cs typeface="Arial" panose="020B0604020202020204" pitchFamily="34" charset="0"/>
                </a:rPr>
                <a:t> İSM </a:t>
              </a:r>
              <a:r>
                <a:rPr lang="en-US" sz="1400" dirty="0" err="1">
                  <a:ea typeface="Segoe UI Symbol" panose="020B0502040204020203" pitchFamily="34" charset="0"/>
                  <a:cs typeface="Arial" panose="020B0604020202020204" pitchFamily="34" charset="0"/>
                </a:rPr>
                <a:t>ve</a:t>
              </a:r>
              <a:r>
                <a:rPr lang="en-US" sz="1400" dirty="0">
                  <a:ea typeface="Segoe UI Symbol" panose="020B0502040204020203" pitchFamily="34" charset="0"/>
                  <a:cs typeface="Arial" panose="020B0604020202020204" pitchFamily="34" charset="0"/>
                </a:rPr>
                <a:t> HSGM </a:t>
              </a:r>
              <a:r>
                <a:rPr lang="en-US" sz="1400" dirty="0" err="1">
                  <a:ea typeface="Segoe UI Symbol" panose="020B0502040204020203" pitchFamily="34" charset="0"/>
                  <a:cs typeface="Arial" panose="020B0604020202020204" pitchFamily="34" charset="0"/>
                </a:rPr>
                <a:t>Bulaşıcı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Hastalıklar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Dairesi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Başkanlığı’na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bildirilir</a:t>
              </a:r>
              <a:r>
                <a:rPr lang="tr-TR" sz="1400" dirty="0">
                  <a:ea typeface="Segoe UI Symbol" panose="020B0502040204020203" pitchFamily="34" charset="0"/>
                  <a:cs typeface="Arial" panose="020B0604020202020204" pitchFamily="34" charset="0"/>
                </a:rPr>
                <a:t>.</a:t>
              </a:r>
              <a:endParaRPr lang="en-US" sz="1400" dirty="0">
                <a:ea typeface="Segoe UI Symbol" panose="020B0502040204020203" pitchFamily="34" charset="0"/>
                <a:cs typeface="Arial" panose="020B0604020202020204" pitchFamily="34" charset="0"/>
              </a:endParaRPr>
            </a:p>
          </p:txBody>
        </p:sp>
      </p:grpSp>
      <p:sp>
        <p:nvSpPr>
          <p:cNvPr id="10" name="AutoShape 168">
            <a:extLst>
              <a:ext uri="{FF2B5EF4-FFF2-40B4-BE49-F238E27FC236}">
                <a16:creationId xmlns:a16="http://schemas.microsoft.com/office/drawing/2014/main" xmlns="" id="{8F8B86E0-1189-4CAF-9EB2-4A13AFFE2B8B}"/>
              </a:ext>
            </a:extLst>
          </p:cNvPr>
          <p:cNvSpPr>
            <a:spLocks noChangeArrowheads="1"/>
          </p:cNvSpPr>
          <p:nvPr/>
        </p:nvSpPr>
        <p:spPr bwMode="auto">
          <a:xfrm>
            <a:off x="5330127" y="1103825"/>
            <a:ext cx="191604" cy="303923"/>
          </a:xfrm>
          <a:prstGeom prst="upDownArrow">
            <a:avLst>
              <a:gd name="adj1" fmla="val 50000"/>
              <a:gd name="adj2" fmla="val 36871"/>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endParaRPr lang="tr-TR" sz="2400"/>
          </a:p>
        </p:txBody>
      </p:sp>
      <p:sp>
        <p:nvSpPr>
          <p:cNvPr id="11" name="AutoShape 168">
            <a:extLst>
              <a:ext uri="{FF2B5EF4-FFF2-40B4-BE49-F238E27FC236}">
                <a16:creationId xmlns:a16="http://schemas.microsoft.com/office/drawing/2014/main" xmlns="" id="{12854FCA-B7AD-4F49-9C93-0301C9C2E403}"/>
              </a:ext>
            </a:extLst>
          </p:cNvPr>
          <p:cNvSpPr>
            <a:spLocks noChangeArrowheads="1"/>
          </p:cNvSpPr>
          <p:nvPr/>
        </p:nvSpPr>
        <p:spPr bwMode="auto">
          <a:xfrm>
            <a:off x="5330127" y="4662926"/>
            <a:ext cx="191604" cy="303923"/>
          </a:xfrm>
          <a:prstGeom prst="upDownArrow">
            <a:avLst>
              <a:gd name="adj1" fmla="val 50000"/>
              <a:gd name="adj2" fmla="val 36871"/>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endParaRPr lang="tr-TR" sz="2400"/>
          </a:p>
        </p:txBody>
      </p:sp>
      <p:sp>
        <p:nvSpPr>
          <p:cNvPr id="12" name="AutoShape 164">
            <a:extLst>
              <a:ext uri="{FF2B5EF4-FFF2-40B4-BE49-F238E27FC236}">
                <a16:creationId xmlns:a16="http://schemas.microsoft.com/office/drawing/2014/main" xmlns="" id="{AC482641-8FDF-4634-890A-3725EB36D31D}"/>
              </a:ext>
            </a:extLst>
          </p:cNvPr>
          <p:cNvSpPr>
            <a:spLocks noChangeArrowheads="1"/>
          </p:cNvSpPr>
          <p:nvPr/>
        </p:nvSpPr>
        <p:spPr bwMode="auto">
          <a:xfrm>
            <a:off x="10098640" y="1872172"/>
            <a:ext cx="925105" cy="4500134"/>
          </a:xfrm>
          <a:prstGeom prst="roundRect">
            <a:avLst>
              <a:gd name="adj" fmla="val 16667"/>
            </a:avLst>
          </a:prstGeom>
          <a:noFill/>
          <a:ln w="19050">
            <a:solidFill>
              <a:srgbClr val="000000"/>
            </a:solidFill>
            <a:round/>
            <a:headEnd/>
            <a:tailEnd/>
          </a:ln>
        </p:spPr>
        <p:txBody>
          <a:bodyPr rot="0" vert="vert270" wrap="square" lIns="91440" tIns="45720" rIns="91440" bIns="45720" anchor="t" anchorCtr="0" upright="1">
            <a:noAutofit/>
          </a:bodyPr>
          <a:lstStyle/>
          <a:p>
            <a:pPr algn="ctr">
              <a:spcAft>
                <a:spcPts val="0"/>
              </a:spcAft>
            </a:pPr>
            <a:r>
              <a:rPr lang="en-US" sz="1400" dirty="0">
                <a:effectLst/>
                <a:latin typeface="+mj-lt"/>
                <a:ea typeface="Times New Roman" panose="02020603050405020304" pitchFamily="18" charset="0"/>
                <a:cs typeface="Arial" panose="020B0604020202020204" pitchFamily="34" charset="0"/>
              </a:rPr>
              <a:t>HALK SAĞLIĞI GENEL MÜDÜRLÜĞÜ BULAŞICI HASTALIKLAR DAİRESİ BAŞKANLIĞI</a:t>
            </a:r>
            <a:endParaRPr lang="tr-TR" sz="1400" dirty="0">
              <a:effectLst/>
              <a:latin typeface="+mj-lt"/>
              <a:ea typeface="Times New Roman" panose="02020603050405020304" pitchFamily="18" charset="0"/>
              <a:cs typeface="Arial" panose="020B0604020202020204" pitchFamily="34" charset="0"/>
            </a:endParaRPr>
          </a:p>
          <a:p>
            <a:pPr algn="ctr">
              <a:spcAft>
                <a:spcPts val="0"/>
              </a:spcAft>
            </a:pPr>
            <a:r>
              <a:rPr lang="en-US" sz="1400" dirty="0">
                <a:effectLst/>
                <a:latin typeface="+mj-lt"/>
                <a:ea typeface="Times New Roman" panose="02020603050405020304" pitchFamily="18" charset="0"/>
                <a:cs typeface="Arial" panose="020B0604020202020204" pitchFamily="34" charset="0"/>
              </a:rPr>
              <a:t>    e-</a:t>
            </a:r>
            <a:r>
              <a:rPr lang="en-US" sz="1400" dirty="0" err="1">
                <a:effectLst/>
                <a:latin typeface="+mj-lt"/>
                <a:ea typeface="Times New Roman" panose="02020603050405020304" pitchFamily="18" charset="0"/>
                <a:cs typeface="Arial" panose="020B0604020202020204" pitchFamily="34" charset="0"/>
              </a:rPr>
              <a:t>posta</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hsgm</a:t>
            </a:r>
            <a:r>
              <a:rPr lang="en-US" sz="1400" dirty="0">
                <a:effectLst/>
                <a:latin typeface="+mj-lt"/>
                <a:ea typeface="Times New Roman" panose="02020603050405020304" pitchFamily="18" charset="0"/>
                <a:cs typeface="Arial" panose="020B0604020202020204" pitchFamily="34" charset="0"/>
              </a:rPr>
              <a:t>.</a:t>
            </a:r>
            <a:r>
              <a:rPr lang="tr-TR" sz="1400" dirty="0">
                <a:effectLst/>
                <a:latin typeface="+mj-lt"/>
                <a:ea typeface="Times New Roman" panose="02020603050405020304" pitchFamily="18" charset="0"/>
                <a:cs typeface="Arial" panose="020B0604020202020204" pitchFamily="34" charset="0"/>
              </a:rPr>
              <a:t>covid19</a:t>
            </a:r>
            <a:r>
              <a:rPr lang="en-US" sz="1400" dirty="0">
                <a:effectLst/>
                <a:latin typeface="+mj-lt"/>
                <a:ea typeface="Times New Roman" panose="02020603050405020304" pitchFamily="18" charset="0"/>
                <a:cs typeface="Arial" panose="020B0604020202020204" pitchFamily="34" charset="0"/>
              </a:rPr>
              <a:t>@saglik.gov.tr</a:t>
            </a:r>
            <a:endParaRPr lang="tr-TR" sz="1400" dirty="0">
              <a:effectLst/>
              <a:latin typeface="+mj-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1628028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10" name="Alt Başlık 2">
            <a:extLst>
              <a:ext uri="{FF2B5EF4-FFF2-40B4-BE49-F238E27FC236}">
                <a16:creationId xmlns:a16="http://schemas.microsoft.com/office/drawing/2014/main" xmlns="" id="{7A3D289F-1A0E-4D8B-BA89-2DC387ACA890}"/>
              </a:ext>
            </a:extLst>
          </p:cNvPr>
          <p:cNvSpPr txBox="1">
            <a:spLocks/>
          </p:cNvSpPr>
          <p:nvPr/>
        </p:nvSpPr>
        <p:spPr>
          <a:xfrm>
            <a:off x="1084081" y="2675467"/>
            <a:ext cx="10408007" cy="2980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3200" b="1" dirty="0">
                <a:latin typeface="+mj-lt"/>
                <a:ea typeface="Century Gothic" charset="0"/>
                <a:cs typeface="Century Gothic" charset="0"/>
              </a:rPr>
              <a:t>COVID-19 (</a:t>
            </a:r>
            <a:r>
              <a:rPr lang="en-US" sz="3200" b="1" dirty="0">
                <a:latin typeface="+mj-lt"/>
                <a:ea typeface="Century Gothic" charset="0"/>
                <a:cs typeface="Century Gothic" charset="0"/>
              </a:rPr>
              <a:t>SARS-CoV2 </a:t>
            </a:r>
            <a:r>
              <a:rPr lang="en-US" sz="3200" b="1" dirty="0" err="1">
                <a:latin typeface="+mj-lt"/>
                <a:ea typeface="Century Gothic" charset="0"/>
                <a:cs typeface="Century Gothic" charset="0"/>
              </a:rPr>
              <a:t>Enfeksiyonu</a:t>
            </a:r>
            <a:r>
              <a:rPr lang="tr-TR" sz="3200" b="1" dirty="0">
                <a:latin typeface="+mj-lt"/>
                <a:ea typeface="Century Gothic" charset="0"/>
                <a:cs typeface="Century Gothic" charset="0"/>
              </a:rPr>
              <a:t>) </a:t>
            </a:r>
          </a:p>
          <a:p>
            <a:pPr marL="0" indent="0" algn="ctr">
              <a:buNone/>
            </a:pPr>
            <a:r>
              <a:rPr lang="tr-TR" sz="3200" b="1" dirty="0">
                <a:latin typeface="+mj-lt"/>
                <a:ea typeface="Century Gothic" charset="0"/>
                <a:cs typeface="Century Gothic" charset="0"/>
              </a:rPr>
              <a:t>Rehberi ve Sunumları;</a:t>
            </a:r>
          </a:p>
          <a:p>
            <a:pPr marL="0" indent="0" algn="ctr">
              <a:buNone/>
            </a:pPr>
            <a:r>
              <a:rPr lang="tr-TR" sz="2800" dirty="0">
                <a:latin typeface="+mj-lt"/>
                <a:ea typeface="Century Gothic" charset="0"/>
                <a:cs typeface="Century Gothic" charset="0"/>
              </a:rPr>
              <a:t>Yeni bilgiler eklendikçe güncellenmekte olup </a:t>
            </a:r>
            <a:br>
              <a:rPr lang="tr-TR" sz="2800" dirty="0">
                <a:latin typeface="+mj-lt"/>
                <a:ea typeface="Century Gothic" charset="0"/>
                <a:cs typeface="Century Gothic" charset="0"/>
              </a:rPr>
            </a:br>
            <a:r>
              <a:rPr lang="tr-TR" sz="2800" dirty="0">
                <a:latin typeface="+mj-lt"/>
                <a:ea typeface="Century Gothic" charset="0"/>
                <a:cs typeface="Century Gothic" charset="0"/>
              </a:rPr>
              <a:t>HSGM resmi web sayfasından yayınlanmaktadır.</a:t>
            </a:r>
          </a:p>
          <a:p>
            <a:pPr marL="0" indent="0" algn="ctr">
              <a:buNone/>
            </a:pPr>
            <a:r>
              <a:rPr lang="tr-TR" dirty="0"/>
              <a:t>(</a:t>
            </a:r>
            <a:r>
              <a:rPr lang="en-US" dirty="0"/>
              <a:t>www.hsgm.saglik.gov.tr</a:t>
            </a:r>
            <a:r>
              <a:rPr lang="tr-TR" dirty="0"/>
              <a:t>)</a:t>
            </a:r>
            <a:endParaRPr lang="tr-TR" sz="3200" dirty="0">
              <a:latin typeface="+mj-lt"/>
            </a:endParaRPr>
          </a:p>
        </p:txBody>
      </p:sp>
    </p:spTree>
    <p:extLst>
      <p:ext uri="{BB962C8B-B14F-4D97-AF65-F5344CB8AC3E}">
        <p14:creationId xmlns:p14="http://schemas.microsoft.com/office/powerpoint/2010/main" xmlns="" val="1176868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a:extLst>
              <a:ext uri="{FF2B5EF4-FFF2-40B4-BE49-F238E27FC236}">
                <a16:creationId xmlns:a16="http://schemas.microsoft.com/office/drawing/2014/main" xmlns="" id="{4BC038F6-89AA-4C02-BC96-C46D7E183D5C}"/>
              </a:ext>
            </a:extLst>
          </p:cNvPr>
          <p:cNvSpPr txBox="1">
            <a:spLocks/>
          </p:cNvSpPr>
          <p:nvPr/>
        </p:nvSpPr>
        <p:spPr>
          <a:xfrm>
            <a:off x="1515292" y="202982"/>
            <a:ext cx="10489474"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400" dirty="0">
                <a:solidFill>
                  <a:schemeClr val="bg1"/>
                </a:solidFill>
                <a:latin typeface="+mj-lt"/>
              </a:rPr>
              <a:t>1. Basamak Sağlık Kuruluşlarında Vaka Yönetimi Akış Şeması (Aile Sağlığı Merkezi) </a:t>
            </a:r>
          </a:p>
        </p:txBody>
      </p:sp>
      <p:pic>
        <p:nvPicPr>
          <p:cNvPr id="7" name="Resim 6"/>
          <p:cNvPicPr>
            <a:picLocks noChangeAspect="1"/>
          </p:cNvPicPr>
          <p:nvPr/>
        </p:nvPicPr>
        <p:blipFill rotWithShape="1">
          <a:blip r:embed="rId2"/>
          <a:srcRect l="32153" t="20772" r="44517" b="11080"/>
          <a:stretch/>
        </p:blipFill>
        <p:spPr>
          <a:xfrm>
            <a:off x="3590222" y="1029902"/>
            <a:ext cx="3542098" cy="5819975"/>
          </a:xfrm>
          <a:prstGeom prst="rect">
            <a:avLst/>
          </a:prstGeom>
        </p:spPr>
      </p:pic>
    </p:spTree>
    <p:extLst>
      <p:ext uri="{BB962C8B-B14F-4D97-AF65-F5344CB8AC3E}">
        <p14:creationId xmlns:p14="http://schemas.microsoft.com/office/powerpoint/2010/main" xmlns="" val="2945664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a:extLst>
              <a:ext uri="{FF2B5EF4-FFF2-40B4-BE49-F238E27FC236}">
                <a16:creationId xmlns:a16="http://schemas.microsoft.com/office/drawing/2014/main" xmlns="" id="{4BC038F6-89AA-4C02-BC96-C46D7E183D5C}"/>
              </a:ext>
            </a:extLst>
          </p:cNvPr>
          <p:cNvSpPr txBox="1">
            <a:spLocks/>
          </p:cNvSpPr>
          <p:nvPr/>
        </p:nvSpPr>
        <p:spPr>
          <a:xfrm>
            <a:off x="1515292" y="202982"/>
            <a:ext cx="10489474"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400" dirty="0">
                <a:solidFill>
                  <a:schemeClr val="bg1"/>
                </a:solidFill>
                <a:latin typeface="+mj-lt"/>
              </a:rPr>
              <a:t>2. ve 3. Basamak Sağlık Kuruluşlarında </a:t>
            </a:r>
          </a:p>
          <a:p>
            <a:r>
              <a:rPr lang="tr-TR" sz="2400" dirty="0">
                <a:solidFill>
                  <a:schemeClr val="bg1"/>
                </a:solidFill>
                <a:latin typeface="+mj-lt"/>
              </a:rPr>
              <a:t>Vaka Yönetimi Akış Şeması</a:t>
            </a:r>
          </a:p>
        </p:txBody>
      </p:sp>
      <p:pic>
        <p:nvPicPr>
          <p:cNvPr id="3" name="Resim 2"/>
          <p:cNvPicPr>
            <a:picLocks noChangeAspect="1"/>
          </p:cNvPicPr>
          <p:nvPr/>
        </p:nvPicPr>
        <p:blipFill rotWithShape="1">
          <a:blip r:embed="rId2"/>
          <a:srcRect l="33376" t="18476" r="32186" b="5554"/>
          <a:stretch/>
        </p:blipFill>
        <p:spPr>
          <a:xfrm>
            <a:off x="3566161" y="1045028"/>
            <a:ext cx="4663439" cy="5786846"/>
          </a:xfrm>
          <a:prstGeom prst="rect">
            <a:avLst/>
          </a:prstGeom>
        </p:spPr>
      </p:pic>
    </p:spTree>
    <p:extLst>
      <p:ext uri="{BB962C8B-B14F-4D97-AF65-F5344CB8AC3E}">
        <p14:creationId xmlns:p14="http://schemas.microsoft.com/office/powerpoint/2010/main" xmlns="" val="2141169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a:extLst>
              <a:ext uri="{FF2B5EF4-FFF2-40B4-BE49-F238E27FC236}">
                <a16:creationId xmlns:a16="http://schemas.microsoft.com/office/drawing/2014/main" xmlns="" id="{4BC038F6-89AA-4C02-BC96-C46D7E183D5C}"/>
              </a:ext>
            </a:extLst>
          </p:cNvPr>
          <p:cNvSpPr txBox="1">
            <a:spLocks/>
          </p:cNvSpPr>
          <p:nvPr/>
        </p:nvSpPr>
        <p:spPr>
          <a:xfrm>
            <a:off x="1515292" y="202982"/>
            <a:ext cx="10489474"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400" dirty="0">
                <a:solidFill>
                  <a:schemeClr val="bg1"/>
                </a:solidFill>
                <a:latin typeface="+mj-lt"/>
              </a:rPr>
              <a:t>2. ve 3. Basamak Sağlık Kuruluşlarında </a:t>
            </a:r>
          </a:p>
          <a:p>
            <a:r>
              <a:rPr lang="tr-TR" sz="2400" dirty="0">
                <a:solidFill>
                  <a:schemeClr val="bg1"/>
                </a:solidFill>
                <a:latin typeface="+mj-lt"/>
              </a:rPr>
              <a:t>Vaka Yönetimi Akış Şeması</a:t>
            </a:r>
          </a:p>
        </p:txBody>
      </p:sp>
      <p:pic>
        <p:nvPicPr>
          <p:cNvPr id="2" name="Resim 1"/>
          <p:cNvPicPr>
            <a:picLocks noChangeAspect="1"/>
          </p:cNvPicPr>
          <p:nvPr/>
        </p:nvPicPr>
        <p:blipFill rotWithShape="1">
          <a:blip r:embed="rId2"/>
          <a:srcRect l="17796" t="11536" r="16818" b="6336"/>
          <a:stretch/>
        </p:blipFill>
        <p:spPr>
          <a:xfrm>
            <a:off x="2074606" y="1061884"/>
            <a:ext cx="8161900" cy="5766619"/>
          </a:xfrm>
          <a:prstGeom prst="rect">
            <a:avLst/>
          </a:prstGeom>
        </p:spPr>
      </p:pic>
    </p:spTree>
    <p:extLst>
      <p:ext uri="{BB962C8B-B14F-4D97-AF65-F5344CB8AC3E}">
        <p14:creationId xmlns:p14="http://schemas.microsoft.com/office/powerpoint/2010/main" xmlns="" val="83110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196622" y="1262604"/>
            <a:ext cx="10543822" cy="5192192"/>
          </a:xfrm>
        </p:spPr>
        <p:txBody>
          <a:bodyPr>
            <a:normAutofit fontScale="70000" lnSpcReduction="20000"/>
          </a:bodyPr>
          <a:lstStyle/>
          <a:p>
            <a:pPr>
              <a:lnSpc>
                <a:spcPct val="120000"/>
              </a:lnSpc>
              <a:spcBef>
                <a:spcPts val="1200"/>
              </a:spcBef>
            </a:pPr>
            <a:r>
              <a:rPr lang="tr-TR" dirty="0">
                <a:latin typeface="+mn-lt"/>
              </a:rPr>
              <a:t>Pilot tarafından vaka kuleye bildirilir.</a:t>
            </a:r>
          </a:p>
          <a:p>
            <a:pPr>
              <a:lnSpc>
                <a:spcPct val="120000"/>
              </a:lnSpc>
              <a:spcBef>
                <a:spcPts val="1200"/>
              </a:spcBef>
            </a:pPr>
            <a:r>
              <a:rPr lang="tr-TR" dirty="0">
                <a:latin typeface="+mn-lt"/>
              </a:rPr>
              <a:t>Kule tarafından olay havalimanı sağlık denetleme merkezine/havalimanı operasyon merkezine bildirilir.</a:t>
            </a:r>
          </a:p>
          <a:p>
            <a:pPr>
              <a:lnSpc>
                <a:spcPct val="120000"/>
              </a:lnSpc>
              <a:spcBef>
                <a:spcPts val="1200"/>
              </a:spcBef>
            </a:pPr>
            <a:r>
              <a:rPr lang="tr-TR" dirty="0">
                <a:latin typeface="+mn-lt"/>
              </a:rPr>
              <a:t>Tüm yolculara yolcu iletişim bilgi kartı doldurulur.</a:t>
            </a:r>
          </a:p>
          <a:p>
            <a:pPr>
              <a:lnSpc>
                <a:spcPct val="120000"/>
              </a:lnSpc>
              <a:spcBef>
                <a:spcPts val="1200"/>
              </a:spcBef>
            </a:pPr>
            <a:r>
              <a:rPr lang="tr-TR" dirty="0">
                <a:latin typeface="+mn-lt"/>
              </a:rPr>
              <a:t>İki ön, iki arka ve iki yan koltuk yolcu bilgisi alınır. </a:t>
            </a:r>
          </a:p>
          <a:p>
            <a:pPr>
              <a:lnSpc>
                <a:spcPct val="120000"/>
              </a:lnSpc>
              <a:spcBef>
                <a:spcPts val="1200"/>
              </a:spcBef>
            </a:pPr>
            <a:r>
              <a:rPr lang="tr-TR" dirty="0">
                <a:latin typeface="+mn-lt"/>
              </a:rPr>
              <a:t>Sağlık Denetleme Merkezi vakayı uçakta değerlendirir.</a:t>
            </a:r>
          </a:p>
          <a:p>
            <a:pPr>
              <a:lnSpc>
                <a:spcPct val="120000"/>
              </a:lnSpc>
              <a:spcBef>
                <a:spcPts val="1200"/>
              </a:spcBef>
            </a:pPr>
            <a:r>
              <a:rPr lang="tr-TR" dirty="0">
                <a:latin typeface="+mn-lt"/>
              </a:rPr>
              <a:t>Sağlık Denetleme Merkezi İl Sağlık Müdürlüğü ve 112 Komuta Merkezine bilgi verir. </a:t>
            </a:r>
          </a:p>
          <a:p>
            <a:pPr>
              <a:lnSpc>
                <a:spcPct val="120000"/>
              </a:lnSpc>
              <a:spcBef>
                <a:spcPts val="1200"/>
              </a:spcBef>
            </a:pPr>
            <a:r>
              <a:rPr lang="en-US" dirty="0" err="1">
                <a:latin typeface="+mn-lt"/>
              </a:rPr>
              <a:t>Ulusal</a:t>
            </a:r>
            <a:r>
              <a:rPr lang="en-US" dirty="0">
                <a:latin typeface="+mn-lt"/>
              </a:rPr>
              <a:t>/</a:t>
            </a:r>
            <a:r>
              <a:rPr lang="en-US" dirty="0" err="1">
                <a:latin typeface="+mn-lt"/>
              </a:rPr>
              <a:t>Uluslararası</a:t>
            </a:r>
            <a:r>
              <a:rPr lang="en-US" dirty="0">
                <a:latin typeface="+mn-lt"/>
              </a:rPr>
              <a:t> </a:t>
            </a:r>
            <a:r>
              <a:rPr lang="en-US" dirty="0" err="1">
                <a:latin typeface="+mn-lt"/>
              </a:rPr>
              <a:t>Sivil</a:t>
            </a:r>
            <a:r>
              <a:rPr lang="en-US" dirty="0">
                <a:latin typeface="+mn-lt"/>
              </a:rPr>
              <a:t> </a:t>
            </a:r>
            <a:r>
              <a:rPr lang="en-US" dirty="0" err="1">
                <a:latin typeface="+mn-lt"/>
              </a:rPr>
              <a:t>Havacılık</a:t>
            </a:r>
            <a:r>
              <a:rPr lang="en-US" dirty="0">
                <a:latin typeface="+mn-lt"/>
              </a:rPr>
              <a:t> </a:t>
            </a:r>
            <a:r>
              <a:rPr lang="en-US" dirty="0" err="1">
                <a:latin typeface="+mn-lt"/>
              </a:rPr>
              <a:t>otoritelerinin</a:t>
            </a:r>
            <a:r>
              <a:rPr lang="en-US" dirty="0">
                <a:latin typeface="+mn-lt"/>
              </a:rPr>
              <a:t> </a:t>
            </a:r>
            <a:r>
              <a:rPr lang="en-US" dirty="0" err="1">
                <a:latin typeface="+mn-lt"/>
              </a:rPr>
              <a:t>ve</a:t>
            </a:r>
            <a:r>
              <a:rPr lang="en-US" dirty="0">
                <a:latin typeface="+mn-lt"/>
              </a:rPr>
              <a:t> </a:t>
            </a:r>
            <a:r>
              <a:rPr lang="en-US" dirty="0" err="1">
                <a:latin typeface="+mn-lt"/>
              </a:rPr>
              <a:t>kuruluşlarının</a:t>
            </a:r>
            <a:r>
              <a:rPr lang="en-US" dirty="0">
                <a:latin typeface="+mn-lt"/>
              </a:rPr>
              <a:t> </a:t>
            </a:r>
            <a:r>
              <a:rPr lang="en-US" dirty="0" err="1">
                <a:latin typeface="+mn-lt"/>
              </a:rPr>
              <a:t>önerdiği</a:t>
            </a:r>
            <a:r>
              <a:rPr lang="en-US" dirty="0">
                <a:latin typeface="+mn-lt"/>
              </a:rPr>
              <a:t> </a:t>
            </a:r>
            <a:r>
              <a:rPr lang="en-US" dirty="0" err="1">
                <a:latin typeface="+mn-lt"/>
              </a:rPr>
              <a:t>bulaşıcı</a:t>
            </a:r>
            <a:r>
              <a:rPr lang="en-US" dirty="0">
                <a:latin typeface="+mn-lt"/>
              </a:rPr>
              <a:t> </a:t>
            </a:r>
            <a:r>
              <a:rPr lang="en-US" dirty="0" err="1">
                <a:latin typeface="+mn-lt"/>
              </a:rPr>
              <a:t>hastalıklara</a:t>
            </a:r>
            <a:r>
              <a:rPr lang="en-US" dirty="0">
                <a:latin typeface="+mn-lt"/>
              </a:rPr>
              <a:t> </a:t>
            </a:r>
            <a:r>
              <a:rPr lang="en-US" dirty="0" err="1">
                <a:latin typeface="+mn-lt"/>
              </a:rPr>
              <a:t>yönelik</a:t>
            </a:r>
            <a:r>
              <a:rPr lang="en-US" dirty="0">
                <a:latin typeface="+mn-lt"/>
              </a:rPr>
              <a:t> </a:t>
            </a:r>
            <a:r>
              <a:rPr lang="en-US" dirty="0" err="1">
                <a:latin typeface="+mn-lt"/>
              </a:rPr>
              <a:t>prosedürler</a:t>
            </a:r>
            <a:r>
              <a:rPr lang="en-US" dirty="0">
                <a:latin typeface="+mn-lt"/>
              </a:rPr>
              <a:t> </a:t>
            </a:r>
            <a:r>
              <a:rPr lang="en-US" dirty="0" err="1">
                <a:latin typeface="+mn-lt"/>
              </a:rPr>
              <a:t>uygular</a:t>
            </a:r>
            <a:r>
              <a:rPr lang="en-US" dirty="0">
                <a:latin typeface="+mn-lt"/>
              </a:rPr>
              <a:t>.</a:t>
            </a:r>
            <a:endParaRPr lang="tr-TR" dirty="0">
              <a:latin typeface="+mn-lt"/>
            </a:endParaRPr>
          </a:p>
          <a:p>
            <a:pPr>
              <a:lnSpc>
                <a:spcPct val="120000"/>
              </a:lnSpc>
              <a:spcBef>
                <a:spcPts val="1200"/>
              </a:spcBef>
            </a:pPr>
            <a:r>
              <a:rPr lang="tr-TR" dirty="0">
                <a:latin typeface="+mn-lt"/>
              </a:rPr>
              <a:t>Sağlık Denetleme Merkezi vakayı değerlendirdikten sonra, olası vaka formu ile vakayı 112’ ye teslim eder.</a:t>
            </a:r>
          </a:p>
          <a:p>
            <a:pPr>
              <a:lnSpc>
                <a:spcPct val="120000"/>
              </a:lnSpc>
              <a:spcBef>
                <a:spcPts val="1200"/>
              </a:spcBef>
            </a:pPr>
            <a:r>
              <a:rPr lang="tr-TR" dirty="0">
                <a:latin typeface="+mn-lt"/>
              </a:rPr>
              <a:t>Vaka, 112 vasıtasıyla </a:t>
            </a:r>
            <a:r>
              <a:rPr lang="tr-TR" dirty="0" err="1">
                <a:latin typeface="+mn-lt"/>
              </a:rPr>
              <a:t>multidisipliner</a:t>
            </a:r>
            <a:r>
              <a:rPr lang="tr-TR" dirty="0">
                <a:latin typeface="+mn-lt"/>
              </a:rPr>
              <a:t> şartlara sahip hastanelere transfer edilir.</a:t>
            </a:r>
            <a:r>
              <a:rPr lang="en-US" dirty="0">
                <a:latin typeface="+mn-lt"/>
              </a:rPr>
              <a:t> </a:t>
            </a:r>
            <a:endParaRPr lang="tr-TR" dirty="0">
              <a:latin typeface="+mn-lt"/>
            </a:endParaRPr>
          </a:p>
          <a:p>
            <a:pPr>
              <a:lnSpc>
                <a:spcPct val="120000"/>
              </a:lnSpc>
              <a:spcBef>
                <a:spcPts val="1200"/>
              </a:spcBef>
            </a:pPr>
            <a:r>
              <a:rPr lang="en-US" dirty="0">
                <a:latin typeface="+mn-lt"/>
              </a:rPr>
              <a:t>Hasta </a:t>
            </a:r>
            <a:r>
              <a:rPr lang="en-US" dirty="0" err="1">
                <a:latin typeface="+mn-lt"/>
              </a:rPr>
              <a:t>burada</a:t>
            </a:r>
            <a:r>
              <a:rPr lang="en-US" dirty="0">
                <a:latin typeface="+mn-lt"/>
              </a:rPr>
              <a:t> </a:t>
            </a:r>
            <a:r>
              <a:rPr lang="en-US" dirty="0" err="1">
                <a:latin typeface="+mn-lt"/>
              </a:rPr>
              <a:t>Olası</a:t>
            </a:r>
            <a:r>
              <a:rPr lang="en-US" dirty="0">
                <a:latin typeface="+mn-lt"/>
              </a:rPr>
              <a:t> </a:t>
            </a:r>
            <a:r>
              <a:rPr lang="en-US" dirty="0" err="1">
                <a:latin typeface="+mn-lt"/>
              </a:rPr>
              <a:t>Vaka</a:t>
            </a:r>
            <a:r>
              <a:rPr lang="en-US" dirty="0">
                <a:latin typeface="+mn-lt"/>
              </a:rPr>
              <a:t> </a:t>
            </a:r>
            <a:r>
              <a:rPr lang="en-US" dirty="0" err="1">
                <a:latin typeface="+mn-lt"/>
              </a:rPr>
              <a:t>Takip</a:t>
            </a:r>
            <a:r>
              <a:rPr lang="en-US" dirty="0">
                <a:latin typeface="+mn-lt"/>
              </a:rPr>
              <a:t> </a:t>
            </a:r>
            <a:r>
              <a:rPr lang="en-US" dirty="0" err="1">
                <a:latin typeface="+mn-lt"/>
              </a:rPr>
              <a:t>Algoritmasına</a:t>
            </a:r>
            <a:r>
              <a:rPr lang="en-US" dirty="0">
                <a:latin typeface="+mn-lt"/>
              </a:rPr>
              <a:t> </a:t>
            </a:r>
            <a:r>
              <a:rPr lang="en-US" dirty="0" err="1">
                <a:latin typeface="+mn-lt"/>
              </a:rPr>
              <a:t>uygun</a:t>
            </a:r>
            <a:r>
              <a:rPr lang="en-US" dirty="0">
                <a:latin typeface="+mn-lt"/>
              </a:rPr>
              <a:t> </a:t>
            </a:r>
            <a:r>
              <a:rPr lang="en-US" dirty="0" err="1">
                <a:latin typeface="+mn-lt"/>
              </a:rPr>
              <a:t>yönetilir</a:t>
            </a:r>
            <a:r>
              <a:rPr lang="en-US" dirty="0">
                <a:latin typeface="+mn-lt"/>
              </a:rPr>
              <a:t>.</a:t>
            </a:r>
            <a:endParaRPr lang="tr-TR" dirty="0">
              <a:latin typeface="+mn-lt"/>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4" y="202982"/>
            <a:ext cx="9894858"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latin typeface="+mj-lt"/>
              </a:rPr>
              <a:t>Semptomu Olan Hasta Uçakta Saptanırsa</a:t>
            </a:r>
          </a:p>
        </p:txBody>
      </p:sp>
    </p:spTree>
    <p:extLst>
      <p:ext uri="{BB962C8B-B14F-4D97-AF65-F5344CB8AC3E}">
        <p14:creationId xmlns:p14="http://schemas.microsoft.com/office/powerpoint/2010/main" xmlns="" val="173509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981266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latin typeface="+mj-lt"/>
              </a:rPr>
              <a:t>Semptomu Olan Hasta Havalimanında Saptanırsa</a:t>
            </a:r>
          </a:p>
        </p:txBody>
      </p:sp>
      <p:sp>
        <p:nvSpPr>
          <p:cNvPr id="7" name="İçerik Yer Tutucusu 2">
            <a:extLst>
              <a:ext uri="{FF2B5EF4-FFF2-40B4-BE49-F238E27FC236}">
                <a16:creationId xmlns:a16="http://schemas.microsoft.com/office/drawing/2014/main" xmlns="" id="{2DB3398B-0B54-48C0-ADD2-B782485E06C7}"/>
              </a:ext>
            </a:extLst>
          </p:cNvPr>
          <p:cNvSpPr txBox="1">
            <a:spLocks/>
          </p:cNvSpPr>
          <p:nvPr/>
        </p:nvSpPr>
        <p:spPr>
          <a:xfrm>
            <a:off x="1461155" y="1262604"/>
            <a:ext cx="10016470" cy="5192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err="1">
                <a:latin typeface="+mn-lt"/>
              </a:rPr>
              <a:t>Dış</a:t>
            </a:r>
            <a:r>
              <a:rPr lang="en-US" sz="2400" dirty="0">
                <a:latin typeface="+mn-lt"/>
              </a:rPr>
              <a:t> </a:t>
            </a:r>
            <a:r>
              <a:rPr lang="en-US" sz="2400" dirty="0" err="1">
                <a:latin typeface="+mn-lt"/>
              </a:rPr>
              <a:t>hatlar</a:t>
            </a:r>
            <a:r>
              <a:rPr lang="en-US" sz="2400" dirty="0">
                <a:latin typeface="+mn-lt"/>
              </a:rPr>
              <a:t> </a:t>
            </a:r>
            <a:r>
              <a:rPr lang="en-US" sz="2400" dirty="0" err="1">
                <a:latin typeface="+mn-lt"/>
              </a:rPr>
              <a:t>gelen</a:t>
            </a:r>
            <a:r>
              <a:rPr lang="en-US" sz="2400" dirty="0">
                <a:latin typeface="+mn-lt"/>
              </a:rPr>
              <a:t> </a:t>
            </a:r>
            <a:r>
              <a:rPr lang="en-US" sz="2400" dirty="0" err="1">
                <a:latin typeface="+mn-lt"/>
              </a:rPr>
              <a:t>yolcu</a:t>
            </a:r>
            <a:r>
              <a:rPr lang="en-US" sz="2400" dirty="0">
                <a:latin typeface="+mn-lt"/>
              </a:rPr>
              <a:t> </a:t>
            </a:r>
            <a:r>
              <a:rPr lang="en-US" sz="2400" dirty="0" err="1">
                <a:latin typeface="+mn-lt"/>
              </a:rPr>
              <a:t>terminalinde</a:t>
            </a:r>
            <a:r>
              <a:rPr lang="en-US" sz="2400" dirty="0">
                <a:latin typeface="+mn-lt"/>
              </a:rPr>
              <a:t> </a:t>
            </a:r>
            <a:r>
              <a:rPr lang="en-US" sz="2400" dirty="0" err="1">
                <a:latin typeface="+mn-lt"/>
              </a:rPr>
              <a:t>mümkün</a:t>
            </a:r>
            <a:r>
              <a:rPr lang="en-US" sz="2400" dirty="0">
                <a:latin typeface="+mn-lt"/>
              </a:rPr>
              <a:t> </a:t>
            </a:r>
            <a:r>
              <a:rPr lang="en-US" sz="2400" dirty="0" err="1">
                <a:latin typeface="+mn-lt"/>
              </a:rPr>
              <a:t>olan</a:t>
            </a:r>
            <a:r>
              <a:rPr lang="en-US" sz="2400" dirty="0">
                <a:latin typeface="+mn-lt"/>
              </a:rPr>
              <a:t> </a:t>
            </a:r>
            <a:r>
              <a:rPr lang="en-US" sz="2400" dirty="0" err="1">
                <a:latin typeface="+mn-lt"/>
              </a:rPr>
              <a:t>en</a:t>
            </a:r>
            <a:r>
              <a:rPr lang="en-US" sz="2400" dirty="0">
                <a:latin typeface="+mn-lt"/>
              </a:rPr>
              <a:t> </a:t>
            </a:r>
            <a:r>
              <a:rPr lang="en-US" sz="2400" dirty="0" err="1">
                <a:latin typeface="+mn-lt"/>
              </a:rPr>
              <a:t>erken</a:t>
            </a:r>
            <a:r>
              <a:rPr lang="en-US" sz="2400" dirty="0">
                <a:latin typeface="+mn-lt"/>
              </a:rPr>
              <a:t> </a:t>
            </a:r>
            <a:r>
              <a:rPr lang="en-US" sz="2400" dirty="0" err="1">
                <a:latin typeface="+mn-lt"/>
              </a:rPr>
              <a:t>noktalarda</a:t>
            </a:r>
            <a:r>
              <a:rPr lang="en-US" sz="2400" dirty="0">
                <a:latin typeface="+mn-lt"/>
              </a:rPr>
              <a:t> </a:t>
            </a:r>
            <a:r>
              <a:rPr lang="en-US" sz="2400" dirty="0" err="1">
                <a:latin typeface="+mn-lt"/>
              </a:rPr>
              <a:t>termal</a:t>
            </a:r>
            <a:r>
              <a:rPr lang="en-US" sz="2400" dirty="0">
                <a:latin typeface="+mn-lt"/>
              </a:rPr>
              <a:t> </a:t>
            </a:r>
            <a:r>
              <a:rPr lang="en-US" sz="2400" dirty="0" err="1">
                <a:latin typeface="+mn-lt"/>
              </a:rPr>
              <a:t>kamera</a:t>
            </a:r>
            <a:r>
              <a:rPr lang="en-US" sz="2400" dirty="0">
                <a:latin typeface="+mn-lt"/>
              </a:rPr>
              <a:t> </a:t>
            </a:r>
            <a:r>
              <a:rPr lang="en-US" sz="2400" dirty="0" err="1">
                <a:latin typeface="+mn-lt"/>
              </a:rPr>
              <a:t>sistemi</a:t>
            </a:r>
            <a:r>
              <a:rPr lang="en-US" sz="2400" dirty="0">
                <a:latin typeface="+mn-lt"/>
              </a:rPr>
              <a:t> </a:t>
            </a:r>
            <a:r>
              <a:rPr lang="en-US" sz="2400" dirty="0" err="1">
                <a:latin typeface="+mn-lt"/>
              </a:rPr>
              <a:t>yerleştirilir</a:t>
            </a:r>
            <a:r>
              <a:rPr lang="en-US" sz="2400" dirty="0">
                <a:latin typeface="+mn-lt"/>
              </a:rPr>
              <a:t> </a:t>
            </a:r>
            <a:endParaRPr lang="tr-TR" sz="2400" dirty="0">
              <a:latin typeface="+mn-lt"/>
            </a:endParaRPr>
          </a:p>
          <a:p>
            <a:endParaRPr lang="tr-TR" sz="2400" dirty="0">
              <a:latin typeface="+mn-lt"/>
            </a:endParaRPr>
          </a:p>
          <a:p>
            <a:r>
              <a:rPr lang="tr-TR" sz="2400" dirty="0">
                <a:latin typeface="+mn-lt"/>
              </a:rPr>
              <a:t>T</a:t>
            </a:r>
            <a:r>
              <a:rPr lang="en-US" sz="2400" dirty="0" err="1">
                <a:latin typeface="+mn-lt"/>
              </a:rPr>
              <a:t>ermal</a:t>
            </a:r>
            <a:r>
              <a:rPr lang="en-US" sz="2400" dirty="0">
                <a:latin typeface="+mn-lt"/>
              </a:rPr>
              <a:t> </a:t>
            </a:r>
            <a:r>
              <a:rPr lang="en-US" sz="2400" dirty="0" err="1">
                <a:latin typeface="+mn-lt"/>
              </a:rPr>
              <a:t>kamera</a:t>
            </a:r>
            <a:r>
              <a:rPr lang="en-US" sz="2400" dirty="0">
                <a:latin typeface="+mn-lt"/>
              </a:rPr>
              <a:t> </a:t>
            </a:r>
            <a:r>
              <a:rPr lang="en-US" sz="2400" dirty="0" err="1">
                <a:latin typeface="+mn-lt"/>
              </a:rPr>
              <a:t>başında</a:t>
            </a:r>
            <a:r>
              <a:rPr lang="en-US" sz="2400" dirty="0">
                <a:latin typeface="+mn-lt"/>
              </a:rPr>
              <a:t> </a:t>
            </a:r>
            <a:r>
              <a:rPr lang="en-US" sz="2400" dirty="0" err="1">
                <a:latin typeface="+mn-lt"/>
              </a:rPr>
              <a:t>eğitimli</a:t>
            </a:r>
            <a:r>
              <a:rPr lang="en-US" sz="2400" dirty="0">
                <a:latin typeface="+mn-lt"/>
              </a:rPr>
              <a:t>, </a:t>
            </a:r>
            <a:r>
              <a:rPr lang="en-US" sz="2400" dirty="0" err="1">
                <a:latin typeface="+mn-lt"/>
              </a:rPr>
              <a:t>tıbbi</a:t>
            </a:r>
            <a:r>
              <a:rPr lang="en-US" sz="2400" dirty="0">
                <a:latin typeface="+mn-lt"/>
              </a:rPr>
              <a:t> </a:t>
            </a:r>
            <a:r>
              <a:rPr lang="en-US" sz="2400" dirty="0" err="1">
                <a:latin typeface="+mn-lt"/>
              </a:rPr>
              <a:t>maskesi</a:t>
            </a:r>
            <a:r>
              <a:rPr lang="en-US" sz="2400" dirty="0">
                <a:latin typeface="+mn-lt"/>
              </a:rPr>
              <a:t>, </a:t>
            </a:r>
            <a:r>
              <a:rPr lang="en-US" sz="2400" dirty="0" err="1">
                <a:latin typeface="+mn-lt"/>
              </a:rPr>
              <a:t>steril</a:t>
            </a:r>
            <a:r>
              <a:rPr lang="en-US" sz="2400" dirty="0">
                <a:latin typeface="+mn-lt"/>
              </a:rPr>
              <a:t> </a:t>
            </a:r>
            <a:r>
              <a:rPr lang="en-US" sz="2400" dirty="0" err="1">
                <a:latin typeface="+mn-lt"/>
              </a:rPr>
              <a:t>olmayan</a:t>
            </a:r>
            <a:r>
              <a:rPr lang="en-US" sz="2400" dirty="0">
                <a:latin typeface="+mn-lt"/>
              </a:rPr>
              <a:t> </a:t>
            </a:r>
            <a:r>
              <a:rPr lang="en-US" sz="2400" dirty="0" err="1">
                <a:latin typeface="+mn-lt"/>
              </a:rPr>
              <a:t>eldiveni</a:t>
            </a:r>
            <a:r>
              <a:rPr lang="en-US" sz="2400" dirty="0">
                <a:latin typeface="+mn-lt"/>
              </a:rPr>
              <a:t> </a:t>
            </a:r>
            <a:r>
              <a:rPr lang="en-US" sz="2400" dirty="0" err="1">
                <a:latin typeface="+mn-lt"/>
              </a:rPr>
              <a:t>ve</a:t>
            </a:r>
            <a:r>
              <a:rPr lang="en-US" sz="2400" dirty="0">
                <a:latin typeface="+mn-lt"/>
              </a:rPr>
              <a:t> </a:t>
            </a:r>
            <a:r>
              <a:rPr lang="en-US" sz="2400" dirty="0" err="1">
                <a:latin typeface="+mn-lt"/>
              </a:rPr>
              <a:t>gözlüğü</a:t>
            </a:r>
            <a:r>
              <a:rPr lang="en-US" sz="2400" dirty="0">
                <a:latin typeface="+mn-lt"/>
              </a:rPr>
              <a:t> </a:t>
            </a:r>
            <a:r>
              <a:rPr lang="en-US" sz="2400" dirty="0" err="1">
                <a:latin typeface="+mn-lt"/>
              </a:rPr>
              <a:t>olan</a:t>
            </a:r>
            <a:r>
              <a:rPr lang="en-US" sz="2400" dirty="0">
                <a:latin typeface="+mn-lt"/>
              </a:rPr>
              <a:t> </a:t>
            </a:r>
            <a:r>
              <a:rPr lang="en-US" sz="2400" dirty="0" err="1">
                <a:latin typeface="+mn-lt"/>
              </a:rPr>
              <a:t>en</a:t>
            </a:r>
            <a:r>
              <a:rPr lang="en-US" sz="2400" dirty="0">
                <a:latin typeface="+mn-lt"/>
              </a:rPr>
              <a:t> </a:t>
            </a:r>
            <a:r>
              <a:rPr lang="en-US" sz="2400" dirty="0" err="1">
                <a:latin typeface="+mn-lt"/>
              </a:rPr>
              <a:t>az</a:t>
            </a:r>
            <a:r>
              <a:rPr lang="en-US" sz="2400" dirty="0">
                <a:latin typeface="+mn-lt"/>
              </a:rPr>
              <a:t> </a:t>
            </a:r>
            <a:r>
              <a:rPr lang="en-US" sz="2400" dirty="0" err="1">
                <a:latin typeface="+mn-lt"/>
              </a:rPr>
              <a:t>iki</a:t>
            </a:r>
            <a:r>
              <a:rPr lang="en-US" sz="2400" dirty="0">
                <a:latin typeface="+mn-lt"/>
              </a:rPr>
              <a:t> </a:t>
            </a:r>
            <a:r>
              <a:rPr lang="en-US" sz="2400" dirty="0" err="1">
                <a:latin typeface="+mn-lt"/>
              </a:rPr>
              <a:t>personel</a:t>
            </a:r>
            <a:r>
              <a:rPr lang="en-US" sz="2400" dirty="0">
                <a:latin typeface="+mn-lt"/>
              </a:rPr>
              <a:t> </a:t>
            </a:r>
            <a:r>
              <a:rPr lang="en-US" sz="2400" dirty="0" err="1">
                <a:latin typeface="+mn-lt"/>
              </a:rPr>
              <a:t>bulunmalıdır</a:t>
            </a:r>
            <a:endParaRPr lang="tr-TR" dirty="0">
              <a:latin typeface="+mn-lt"/>
            </a:endParaRPr>
          </a:p>
          <a:p>
            <a:pPr marL="0" indent="0">
              <a:buNone/>
            </a:pPr>
            <a:endParaRPr lang="tr-TR" dirty="0">
              <a:latin typeface="+mn-lt"/>
            </a:endParaRPr>
          </a:p>
          <a:p>
            <a:pPr lvl="0"/>
            <a:r>
              <a:rPr lang="en-US" dirty="0" err="1">
                <a:latin typeface="+mn-lt"/>
              </a:rPr>
              <a:t>Termal</a:t>
            </a:r>
            <a:r>
              <a:rPr lang="en-US" dirty="0">
                <a:latin typeface="+mn-lt"/>
              </a:rPr>
              <a:t> </a:t>
            </a:r>
            <a:r>
              <a:rPr lang="en-US" dirty="0" err="1">
                <a:latin typeface="+mn-lt"/>
              </a:rPr>
              <a:t>kamerada</a:t>
            </a:r>
            <a:r>
              <a:rPr lang="en-US" dirty="0">
                <a:latin typeface="+mn-lt"/>
              </a:rPr>
              <a:t> </a:t>
            </a:r>
            <a:r>
              <a:rPr lang="en-US" dirty="0" err="1">
                <a:latin typeface="+mn-lt"/>
              </a:rPr>
              <a:t>ateş</a:t>
            </a:r>
            <a:r>
              <a:rPr lang="en-US" dirty="0">
                <a:latin typeface="+mn-lt"/>
              </a:rPr>
              <a:t> </a:t>
            </a:r>
            <a:r>
              <a:rPr lang="en-US" dirty="0" err="1">
                <a:latin typeface="+mn-lt"/>
              </a:rPr>
              <a:t>tespit</a:t>
            </a:r>
            <a:r>
              <a:rPr lang="en-US" dirty="0">
                <a:latin typeface="+mn-lt"/>
              </a:rPr>
              <a:t> </a:t>
            </a:r>
            <a:r>
              <a:rPr lang="en-US" dirty="0" err="1">
                <a:latin typeface="+mn-lt"/>
              </a:rPr>
              <a:t>edilen</a:t>
            </a:r>
            <a:r>
              <a:rPr lang="en-US" dirty="0">
                <a:latin typeface="+mn-lt"/>
              </a:rPr>
              <a:t> </a:t>
            </a:r>
            <a:r>
              <a:rPr lang="en-US" dirty="0" err="1">
                <a:latin typeface="+mn-lt"/>
              </a:rPr>
              <a:t>kişiler</a:t>
            </a:r>
            <a:r>
              <a:rPr lang="tr-TR" dirty="0">
                <a:latin typeface="+mn-lt"/>
              </a:rPr>
              <a:t>in</a:t>
            </a:r>
            <a:r>
              <a:rPr lang="en-US" dirty="0">
                <a:latin typeface="+mn-lt"/>
              </a:rPr>
              <a:t>; </a:t>
            </a:r>
            <a:endParaRPr lang="tr-TR" dirty="0">
              <a:latin typeface="+mn-lt"/>
            </a:endParaRPr>
          </a:p>
          <a:p>
            <a:pPr marL="0" indent="0">
              <a:buNone/>
            </a:pPr>
            <a:r>
              <a:rPr lang="tr-TR" dirty="0">
                <a:latin typeface="+mn-lt"/>
              </a:rPr>
              <a:t>	</a:t>
            </a:r>
            <a:r>
              <a:rPr lang="en-US" dirty="0" err="1">
                <a:latin typeface="+mn-lt"/>
              </a:rPr>
              <a:t>veya</a:t>
            </a:r>
            <a:endParaRPr lang="tr-TR" dirty="0">
              <a:latin typeface="+mn-lt"/>
            </a:endParaRPr>
          </a:p>
          <a:p>
            <a:pPr lvl="0"/>
            <a:r>
              <a:rPr lang="en-US" sz="2400" dirty="0" err="1">
                <a:latin typeface="+mn-lt"/>
              </a:rPr>
              <a:t>Havalimanı</a:t>
            </a:r>
            <a:r>
              <a:rPr lang="en-US" sz="2400" dirty="0">
                <a:latin typeface="+mn-lt"/>
              </a:rPr>
              <a:t> </a:t>
            </a:r>
            <a:r>
              <a:rPr lang="en-US" sz="2400" dirty="0" err="1">
                <a:latin typeface="+mn-lt"/>
              </a:rPr>
              <a:t>içinde</a:t>
            </a:r>
            <a:r>
              <a:rPr lang="en-US" sz="2400" dirty="0">
                <a:latin typeface="+mn-lt"/>
              </a:rPr>
              <a:t> </a:t>
            </a:r>
            <a:r>
              <a:rPr lang="en-US" sz="2400" dirty="0" err="1">
                <a:latin typeface="+mn-lt"/>
              </a:rPr>
              <a:t>uçak</a:t>
            </a:r>
            <a:r>
              <a:rPr lang="en-US" sz="2400" dirty="0">
                <a:latin typeface="+mn-lt"/>
              </a:rPr>
              <a:t> </a:t>
            </a:r>
            <a:r>
              <a:rPr lang="en-US" sz="2400" dirty="0" err="1">
                <a:latin typeface="+mn-lt"/>
              </a:rPr>
              <a:t>bekleme</a:t>
            </a:r>
            <a:r>
              <a:rPr lang="en-US" sz="2400" dirty="0">
                <a:latin typeface="+mn-lt"/>
              </a:rPr>
              <a:t>, </a:t>
            </a:r>
            <a:r>
              <a:rPr lang="en-US" sz="2400" dirty="0" err="1">
                <a:latin typeface="+mn-lt"/>
              </a:rPr>
              <a:t>dinlenme</a:t>
            </a:r>
            <a:r>
              <a:rPr lang="en-US" sz="2400" dirty="0">
                <a:latin typeface="+mn-lt"/>
              </a:rPr>
              <a:t> vb. </a:t>
            </a:r>
            <a:r>
              <a:rPr lang="en-US" sz="2400" dirty="0" err="1">
                <a:latin typeface="+mn-lt"/>
              </a:rPr>
              <a:t>alanlarında</a:t>
            </a:r>
            <a:r>
              <a:rPr lang="en-US" sz="2400" dirty="0">
                <a:latin typeface="+mn-lt"/>
              </a:rPr>
              <a:t>, </a:t>
            </a:r>
            <a:r>
              <a:rPr lang="en-US" sz="2400" dirty="0" err="1">
                <a:latin typeface="+mn-lt"/>
              </a:rPr>
              <a:t>ateş</a:t>
            </a:r>
            <a:r>
              <a:rPr lang="en-US" sz="2400" dirty="0">
                <a:latin typeface="+mn-lt"/>
              </a:rPr>
              <a:t> </a:t>
            </a:r>
            <a:r>
              <a:rPr lang="en-US" sz="2400" dirty="0" err="1">
                <a:latin typeface="+mn-lt"/>
              </a:rPr>
              <a:t>ve</a:t>
            </a:r>
            <a:r>
              <a:rPr lang="en-US" sz="2400" dirty="0">
                <a:latin typeface="+mn-lt"/>
              </a:rPr>
              <a:t>/</a:t>
            </a:r>
            <a:r>
              <a:rPr lang="en-US" sz="2400" dirty="0" err="1">
                <a:latin typeface="+mn-lt"/>
              </a:rPr>
              <a:t>veya</a:t>
            </a:r>
            <a:r>
              <a:rPr lang="en-US" sz="2400" dirty="0">
                <a:latin typeface="+mn-lt"/>
              </a:rPr>
              <a:t> </a:t>
            </a:r>
            <a:r>
              <a:rPr lang="en-US" sz="2400" dirty="0" err="1">
                <a:latin typeface="+mn-lt"/>
              </a:rPr>
              <a:t>solunum</a:t>
            </a:r>
            <a:r>
              <a:rPr lang="en-US" sz="2400" dirty="0">
                <a:latin typeface="+mn-lt"/>
              </a:rPr>
              <a:t> </a:t>
            </a:r>
            <a:r>
              <a:rPr lang="en-US" sz="2400" dirty="0" err="1">
                <a:latin typeface="+mn-lt"/>
              </a:rPr>
              <a:t>yolu</a:t>
            </a:r>
            <a:r>
              <a:rPr lang="en-US" sz="2400" dirty="0">
                <a:latin typeface="+mn-lt"/>
              </a:rPr>
              <a:t> </a:t>
            </a:r>
            <a:r>
              <a:rPr lang="en-US" sz="2400" dirty="0" err="1">
                <a:latin typeface="+mn-lt"/>
              </a:rPr>
              <a:t>semptomları</a:t>
            </a:r>
            <a:r>
              <a:rPr lang="en-US" sz="2400" dirty="0">
                <a:latin typeface="+mn-lt"/>
              </a:rPr>
              <a:t> </a:t>
            </a:r>
            <a:r>
              <a:rPr lang="en-US" sz="2400" dirty="0" err="1">
                <a:latin typeface="+mn-lt"/>
              </a:rPr>
              <a:t>gösteren</a:t>
            </a:r>
            <a:r>
              <a:rPr lang="en-US" sz="2400" dirty="0">
                <a:latin typeface="+mn-lt"/>
              </a:rPr>
              <a:t> </a:t>
            </a:r>
            <a:r>
              <a:rPr lang="en-US" sz="2400" dirty="0" err="1">
                <a:latin typeface="+mn-lt"/>
              </a:rPr>
              <a:t>kişiler</a:t>
            </a:r>
            <a:r>
              <a:rPr lang="tr-TR" sz="2400" dirty="0">
                <a:latin typeface="+mn-lt"/>
              </a:rPr>
              <a:t>in</a:t>
            </a:r>
            <a:r>
              <a:rPr lang="en-US" sz="2400" dirty="0">
                <a:latin typeface="+mn-lt"/>
              </a:rPr>
              <a:t>;</a:t>
            </a:r>
            <a:endParaRPr lang="tr-TR" sz="2400" dirty="0">
              <a:latin typeface="+mn-lt"/>
            </a:endParaRPr>
          </a:p>
          <a:p>
            <a:pPr marL="0" indent="0">
              <a:buNone/>
            </a:pPr>
            <a:r>
              <a:rPr lang="tr-TR" sz="2400" dirty="0">
                <a:latin typeface="+mn-lt"/>
              </a:rPr>
              <a:t>	</a:t>
            </a:r>
            <a:r>
              <a:rPr lang="en-US" sz="2400" b="1" dirty="0" err="1">
                <a:latin typeface="+mn-lt"/>
              </a:rPr>
              <a:t>tıbbi</a:t>
            </a:r>
            <a:r>
              <a:rPr lang="en-US" sz="2400" b="1" dirty="0">
                <a:latin typeface="+mn-lt"/>
              </a:rPr>
              <a:t> </a:t>
            </a:r>
            <a:r>
              <a:rPr lang="en-US" sz="2400" b="1" dirty="0" err="1">
                <a:latin typeface="+mn-lt"/>
              </a:rPr>
              <a:t>maske</a:t>
            </a:r>
            <a:r>
              <a:rPr lang="en-US" sz="2400" dirty="0">
                <a:latin typeface="+mn-lt"/>
              </a:rPr>
              <a:t> </a:t>
            </a:r>
            <a:r>
              <a:rPr lang="en-US" sz="2400" dirty="0" err="1">
                <a:latin typeface="+mn-lt"/>
              </a:rPr>
              <a:t>takması</a:t>
            </a:r>
            <a:r>
              <a:rPr lang="en-US" sz="2400" dirty="0">
                <a:latin typeface="+mn-lt"/>
              </a:rPr>
              <a:t> </a:t>
            </a:r>
            <a:r>
              <a:rPr lang="en-US" sz="2400" dirty="0" err="1">
                <a:latin typeface="+mn-lt"/>
              </a:rPr>
              <a:t>sağlanır</a:t>
            </a:r>
            <a:endParaRPr lang="tr-TR" sz="2400" dirty="0">
              <a:latin typeface="+mn-lt"/>
            </a:endParaRPr>
          </a:p>
        </p:txBody>
      </p:sp>
    </p:spTree>
    <p:extLst>
      <p:ext uri="{BB962C8B-B14F-4D97-AF65-F5344CB8AC3E}">
        <p14:creationId xmlns:p14="http://schemas.microsoft.com/office/powerpoint/2010/main" xmlns="" val="1172191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981266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latin typeface="+mj-lt"/>
              </a:rPr>
              <a:t>Semptomu Olan Hasta Havalimanında Saptanırsa</a:t>
            </a:r>
          </a:p>
        </p:txBody>
      </p:sp>
      <p:sp>
        <p:nvSpPr>
          <p:cNvPr id="7" name="İçerik Yer Tutucusu 2">
            <a:extLst>
              <a:ext uri="{FF2B5EF4-FFF2-40B4-BE49-F238E27FC236}">
                <a16:creationId xmlns:a16="http://schemas.microsoft.com/office/drawing/2014/main" xmlns="" id="{2DB3398B-0B54-48C0-ADD2-B782485E06C7}"/>
              </a:ext>
            </a:extLst>
          </p:cNvPr>
          <p:cNvSpPr txBox="1">
            <a:spLocks/>
          </p:cNvSpPr>
          <p:nvPr/>
        </p:nvSpPr>
        <p:spPr>
          <a:xfrm>
            <a:off x="1128889" y="1089622"/>
            <a:ext cx="10348736" cy="576837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b="1" dirty="0">
                <a:latin typeface="+mn-lt"/>
              </a:rPr>
              <a:t>1) </a:t>
            </a:r>
            <a:r>
              <a:rPr lang="tr-TR" b="1" dirty="0">
                <a:latin typeface="+mn-lt"/>
              </a:rPr>
              <a:t>Kişi </a:t>
            </a:r>
            <a:r>
              <a:rPr lang="en-US" b="1" dirty="0" err="1">
                <a:latin typeface="+mn-lt"/>
              </a:rPr>
              <a:t>Olası</a:t>
            </a:r>
            <a:r>
              <a:rPr lang="en-US" b="1" dirty="0">
                <a:latin typeface="+mn-lt"/>
              </a:rPr>
              <a:t> </a:t>
            </a:r>
            <a:r>
              <a:rPr lang="tr-TR" b="1" dirty="0">
                <a:latin typeface="+mn-lt"/>
              </a:rPr>
              <a:t>V</a:t>
            </a:r>
            <a:r>
              <a:rPr lang="en-US" b="1" dirty="0">
                <a:latin typeface="+mn-lt"/>
              </a:rPr>
              <a:t>aka </a:t>
            </a:r>
            <a:r>
              <a:rPr lang="tr-TR" b="1" dirty="0">
                <a:latin typeface="+mn-lt"/>
              </a:rPr>
              <a:t>T</a:t>
            </a:r>
            <a:r>
              <a:rPr lang="en-US" b="1" dirty="0" err="1">
                <a:latin typeface="+mn-lt"/>
              </a:rPr>
              <a:t>anımına</a:t>
            </a:r>
            <a:r>
              <a:rPr lang="en-US" b="1" dirty="0">
                <a:latin typeface="+mn-lt"/>
              </a:rPr>
              <a:t> </a:t>
            </a:r>
            <a:r>
              <a:rPr lang="tr-TR" b="1" dirty="0">
                <a:latin typeface="+mn-lt"/>
              </a:rPr>
              <a:t>U</a:t>
            </a:r>
            <a:r>
              <a:rPr lang="en-US" b="1" dirty="0">
                <a:latin typeface="+mn-lt"/>
              </a:rPr>
              <a:t>y</a:t>
            </a:r>
            <a:r>
              <a:rPr lang="tr-TR" b="1" dirty="0" err="1">
                <a:latin typeface="+mn-lt"/>
              </a:rPr>
              <a:t>uyorsa</a:t>
            </a:r>
            <a:endParaRPr lang="tr-TR" dirty="0">
              <a:latin typeface="+mn-lt"/>
            </a:endParaRPr>
          </a:p>
          <a:p>
            <a:pPr lvl="0">
              <a:lnSpc>
                <a:spcPct val="110000"/>
              </a:lnSpc>
            </a:pPr>
            <a:r>
              <a:rPr lang="en-US" dirty="0" err="1">
                <a:latin typeface="+mn-lt"/>
              </a:rPr>
              <a:t>Kişi</a:t>
            </a:r>
            <a:r>
              <a:rPr lang="en-US" dirty="0">
                <a:latin typeface="+mn-lt"/>
              </a:rPr>
              <a:t> </a:t>
            </a:r>
            <a:r>
              <a:rPr lang="en-US" dirty="0" err="1">
                <a:latin typeface="+mn-lt"/>
              </a:rPr>
              <a:t>sağlık</a:t>
            </a:r>
            <a:r>
              <a:rPr lang="en-US" dirty="0">
                <a:latin typeface="+mn-lt"/>
              </a:rPr>
              <a:t> </a:t>
            </a:r>
            <a:r>
              <a:rPr lang="en-US" dirty="0" err="1">
                <a:latin typeface="+mn-lt"/>
              </a:rPr>
              <a:t>denetleme</a:t>
            </a:r>
            <a:r>
              <a:rPr lang="en-US" dirty="0">
                <a:latin typeface="+mn-lt"/>
              </a:rPr>
              <a:t> </a:t>
            </a:r>
            <a:r>
              <a:rPr lang="en-US" dirty="0" err="1">
                <a:latin typeface="+mn-lt"/>
              </a:rPr>
              <a:t>merkezine</a:t>
            </a:r>
            <a:r>
              <a:rPr lang="en-US" dirty="0">
                <a:latin typeface="+mn-lt"/>
              </a:rPr>
              <a:t> </a:t>
            </a:r>
            <a:r>
              <a:rPr lang="en-US" dirty="0" err="1">
                <a:latin typeface="+mn-lt"/>
              </a:rPr>
              <a:t>götürülür</a:t>
            </a:r>
            <a:endParaRPr lang="tr-TR" dirty="0">
              <a:latin typeface="+mn-lt"/>
            </a:endParaRPr>
          </a:p>
          <a:p>
            <a:pPr lvl="0">
              <a:lnSpc>
                <a:spcPct val="110000"/>
              </a:lnSpc>
            </a:pPr>
            <a:r>
              <a:rPr lang="en-US" dirty="0" err="1">
                <a:latin typeface="+mn-lt"/>
              </a:rPr>
              <a:t>Kişi</a:t>
            </a:r>
            <a:r>
              <a:rPr lang="en-US" dirty="0">
                <a:latin typeface="+mn-lt"/>
              </a:rPr>
              <a:t> </a:t>
            </a:r>
            <a:r>
              <a:rPr lang="en-US" dirty="0" err="1">
                <a:latin typeface="+mn-lt"/>
              </a:rPr>
              <a:t>Sağlık</a:t>
            </a:r>
            <a:r>
              <a:rPr lang="en-US" dirty="0">
                <a:latin typeface="+mn-lt"/>
              </a:rPr>
              <a:t> </a:t>
            </a:r>
            <a:r>
              <a:rPr lang="en-US" dirty="0" err="1">
                <a:latin typeface="+mn-lt"/>
              </a:rPr>
              <a:t>Denetleme</a:t>
            </a:r>
            <a:r>
              <a:rPr lang="en-US" dirty="0">
                <a:latin typeface="+mn-lt"/>
              </a:rPr>
              <a:t> </a:t>
            </a:r>
            <a:r>
              <a:rPr lang="en-US" dirty="0" err="1">
                <a:latin typeface="+mn-lt"/>
              </a:rPr>
              <a:t>Merkezi</a:t>
            </a:r>
            <a:r>
              <a:rPr lang="en-US" dirty="0">
                <a:latin typeface="+mn-lt"/>
              </a:rPr>
              <a:t> </a:t>
            </a:r>
            <a:r>
              <a:rPr lang="en-US" dirty="0" err="1">
                <a:latin typeface="+mn-lt"/>
              </a:rPr>
              <a:t>personeli</a:t>
            </a:r>
            <a:r>
              <a:rPr lang="en-US" dirty="0">
                <a:latin typeface="+mn-lt"/>
              </a:rPr>
              <a:t> </a:t>
            </a:r>
            <a:r>
              <a:rPr lang="en-US" dirty="0" err="1">
                <a:latin typeface="+mn-lt"/>
              </a:rPr>
              <a:t>tarafından</a:t>
            </a:r>
            <a:r>
              <a:rPr lang="en-US" dirty="0">
                <a:latin typeface="+mn-lt"/>
              </a:rPr>
              <a:t> </a:t>
            </a:r>
            <a:r>
              <a:rPr lang="en-US" dirty="0" err="1">
                <a:latin typeface="+mn-lt"/>
              </a:rPr>
              <a:t>değerlendirilir</a:t>
            </a:r>
            <a:endParaRPr lang="tr-TR" dirty="0">
              <a:latin typeface="+mn-lt"/>
            </a:endParaRPr>
          </a:p>
          <a:p>
            <a:pPr lvl="0">
              <a:lnSpc>
                <a:spcPct val="110000"/>
              </a:lnSpc>
            </a:pPr>
            <a:r>
              <a:rPr lang="en-US" dirty="0" err="1">
                <a:latin typeface="+mn-lt"/>
              </a:rPr>
              <a:t>Olası</a:t>
            </a:r>
            <a:r>
              <a:rPr lang="en-US" dirty="0">
                <a:latin typeface="+mn-lt"/>
              </a:rPr>
              <a:t> </a:t>
            </a:r>
            <a:r>
              <a:rPr lang="en-US" dirty="0" err="1">
                <a:latin typeface="+mn-lt"/>
              </a:rPr>
              <a:t>vaka</a:t>
            </a:r>
            <a:r>
              <a:rPr lang="en-US" dirty="0">
                <a:latin typeface="+mn-lt"/>
              </a:rPr>
              <a:t> </a:t>
            </a:r>
            <a:r>
              <a:rPr lang="en-US" dirty="0" err="1">
                <a:latin typeface="+mn-lt"/>
              </a:rPr>
              <a:t>tanımına</a:t>
            </a:r>
            <a:r>
              <a:rPr lang="en-US" dirty="0">
                <a:latin typeface="+mn-lt"/>
              </a:rPr>
              <a:t> </a:t>
            </a:r>
            <a:r>
              <a:rPr lang="en-US" dirty="0" err="1">
                <a:latin typeface="+mn-lt"/>
              </a:rPr>
              <a:t>uyan</a:t>
            </a:r>
            <a:r>
              <a:rPr lang="en-US" dirty="0">
                <a:latin typeface="+mn-lt"/>
              </a:rPr>
              <a:t> </a:t>
            </a:r>
            <a:r>
              <a:rPr lang="en-US" dirty="0" err="1">
                <a:latin typeface="+mn-lt"/>
              </a:rPr>
              <a:t>kişilerin</a:t>
            </a:r>
            <a:r>
              <a:rPr lang="en-US" dirty="0">
                <a:latin typeface="+mn-lt"/>
              </a:rPr>
              <a:t>, İl </a:t>
            </a:r>
            <a:r>
              <a:rPr lang="en-US" dirty="0" err="1">
                <a:latin typeface="+mn-lt"/>
              </a:rPr>
              <a:t>Sağlık</a:t>
            </a:r>
            <a:r>
              <a:rPr lang="en-US" dirty="0">
                <a:latin typeface="+mn-lt"/>
              </a:rPr>
              <a:t> </a:t>
            </a:r>
            <a:r>
              <a:rPr lang="en-US" dirty="0" err="1">
                <a:latin typeface="+mn-lt"/>
              </a:rPr>
              <a:t>Müdürlüğü</a:t>
            </a:r>
            <a:r>
              <a:rPr lang="en-US" dirty="0">
                <a:latin typeface="+mn-lt"/>
              </a:rPr>
              <a:t> </a:t>
            </a:r>
            <a:r>
              <a:rPr lang="en-US" dirty="0" err="1">
                <a:latin typeface="+mn-lt"/>
              </a:rPr>
              <a:t>ve</a:t>
            </a:r>
            <a:r>
              <a:rPr lang="en-US" dirty="0">
                <a:latin typeface="+mn-lt"/>
              </a:rPr>
              <a:t> 112 </a:t>
            </a:r>
            <a:r>
              <a:rPr lang="en-US" dirty="0" err="1">
                <a:latin typeface="+mn-lt"/>
              </a:rPr>
              <a:t>komuta</a:t>
            </a:r>
            <a:r>
              <a:rPr lang="en-US" dirty="0">
                <a:latin typeface="+mn-lt"/>
              </a:rPr>
              <a:t> </a:t>
            </a:r>
            <a:r>
              <a:rPr lang="en-US" dirty="0" err="1">
                <a:latin typeface="+mn-lt"/>
              </a:rPr>
              <a:t>merkezine</a:t>
            </a:r>
            <a:r>
              <a:rPr lang="en-US" dirty="0">
                <a:latin typeface="+mn-lt"/>
              </a:rPr>
              <a:t> </a:t>
            </a:r>
            <a:r>
              <a:rPr lang="en-US" dirty="0" err="1">
                <a:latin typeface="+mn-lt"/>
              </a:rPr>
              <a:t>bilgi</a:t>
            </a:r>
            <a:r>
              <a:rPr lang="en-US" dirty="0">
                <a:latin typeface="+mn-lt"/>
              </a:rPr>
              <a:t> </a:t>
            </a:r>
            <a:r>
              <a:rPr lang="en-US" dirty="0" err="1">
                <a:latin typeface="+mn-lt"/>
              </a:rPr>
              <a:t>verilip</a:t>
            </a:r>
            <a:r>
              <a:rPr lang="en-US" dirty="0">
                <a:latin typeface="+mn-lt"/>
              </a:rPr>
              <a:t> “</a:t>
            </a:r>
            <a:r>
              <a:rPr lang="en-US" dirty="0" err="1">
                <a:latin typeface="+mn-lt"/>
              </a:rPr>
              <a:t>Olası</a:t>
            </a:r>
            <a:r>
              <a:rPr lang="en-US" dirty="0">
                <a:latin typeface="+mn-lt"/>
              </a:rPr>
              <a:t> </a:t>
            </a:r>
            <a:r>
              <a:rPr lang="en-US" dirty="0" err="1">
                <a:latin typeface="+mn-lt"/>
              </a:rPr>
              <a:t>Vaka</a:t>
            </a:r>
            <a:r>
              <a:rPr lang="en-US" dirty="0">
                <a:latin typeface="+mn-lt"/>
              </a:rPr>
              <a:t> Bilgi </a:t>
            </a:r>
            <a:r>
              <a:rPr lang="en-US" dirty="0" err="1">
                <a:latin typeface="+mn-lt"/>
              </a:rPr>
              <a:t>Formu</a:t>
            </a:r>
            <a:r>
              <a:rPr lang="en-US" dirty="0">
                <a:latin typeface="+mn-lt"/>
              </a:rPr>
              <a:t>” </a:t>
            </a:r>
            <a:r>
              <a:rPr lang="en-US" dirty="0" err="1">
                <a:latin typeface="+mn-lt"/>
              </a:rPr>
              <a:t>ile</a:t>
            </a:r>
            <a:r>
              <a:rPr lang="en-US" dirty="0">
                <a:latin typeface="+mn-lt"/>
              </a:rPr>
              <a:t> 112 </a:t>
            </a:r>
            <a:r>
              <a:rPr lang="en-US" dirty="0" err="1">
                <a:latin typeface="+mn-lt"/>
              </a:rPr>
              <a:t>Acil</a:t>
            </a:r>
            <a:r>
              <a:rPr lang="en-US" dirty="0">
                <a:latin typeface="+mn-lt"/>
              </a:rPr>
              <a:t> </a:t>
            </a:r>
            <a:r>
              <a:rPr lang="en-US" dirty="0" err="1">
                <a:latin typeface="+mn-lt"/>
              </a:rPr>
              <a:t>Sağlık</a:t>
            </a:r>
            <a:r>
              <a:rPr lang="en-US" dirty="0">
                <a:latin typeface="+mn-lt"/>
              </a:rPr>
              <a:t> </a:t>
            </a:r>
            <a:r>
              <a:rPr lang="en-US" dirty="0" err="1">
                <a:latin typeface="+mn-lt"/>
              </a:rPr>
              <a:t>Hizmetleri</a:t>
            </a:r>
            <a:r>
              <a:rPr lang="en-US" dirty="0">
                <a:latin typeface="+mn-lt"/>
              </a:rPr>
              <a:t> </a:t>
            </a:r>
            <a:r>
              <a:rPr lang="en-US" dirty="0" err="1">
                <a:latin typeface="+mn-lt"/>
              </a:rPr>
              <a:t>aracılığıyla</a:t>
            </a:r>
            <a:r>
              <a:rPr lang="en-US" dirty="0">
                <a:latin typeface="+mn-lt"/>
              </a:rPr>
              <a:t> </a:t>
            </a:r>
            <a:r>
              <a:rPr lang="en-US" dirty="0" err="1">
                <a:latin typeface="+mn-lt"/>
              </a:rPr>
              <a:t>hastaneye</a:t>
            </a:r>
            <a:r>
              <a:rPr lang="en-US" dirty="0">
                <a:latin typeface="+mn-lt"/>
              </a:rPr>
              <a:t> </a:t>
            </a:r>
            <a:r>
              <a:rPr lang="en-US" dirty="0" err="1">
                <a:latin typeface="+mn-lt"/>
              </a:rPr>
              <a:t>nakli</a:t>
            </a:r>
            <a:r>
              <a:rPr lang="en-US" dirty="0">
                <a:latin typeface="+mn-lt"/>
              </a:rPr>
              <a:t> </a:t>
            </a:r>
            <a:r>
              <a:rPr lang="en-US" dirty="0" err="1">
                <a:latin typeface="+mn-lt"/>
              </a:rPr>
              <a:t>sağlanır</a:t>
            </a:r>
            <a:endParaRPr lang="tr-TR" dirty="0">
              <a:latin typeface="+mn-lt"/>
            </a:endParaRPr>
          </a:p>
          <a:p>
            <a:pPr lvl="0">
              <a:lnSpc>
                <a:spcPct val="110000"/>
              </a:lnSpc>
            </a:pPr>
            <a:r>
              <a:rPr lang="en-US" dirty="0">
                <a:latin typeface="+mn-lt"/>
              </a:rPr>
              <a:t>112 </a:t>
            </a:r>
            <a:r>
              <a:rPr lang="en-US" dirty="0" err="1">
                <a:latin typeface="+mn-lt"/>
              </a:rPr>
              <a:t>vasıtasıyla</a:t>
            </a:r>
            <a:r>
              <a:rPr lang="en-US" dirty="0">
                <a:latin typeface="+mn-lt"/>
              </a:rPr>
              <a:t> </a:t>
            </a:r>
            <a:r>
              <a:rPr lang="en-US" dirty="0" err="1">
                <a:latin typeface="+mn-lt"/>
              </a:rPr>
              <a:t>olanakları</a:t>
            </a:r>
            <a:r>
              <a:rPr lang="en-US" dirty="0">
                <a:latin typeface="+mn-lt"/>
              </a:rPr>
              <a:t> </a:t>
            </a:r>
            <a:r>
              <a:rPr lang="en-US" dirty="0" err="1">
                <a:latin typeface="+mn-lt"/>
              </a:rPr>
              <a:t>uygun</a:t>
            </a:r>
            <a:r>
              <a:rPr lang="en-US" dirty="0">
                <a:latin typeface="+mn-lt"/>
              </a:rPr>
              <a:t> </a:t>
            </a:r>
            <a:r>
              <a:rPr lang="en-US" dirty="0" err="1">
                <a:latin typeface="+mn-lt"/>
              </a:rPr>
              <a:t>multidisipliner</a:t>
            </a:r>
            <a:r>
              <a:rPr lang="en-US" dirty="0">
                <a:latin typeface="+mn-lt"/>
              </a:rPr>
              <a:t> </a:t>
            </a:r>
            <a:r>
              <a:rPr lang="en-US" dirty="0" err="1">
                <a:latin typeface="+mn-lt"/>
              </a:rPr>
              <a:t>şartlara</a:t>
            </a:r>
            <a:r>
              <a:rPr lang="en-US" dirty="0">
                <a:latin typeface="+mn-lt"/>
              </a:rPr>
              <a:t> </a:t>
            </a:r>
            <a:r>
              <a:rPr lang="en-US" dirty="0" err="1">
                <a:latin typeface="+mn-lt"/>
              </a:rPr>
              <a:t>sahip</a:t>
            </a:r>
            <a:r>
              <a:rPr lang="en-US" dirty="0">
                <a:latin typeface="+mn-lt"/>
              </a:rPr>
              <a:t> </a:t>
            </a:r>
            <a:r>
              <a:rPr lang="en-US" dirty="0" err="1">
                <a:latin typeface="+mn-lt"/>
              </a:rPr>
              <a:t>hastanelere</a:t>
            </a:r>
            <a:r>
              <a:rPr lang="en-US" dirty="0">
                <a:latin typeface="+mn-lt"/>
              </a:rPr>
              <a:t> transfer </a:t>
            </a:r>
            <a:r>
              <a:rPr lang="en-US" dirty="0" err="1">
                <a:latin typeface="+mn-lt"/>
              </a:rPr>
              <a:t>edilir</a:t>
            </a:r>
            <a:endParaRPr lang="tr-TR" dirty="0">
              <a:latin typeface="+mn-lt"/>
            </a:endParaRPr>
          </a:p>
          <a:p>
            <a:pPr lvl="0">
              <a:lnSpc>
                <a:spcPct val="110000"/>
              </a:lnSpc>
            </a:pPr>
            <a:r>
              <a:rPr lang="en-US" dirty="0" err="1">
                <a:latin typeface="+mn-lt"/>
              </a:rPr>
              <a:t>Kişinin</a:t>
            </a:r>
            <a:r>
              <a:rPr lang="en-US" dirty="0">
                <a:latin typeface="+mn-lt"/>
              </a:rPr>
              <a:t> </a:t>
            </a:r>
            <a:r>
              <a:rPr lang="en-US" dirty="0" err="1">
                <a:latin typeface="+mn-lt"/>
              </a:rPr>
              <a:t>geldiği</a:t>
            </a:r>
            <a:r>
              <a:rPr lang="en-US" dirty="0">
                <a:latin typeface="+mn-lt"/>
              </a:rPr>
              <a:t> </a:t>
            </a:r>
            <a:r>
              <a:rPr lang="en-US" dirty="0" err="1">
                <a:latin typeface="+mn-lt"/>
              </a:rPr>
              <a:t>havayolu</a:t>
            </a:r>
            <a:r>
              <a:rPr lang="en-US" dirty="0">
                <a:latin typeface="+mn-lt"/>
              </a:rPr>
              <a:t> </a:t>
            </a:r>
            <a:r>
              <a:rPr lang="en-US" dirty="0" err="1">
                <a:latin typeface="+mn-lt"/>
              </a:rPr>
              <a:t>ile</a:t>
            </a:r>
            <a:r>
              <a:rPr lang="en-US" dirty="0">
                <a:latin typeface="+mn-lt"/>
              </a:rPr>
              <a:t> </a:t>
            </a:r>
            <a:r>
              <a:rPr lang="en-US" dirty="0" err="1">
                <a:latin typeface="+mn-lt"/>
              </a:rPr>
              <a:t>temasa</a:t>
            </a:r>
            <a:r>
              <a:rPr lang="en-US" dirty="0">
                <a:latin typeface="+mn-lt"/>
              </a:rPr>
              <a:t> </a:t>
            </a:r>
            <a:r>
              <a:rPr lang="en-US" dirty="0" err="1">
                <a:latin typeface="+mn-lt"/>
              </a:rPr>
              <a:t>geçilerek</a:t>
            </a:r>
            <a:r>
              <a:rPr lang="en-US" dirty="0">
                <a:latin typeface="+mn-lt"/>
              </a:rPr>
              <a:t> </a:t>
            </a:r>
            <a:r>
              <a:rPr lang="en-US" dirty="0" err="1">
                <a:latin typeface="+mn-lt"/>
              </a:rPr>
              <a:t>kişinin</a:t>
            </a:r>
            <a:r>
              <a:rPr lang="en-US" dirty="0">
                <a:latin typeface="+mn-lt"/>
              </a:rPr>
              <a:t> </a:t>
            </a:r>
            <a:r>
              <a:rPr lang="en-US" dirty="0" err="1">
                <a:latin typeface="+mn-lt"/>
              </a:rPr>
              <a:t>iki</a:t>
            </a:r>
            <a:r>
              <a:rPr lang="en-US" dirty="0">
                <a:latin typeface="+mn-lt"/>
              </a:rPr>
              <a:t> </a:t>
            </a:r>
            <a:r>
              <a:rPr lang="en-US" dirty="0" err="1">
                <a:latin typeface="+mn-lt"/>
              </a:rPr>
              <a:t>ön</a:t>
            </a:r>
            <a:r>
              <a:rPr lang="en-US" dirty="0">
                <a:latin typeface="+mn-lt"/>
              </a:rPr>
              <a:t>, </a:t>
            </a:r>
            <a:r>
              <a:rPr lang="en-US" dirty="0" err="1">
                <a:latin typeface="+mn-lt"/>
              </a:rPr>
              <a:t>iki</a:t>
            </a:r>
            <a:r>
              <a:rPr lang="en-US" dirty="0">
                <a:latin typeface="+mn-lt"/>
              </a:rPr>
              <a:t> </a:t>
            </a:r>
            <a:r>
              <a:rPr lang="en-US" dirty="0" err="1">
                <a:latin typeface="+mn-lt"/>
              </a:rPr>
              <a:t>arka</a:t>
            </a:r>
            <a:r>
              <a:rPr lang="en-US" dirty="0">
                <a:latin typeface="+mn-lt"/>
              </a:rPr>
              <a:t> </a:t>
            </a:r>
            <a:r>
              <a:rPr lang="en-US" dirty="0" err="1">
                <a:latin typeface="+mn-lt"/>
              </a:rPr>
              <a:t>ve</a:t>
            </a:r>
            <a:r>
              <a:rPr lang="en-US" dirty="0">
                <a:latin typeface="+mn-lt"/>
              </a:rPr>
              <a:t> </a:t>
            </a:r>
            <a:r>
              <a:rPr lang="en-US" dirty="0" err="1">
                <a:latin typeface="+mn-lt"/>
              </a:rPr>
              <a:t>iki</a:t>
            </a:r>
            <a:r>
              <a:rPr lang="en-US" dirty="0">
                <a:latin typeface="+mn-lt"/>
              </a:rPr>
              <a:t> </a:t>
            </a:r>
            <a:r>
              <a:rPr lang="en-US" dirty="0" err="1">
                <a:latin typeface="+mn-lt"/>
              </a:rPr>
              <a:t>yan</a:t>
            </a:r>
            <a:r>
              <a:rPr lang="en-US" dirty="0">
                <a:latin typeface="+mn-lt"/>
              </a:rPr>
              <a:t> </a:t>
            </a:r>
            <a:r>
              <a:rPr lang="en-US" dirty="0" err="1">
                <a:latin typeface="+mn-lt"/>
              </a:rPr>
              <a:t>koltuk</a:t>
            </a:r>
            <a:r>
              <a:rPr lang="en-US" dirty="0">
                <a:latin typeface="+mn-lt"/>
              </a:rPr>
              <a:t> </a:t>
            </a:r>
            <a:r>
              <a:rPr lang="en-US" dirty="0" err="1">
                <a:latin typeface="+mn-lt"/>
              </a:rPr>
              <a:t>yolcu</a:t>
            </a:r>
            <a:r>
              <a:rPr lang="en-US" dirty="0">
                <a:latin typeface="+mn-lt"/>
              </a:rPr>
              <a:t> </a:t>
            </a:r>
            <a:r>
              <a:rPr lang="en-US" dirty="0" err="1">
                <a:latin typeface="+mn-lt"/>
              </a:rPr>
              <a:t>bilgisi</a:t>
            </a:r>
            <a:r>
              <a:rPr lang="en-US" dirty="0">
                <a:latin typeface="+mn-lt"/>
              </a:rPr>
              <a:t> </a:t>
            </a:r>
            <a:r>
              <a:rPr lang="en-US" dirty="0" err="1">
                <a:latin typeface="+mn-lt"/>
              </a:rPr>
              <a:t>alınır</a:t>
            </a:r>
            <a:r>
              <a:rPr lang="en-US" dirty="0">
                <a:latin typeface="+mn-lt"/>
              </a:rPr>
              <a:t> </a:t>
            </a:r>
            <a:r>
              <a:rPr lang="en-US" dirty="0" err="1">
                <a:latin typeface="+mn-lt"/>
              </a:rPr>
              <a:t>ve</a:t>
            </a:r>
            <a:r>
              <a:rPr lang="en-US" dirty="0">
                <a:latin typeface="+mn-lt"/>
              </a:rPr>
              <a:t> </a:t>
            </a:r>
            <a:r>
              <a:rPr lang="en-US" dirty="0" err="1">
                <a:latin typeface="+mn-lt"/>
              </a:rPr>
              <a:t>temaslı</a:t>
            </a:r>
            <a:r>
              <a:rPr lang="en-US" dirty="0">
                <a:latin typeface="+mn-lt"/>
              </a:rPr>
              <a:t> </a:t>
            </a:r>
            <a:r>
              <a:rPr lang="en-US" dirty="0" err="1">
                <a:latin typeface="+mn-lt"/>
              </a:rPr>
              <a:t>takibi</a:t>
            </a:r>
            <a:r>
              <a:rPr lang="en-US" dirty="0">
                <a:latin typeface="+mn-lt"/>
              </a:rPr>
              <a:t> </a:t>
            </a:r>
            <a:r>
              <a:rPr lang="en-US" dirty="0" err="1">
                <a:latin typeface="+mn-lt"/>
              </a:rPr>
              <a:t>için</a:t>
            </a:r>
            <a:r>
              <a:rPr lang="en-US" dirty="0">
                <a:latin typeface="+mn-lt"/>
              </a:rPr>
              <a:t> İl </a:t>
            </a:r>
            <a:r>
              <a:rPr lang="en-US" dirty="0" err="1">
                <a:latin typeface="+mn-lt"/>
              </a:rPr>
              <a:t>Sağlık</a:t>
            </a:r>
            <a:r>
              <a:rPr lang="en-US" dirty="0">
                <a:latin typeface="+mn-lt"/>
              </a:rPr>
              <a:t> </a:t>
            </a:r>
            <a:r>
              <a:rPr lang="en-US" dirty="0" err="1">
                <a:latin typeface="+mn-lt"/>
              </a:rPr>
              <a:t>Müdürlüğüne</a:t>
            </a:r>
            <a:r>
              <a:rPr lang="en-US" dirty="0">
                <a:latin typeface="+mn-lt"/>
              </a:rPr>
              <a:t> </a:t>
            </a:r>
            <a:r>
              <a:rPr lang="en-US" dirty="0" err="1">
                <a:latin typeface="+mn-lt"/>
              </a:rPr>
              <a:t>iletilir</a:t>
            </a:r>
            <a:r>
              <a:rPr lang="en-US" dirty="0">
                <a:latin typeface="+mn-lt"/>
              </a:rPr>
              <a:t> </a:t>
            </a:r>
            <a:endParaRPr lang="tr-TR" dirty="0">
              <a:latin typeface="+mn-lt"/>
            </a:endParaRPr>
          </a:p>
          <a:p>
            <a:pPr lvl="0">
              <a:lnSpc>
                <a:spcPct val="110000"/>
              </a:lnSpc>
            </a:pPr>
            <a:r>
              <a:rPr lang="en-US" dirty="0" err="1">
                <a:latin typeface="+mn-lt"/>
              </a:rPr>
              <a:t>Vaka</a:t>
            </a:r>
            <a:r>
              <a:rPr lang="en-US" dirty="0">
                <a:latin typeface="+mn-lt"/>
              </a:rPr>
              <a:t> </a:t>
            </a:r>
            <a:r>
              <a:rPr lang="en-US" dirty="0" err="1">
                <a:latin typeface="+mn-lt"/>
              </a:rPr>
              <a:t>Takip</a:t>
            </a:r>
            <a:r>
              <a:rPr lang="en-US" dirty="0">
                <a:latin typeface="+mn-lt"/>
              </a:rPr>
              <a:t> </a:t>
            </a:r>
            <a:r>
              <a:rPr lang="en-US" dirty="0" err="1">
                <a:latin typeface="+mn-lt"/>
              </a:rPr>
              <a:t>Algoritmasına</a:t>
            </a:r>
            <a:r>
              <a:rPr lang="en-US" dirty="0">
                <a:latin typeface="+mn-lt"/>
              </a:rPr>
              <a:t> </a:t>
            </a:r>
            <a:r>
              <a:rPr lang="en-US" dirty="0" err="1">
                <a:latin typeface="+mn-lt"/>
              </a:rPr>
              <a:t>uygun</a:t>
            </a:r>
            <a:r>
              <a:rPr lang="en-US" dirty="0">
                <a:latin typeface="+mn-lt"/>
              </a:rPr>
              <a:t> </a:t>
            </a:r>
            <a:r>
              <a:rPr lang="en-US" dirty="0" err="1">
                <a:latin typeface="+mn-lt"/>
              </a:rPr>
              <a:t>yönetilir</a:t>
            </a:r>
            <a:endParaRPr lang="tr-TR" dirty="0">
              <a:latin typeface="+mn-lt"/>
            </a:endParaRPr>
          </a:p>
          <a:p>
            <a:pPr lvl="0">
              <a:lnSpc>
                <a:spcPct val="110000"/>
              </a:lnSpc>
            </a:pPr>
            <a:r>
              <a:rPr lang="en-US" dirty="0" err="1">
                <a:latin typeface="+mn-lt"/>
              </a:rPr>
              <a:t>Numune</a:t>
            </a:r>
            <a:r>
              <a:rPr lang="en-US" dirty="0">
                <a:latin typeface="+mn-lt"/>
              </a:rPr>
              <a:t> </a:t>
            </a:r>
            <a:r>
              <a:rPr lang="en-US" dirty="0" err="1">
                <a:latin typeface="+mn-lt"/>
              </a:rPr>
              <a:t>sonucu</a:t>
            </a:r>
            <a:r>
              <a:rPr lang="en-US" dirty="0">
                <a:latin typeface="+mn-lt"/>
              </a:rPr>
              <a:t> İl </a:t>
            </a:r>
            <a:r>
              <a:rPr lang="en-US" dirty="0" err="1">
                <a:latin typeface="+mn-lt"/>
              </a:rPr>
              <a:t>Sağlık</a:t>
            </a:r>
            <a:r>
              <a:rPr lang="en-US" dirty="0">
                <a:latin typeface="+mn-lt"/>
              </a:rPr>
              <a:t> </a:t>
            </a:r>
            <a:r>
              <a:rPr lang="en-US" dirty="0" err="1">
                <a:latin typeface="+mn-lt"/>
              </a:rPr>
              <a:t>Müdürlüğü</a:t>
            </a:r>
            <a:r>
              <a:rPr lang="en-US" dirty="0">
                <a:latin typeface="+mn-lt"/>
              </a:rPr>
              <a:t> </a:t>
            </a:r>
            <a:r>
              <a:rPr lang="en-US" dirty="0" err="1">
                <a:latin typeface="+mn-lt"/>
              </a:rPr>
              <a:t>Bulaşıcı</a:t>
            </a:r>
            <a:r>
              <a:rPr lang="en-US" dirty="0">
                <a:latin typeface="+mn-lt"/>
              </a:rPr>
              <a:t> </a:t>
            </a:r>
            <a:r>
              <a:rPr lang="en-US" dirty="0" err="1">
                <a:latin typeface="+mn-lt"/>
              </a:rPr>
              <a:t>Hastalıklar</a:t>
            </a:r>
            <a:r>
              <a:rPr lang="en-US" dirty="0">
                <a:latin typeface="+mn-lt"/>
              </a:rPr>
              <a:t> </a:t>
            </a:r>
            <a:r>
              <a:rPr lang="en-US" dirty="0" err="1">
                <a:latin typeface="+mn-lt"/>
              </a:rPr>
              <a:t>Birimi</a:t>
            </a:r>
            <a:r>
              <a:rPr lang="en-US" dirty="0">
                <a:latin typeface="+mn-lt"/>
              </a:rPr>
              <a:t> </a:t>
            </a:r>
            <a:r>
              <a:rPr lang="en-US" dirty="0" err="1">
                <a:latin typeface="+mn-lt"/>
              </a:rPr>
              <a:t>tarafından</a:t>
            </a:r>
            <a:r>
              <a:rPr lang="en-US" dirty="0">
                <a:latin typeface="+mn-lt"/>
              </a:rPr>
              <a:t> </a:t>
            </a:r>
            <a:r>
              <a:rPr lang="en-US" dirty="0" err="1">
                <a:latin typeface="+mn-lt"/>
              </a:rPr>
              <a:t>Sağlık</a:t>
            </a:r>
            <a:r>
              <a:rPr lang="en-US" dirty="0">
                <a:latin typeface="+mn-lt"/>
              </a:rPr>
              <a:t> </a:t>
            </a:r>
            <a:r>
              <a:rPr lang="en-US" dirty="0" err="1">
                <a:latin typeface="+mn-lt"/>
              </a:rPr>
              <a:t>Denetleme</a:t>
            </a:r>
            <a:r>
              <a:rPr lang="en-US" dirty="0">
                <a:latin typeface="+mn-lt"/>
              </a:rPr>
              <a:t> </a:t>
            </a:r>
            <a:r>
              <a:rPr lang="en-US" dirty="0" err="1">
                <a:latin typeface="+mn-lt"/>
              </a:rPr>
              <a:t>merkezine</a:t>
            </a:r>
            <a:r>
              <a:rPr lang="en-US" dirty="0">
                <a:latin typeface="+mn-lt"/>
              </a:rPr>
              <a:t> </a:t>
            </a:r>
            <a:r>
              <a:rPr lang="en-US" dirty="0" err="1">
                <a:latin typeface="+mn-lt"/>
              </a:rPr>
              <a:t>bildirilir</a:t>
            </a:r>
            <a:endParaRPr lang="tr-TR" dirty="0">
              <a:latin typeface="+mn-lt"/>
            </a:endParaRPr>
          </a:p>
          <a:p>
            <a:pPr lvl="0">
              <a:lnSpc>
                <a:spcPct val="110000"/>
              </a:lnSpc>
            </a:pPr>
            <a:r>
              <a:rPr lang="en-US" dirty="0" err="1">
                <a:latin typeface="+mn-lt"/>
              </a:rPr>
              <a:t>Olası</a:t>
            </a:r>
            <a:r>
              <a:rPr lang="en-US" dirty="0">
                <a:latin typeface="+mn-lt"/>
              </a:rPr>
              <a:t> </a:t>
            </a:r>
            <a:r>
              <a:rPr lang="en-US" dirty="0" err="1">
                <a:latin typeface="+mn-lt"/>
              </a:rPr>
              <a:t>vaka</a:t>
            </a:r>
            <a:r>
              <a:rPr lang="en-US" dirty="0">
                <a:latin typeface="+mn-lt"/>
              </a:rPr>
              <a:t> </a:t>
            </a:r>
            <a:r>
              <a:rPr lang="en-US" dirty="0" err="1">
                <a:latin typeface="+mn-lt"/>
              </a:rPr>
              <a:t>bilgileri</a:t>
            </a:r>
            <a:r>
              <a:rPr lang="en-US" dirty="0">
                <a:latin typeface="+mn-lt"/>
              </a:rPr>
              <a:t> </a:t>
            </a:r>
            <a:r>
              <a:rPr lang="en-US" dirty="0" err="1">
                <a:latin typeface="+mn-lt"/>
              </a:rPr>
              <a:t>günlük</a:t>
            </a:r>
            <a:r>
              <a:rPr lang="en-US" dirty="0">
                <a:latin typeface="+mn-lt"/>
              </a:rPr>
              <a:t> </a:t>
            </a:r>
            <a:r>
              <a:rPr lang="en-US" dirty="0" err="1">
                <a:latin typeface="+mn-lt"/>
              </a:rPr>
              <a:t>olarak</a:t>
            </a:r>
            <a:r>
              <a:rPr lang="en-US" dirty="0">
                <a:latin typeface="+mn-lt"/>
              </a:rPr>
              <a:t> İl </a:t>
            </a:r>
            <a:r>
              <a:rPr lang="en-US" dirty="0" err="1">
                <a:latin typeface="+mn-lt"/>
              </a:rPr>
              <a:t>Sağlık</a:t>
            </a:r>
            <a:r>
              <a:rPr lang="en-US" dirty="0">
                <a:latin typeface="+mn-lt"/>
              </a:rPr>
              <a:t> </a:t>
            </a:r>
            <a:r>
              <a:rPr lang="en-US" dirty="0" err="1">
                <a:latin typeface="+mn-lt"/>
              </a:rPr>
              <a:t>Müdürlüğü’ne</a:t>
            </a:r>
            <a:r>
              <a:rPr lang="en-US" dirty="0">
                <a:latin typeface="+mn-lt"/>
              </a:rPr>
              <a:t> </a:t>
            </a:r>
            <a:r>
              <a:rPr lang="en-US" dirty="0" err="1">
                <a:latin typeface="+mn-lt"/>
              </a:rPr>
              <a:t>bildirili</a:t>
            </a:r>
            <a:r>
              <a:rPr lang="tr-TR" dirty="0">
                <a:latin typeface="+mn-lt"/>
              </a:rPr>
              <a:t>r</a:t>
            </a:r>
          </a:p>
        </p:txBody>
      </p:sp>
    </p:spTree>
    <p:extLst>
      <p:ext uri="{BB962C8B-B14F-4D97-AF65-F5344CB8AC3E}">
        <p14:creationId xmlns:p14="http://schemas.microsoft.com/office/powerpoint/2010/main" xmlns="" val="2132104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981266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latin typeface="+mj-lt"/>
              </a:rPr>
              <a:t>Semptomu Olan Hasta Havalimanında Saptanırsa</a:t>
            </a:r>
          </a:p>
        </p:txBody>
      </p:sp>
      <p:sp>
        <p:nvSpPr>
          <p:cNvPr id="7" name="İçerik Yer Tutucusu 2">
            <a:extLst>
              <a:ext uri="{FF2B5EF4-FFF2-40B4-BE49-F238E27FC236}">
                <a16:creationId xmlns:a16="http://schemas.microsoft.com/office/drawing/2014/main" xmlns="" id="{2DB3398B-0B54-48C0-ADD2-B782485E06C7}"/>
              </a:ext>
            </a:extLst>
          </p:cNvPr>
          <p:cNvSpPr txBox="1">
            <a:spLocks/>
          </p:cNvSpPr>
          <p:nvPr/>
        </p:nvSpPr>
        <p:spPr>
          <a:xfrm>
            <a:off x="1461155" y="1262604"/>
            <a:ext cx="10016470" cy="5192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latin typeface="+mn-lt"/>
              </a:rPr>
              <a:t>2</a:t>
            </a:r>
            <a:r>
              <a:rPr lang="en-US" sz="2400" b="1" dirty="0">
                <a:latin typeface="+mn-lt"/>
              </a:rPr>
              <a:t>) </a:t>
            </a:r>
            <a:r>
              <a:rPr lang="tr-TR" sz="2400" b="1" dirty="0">
                <a:latin typeface="+mn-lt"/>
              </a:rPr>
              <a:t>Kişi </a:t>
            </a:r>
            <a:r>
              <a:rPr lang="en-US" sz="2400" b="1" dirty="0" err="1">
                <a:latin typeface="+mn-lt"/>
              </a:rPr>
              <a:t>Olası</a:t>
            </a:r>
            <a:r>
              <a:rPr lang="en-US" sz="2400" b="1" dirty="0">
                <a:latin typeface="+mn-lt"/>
              </a:rPr>
              <a:t> </a:t>
            </a:r>
            <a:r>
              <a:rPr lang="tr-TR" sz="2400" b="1" dirty="0">
                <a:latin typeface="+mn-lt"/>
              </a:rPr>
              <a:t>V</a:t>
            </a:r>
            <a:r>
              <a:rPr lang="en-US" sz="2400" b="1" dirty="0">
                <a:latin typeface="+mn-lt"/>
              </a:rPr>
              <a:t>aka </a:t>
            </a:r>
            <a:r>
              <a:rPr lang="tr-TR" sz="2400" b="1" dirty="0">
                <a:latin typeface="+mn-lt"/>
              </a:rPr>
              <a:t>T</a:t>
            </a:r>
            <a:r>
              <a:rPr lang="en-US" sz="2400" b="1" dirty="0" err="1">
                <a:latin typeface="+mn-lt"/>
              </a:rPr>
              <a:t>anımına</a:t>
            </a:r>
            <a:r>
              <a:rPr lang="en-US" sz="2400" b="1" dirty="0">
                <a:latin typeface="+mn-lt"/>
              </a:rPr>
              <a:t> </a:t>
            </a:r>
            <a:r>
              <a:rPr lang="tr-TR" sz="2400" b="1" dirty="0">
                <a:latin typeface="+mn-lt"/>
              </a:rPr>
              <a:t>Uy</a:t>
            </a:r>
            <a:r>
              <a:rPr lang="en-US" sz="2400" b="1" dirty="0">
                <a:latin typeface="+mn-lt"/>
              </a:rPr>
              <a:t>m</a:t>
            </a:r>
            <a:r>
              <a:rPr lang="tr-TR" sz="2400" b="1" dirty="0" err="1">
                <a:latin typeface="+mn-lt"/>
              </a:rPr>
              <a:t>uyorsa</a:t>
            </a:r>
            <a:r>
              <a:rPr lang="en-US" sz="2400" b="1" dirty="0">
                <a:latin typeface="+mn-lt"/>
              </a:rPr>
              <a:t>;</a:t>
            </a:r>
            <a:endParaRPr lang="tr-TR" sz="2400" b="1" dirty="0">
              <a:latin typeface="+mn-lt"/>
            </a:endParaRPr>
          </a:p>
          <a:p>
            <a:pPr marL="0" indent="0">
              <a:buNone/>
            </a:pPr>
            <a:endParaRPr lang="tr-TR" sz="2400" b="1" dirty="0">
              <a:latin typeface="+mn-lt"/>
            </a:endParaRPr>
          </a:p>
          <a:p>
            <a:pPr lvl="0"/>
            <a:r>
              <a:rPr lang="en-US" sz="2400" dirty="0">
                <a:latin typeface="+mn-lt"/>
              </a:rPr>
              <a:t>Transit </a:t>
            </a:r>
            <a:r>
              <a:rPr lang="en-US" sz="2400" dirty="0" err="1">
                <a:latin typeface="+mn-lt"/>
              </a:rPr>
              <a:t>yolcu</a:t>
            </a:r>
            <a:r>
              <a:rPr lang="en-US" sz="2400" dirty="0">
                <a:latin typeface="+mn-lt"/>
              </a:rPr>
              <a:t> </a:t>
            </a:r>
            <a:r>
              <a:rPr lang="en-US" sz="2400" dirty="0" err="1">
                <a:latin typeface="+mn-lt"/>
              </a:rPr>
              <a:t>ise</a:t>
            </a:r>
            <a:r>
              <a:rPr lang="en-US" sz="2400" dirty="0">
                <a:latin typeface="+mn-lt"/>
              </a:rPr>
              <a:t> </a:t>
            </a:r>
            <a:r>
              <a:rPr lang="en-US" sz="2400" dirty="0" err="1">
                <a:latin typeface="+mn-lt"/>
              </a:rPr>
              <a:t>bilgilendirme</a:t>
            </a:r>
            <a:r>
              <a:rPr lang="en-US" sz="2400" dirty="0">
                <a:latin typeface="+mn-lt"/>
              </a:rPr>
              <a:t> </a:t>
            </a:r>
            <a:r>
              <a:rPr lang="en-US" sz="2400" dirty="0" err="1">
                <a:latin typeface="+mn-lt"/>
              </a:rPr>
              <a:t>yapılarak</a:t>
            </a:r>
            <a:r>
              <a:rPr lang="en-US" sz="2400" dirty="0">
                <a:latin typeface="+mn-lt"/>
              </a:rPr>
              <a:t> </a:t>
            </a:r>
            <a:r>
              <a:rPr lang="en-US" sz="2400" dirty="0" err="1">
                <a:latin typeface="+mn-lt"/>
              </a:rPr>
              <a:t>uçuşuna</a:t>
            </a:r>
            <a:r>
              <a:rPr lang="en-US" sz="2400" dirty="0">
                <a:latin typeface="+mn-lt"/>
              </a:rPr>
              <a:t> </a:t>
            </a:r>
            <a:r>
              <a:rPr lang="en-US" sz="2400" dirty="0" err="1">
                <a:latin typeface="+mn-lt"/>
              </a:rPr>
              <a:t>izin</a:t>
            </a:r>
            <a:r>
              <a:rPr lang="en-US" sz="2400" dirty="0">
                <a:latin typeface="+mn-lt"/>
              </a:rPr>
              <a:t> </a:t>
            </a:r>
            <a:r>
              <a:rPr lang="en-US" sz="2400" dirty="0" err="1">
                <a:latin typeface="+mn-lt"/>
              </a:rPr>
              <a:t>verilir</a:t>
            </a:r>
            <a:r>
              <a:rPr lang="en-US" sz="2400" dirty="0">
                <a:latin typeface="+mn-lt"/>
              </a:rPr>
              <a:t>.</a:t>
            </a:r>
            <a:endParaRPr lang="tr-TR" sz="2400" dirty="0">
              <a:latin typeface="+mn-lt"/>
            </a:endParaRPr>
          </a:p>
          <a:p>
            <a:pPr lvl="0"/>
            <a:endParaRPr lang="tr-TR" sz="2400" dirty="0">
              <a:latin typeface="+mn-lt"/>
            </a:endParaRPr>
          </a:p>
          <a:p>
            <a:pPr lvl="0"/>
            <a:r>
              <a:rPr lang="en-US" sz="2400" dirty="0">
                <a:latin typeface="+mn-lt"/>
              </a:rPr>
              <a:t>Transit </a:t>
            </a:r>
            <a:r>
              <a:rPr lang="en-US" sz="2400" dirty="0" err="1">
                <a:latin typeface="+mn-lt"/>
              </a:rPr>
              <a:t>yolcu</a:t>
            </a:r>
            <a:r>
              <a:rPr lang="en-US" sz="2400" dirty="0">
                <a:latin typeface="+mn-lt"/>
              </a:rPr>
              <a:t> </a:t>
            </a:r>
            <a:r>
              <a:rPr lang="en-US" sz="2400" dirty="0" err="1">
                <a:latin typeface="+mn-lt"/>
              </a:rPr>
              <a:t>dışındaki</a:t>
            </a:r>
            <a:r>
              <a:rPr lang="en-US" sz="2400" dirty="0">
                <a:latin typeface="+mn-lt"/>
              </a:rPr>
              <a:t> </a:t>
            </a:r>
            <a:r>
              <a:rPr lang="en-US" sz="2400" dirty="0" err="1">
                <a:latin typeface="+mn-lt"/>
              </a:rPr>
              <a:t>kişilerin</a:t>
            </a:r>
            <a:r>
              <a:rPr lang="en-US" sz="2400" dirty="0">
                <a:latin typeface="+mn-lt"/>
              </a:rPr>
              <a:t> </a:t>
            </a:r>
            <a:r>
              <a:rPr lang="en-US" sz="2400" dirty="0" err="1">
                <a:latin typeface="+mn-lt"/>
              </a:rPr>
              <a:t>kaydı</a:t>
            </a:r>
            <a:r>
              <a:rPr lang="en-US" sz="2400" dirty="0">
                <a:latin typeface="+mn-lt"/>
              </a:rPr>
              <a:t> </a:t>
            </a:r>
            <a:r>
              <a:rPr lang="en-US" sz="2400" dirty="0" err="1">
                <a:latin typeface="+mn-lt"/>
              </a:rPr>
              <a:t>tutularak</a:t>
            </a:r>
            <a:r>
              <a:rPr lang="en-US" sz="2400" dirty="0">
                <a:latin typeface="+mn-lt"/>
              </a:rPr>
              <a:t> </a:t>
            </a:r>
            <a:r>
              <a:rPr lang="en-US" sz="2400" dirty="0" err="1">
                <a:latin typeface="+mn-lt"/>
              </a:rPr>
              <a:t>genel</a:t>
            </a:r>
            <a:r>
              <a:rPr lang="en-US" sz="2400" dirty="0">
                <a:latin typeface="+mn-lt"/>
              </a:rPr>
              <a:t> </a:t>
            </a:r>
            <a:r>
              <a:rPr lang="en-US" sz="2400" dirty="0" err="1">
                <a:latin typeface="+mn-lt"/>
              </a:rPr>
              <a:t>bilgilendirme</a:t>
            </a:r>
            <a:r>
              <a:rPr lang="en-US" sz="2400" dirty="0">
                <a:latin typeface="+mn-lt"/>
              </a:rPr>
              <a:t> </a:t>
            </a:r>
            <a:r>
              <a:rPr lang="en-US" sz="2400" dirty="0" err="1">
                <a:latin typeface="+mn-lt"/>
              </a:rPr>
              <a:t>yapılır</a:t>
            </a:r>
            <a:r>
              <a:rPr lang="en-US" sz="2400" dirty="0">
                <a:latin typeface="+mn-lt"/>
              </a:rPr>
              <a:t>, </a:t>
            </a:r>
            <a:r>
              <a:rPr lang="en-US" sz="2400" dirty="0" err="1">
                <a:latin typeface="+mn-lt"/>
              </a:rPr>
              <a:t>ülkeye</a:t>
            </a:r>
            <a:r>
              <a:rPr lang="en-US" sz="2400" dirty="0">
                <a:latin typeface="+mn-lt"/>
              </a:rPr>
              <a:t> </a:t>
            </a:r>
            <a:r>
              <a:rPr lang="en-US" sz="2400" dirty="0" err="1">
                <a:latin typeface="+mn-lt"/>
              </a:rPr>
              <a:t>girişine</a:t>
            </a:r>
            <a:r>
              <a:rPr lang="en-US" sz="2400" dirty="0">
                <a:latin typeface="+mn-lt"/>
              </a:rPr>
              <a:t> </a:t>
            </a:r>
            <a:r>
              <a:rPr lang="en-US" sz="2400" dirty="0" err="1">
                <a:latin typeface="+mn-lt"/>
              </a:rPr>
              <a:t>izin</a:t>
            </a:r>
            <a:r>
              <a:rPr lang="en-US" sz="2400" dirty="0">
                <a:latin typeface="+mn-lt"/>
              </a:rPr>
              <a:t> </a:t>
            </a:r>
            <a:r>
              <a:rPr lang="en-US" sz="2400" dirty="0" err="1">
                <a:latin typeface="+mn-lt"/>
              </a:rPr>
              <a:t>verilir</a:t>
            </a:r>
            <a:r>
              <a:rPr lang="en-US" sz="2400" dirty="0">
                <a:latin typeface="+mn-lt"/>
              </a:rPr>
              <a:t>.</a:t>
            </a:r>
            <a:endParaRPr lang="tr-TR" sz="2400" dirty="0">
              <a:latin typeface="+mn-lt"/>
            </a:endParaRPr>
          </a:p>
        </p:txBody>
      </p:sp>
    </p:spTree>
    <p:extLst>
      <p:ext uri="{BB962C8B-B14F-4D97-AF65-F5344CB8AC3E}">
        <p14:creationId xmlns:p14="http://schemas.microsoft.com/office/powerpoint/2010/main" xmlns="" val="2510889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3998590"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r"/>
            <a:r>
              <a:rPr lang="tr-TR" sz="3200" dirty="0">
                <a:solidFill>
                  <a:schemeClr val="bg1"/>
                </a:solidFill>
                <a:latin typeface="+mj-lt"/>
              </a:rPr>
              <a:t>Vaka Bilgi Formu</a:t>
            </a:r>
          </a:p>
        </p:txBody>
      </p:sp>
      <p:sp>
        <p:nvSpPr>
          <p:cNvPr id="6" name="Metin kutusu 5">
            <a:extLst>
              <a:ext uri="{FF2B5EF4-FFF2-40B4-BE49-F238E27FC236}">
                <a16:creationId xmlns:a16="http://schemas.microsoft.com/office/drawing/2014/main" xmlns="" id="{40BC24F8-DF86-43B5-898C-1961F98D88BD}"/>
              </a:ext>
            </a:extLst>
          </p:cNvPr>
          <p:cNvSpPr txBox="1"/>
          <p:nvPr/>
        </p:nvSpPr>
        <p:spPr>
          <a:xfrm>
            <a:off x="7845779" y="2042133"/>
            <a:ext cx="3664350" cy="3416320"/>
          </a:xfrm>
          <a:prstGeom prst="rect">
            <a:avLst/>
          </a:prstGeom>
          <a:solidFill>
            <a:srgbClr val="EBD9D9"/>
          </a:solidFill>
        </p:spPr>
        <p:txBody>
          <a:bodyPr wrap="square" rtlCol="0">
            <a:spAutoFit/>
          </a:bodyPr>
          <a:lstStyle/>
          <a:p>
            <a:pPr algn="ctr"/>
            <a:r>
              <a:rPr lang="tr-TR" dirty="0"/>
              <a:t>Güncel Vaka Bilgi Formuna HSGM web sitesinden ulaşılabilir</a:t>
            </a:r>
          </a:p>
          <a:p>
            <a:pPr algn="ctr"/>
            <a:endParaRPr lang="tr-TR" dirty="0"/>
          </a:p>
          <a:p>
            <a:pPr algn="ctr"/>
            <a:r>
              <a:rPr lang="tr-TR" dirty="0"/>
              <a:t>Olası </a:t>
            </a:r>
            <a:r>
              <a:rPr lang="tr-TR" dirty="0" err="1"/>
              <a:t>Vaka’nın</a:t>
            </a:r>
            <a:r>
              <a:rPr lang="tr-TR" dirty="0"/>
              <a:t> solunum yolu numunesi Vaka Bilgi Formu ile birlikte «İl Sağlık Müdürlüğü» aracılığıyla gönderilmelidir</a:t>
            </a:r>
          </a:p>
          <a:p>
            <a:pPr algn="ctr"/>
            <a:endParaRPr lang="tr-TR" dirty="0"/>
          </a:p>
          <a:p>
            <a:pPr algn="ctr"/>
            <a:r>
              <a:rPr lang="tr-TR" dirty="0"/>
              <a:t>Form </a:t>
            </a:r>
            <a:r>
              <a:rPr lang="tr-TR" b="1" dirty="0"/>
              <a:t>TAM</a:t>
            </a:r>
            <a:r>
              <a:rPr lang="tr-TR" dirty="0"/>
              <a:t> ve </a:t>
            </a:r>
            <a:r>
              <a:rPr lang="tr-TR" b="1" dirty="0"/>
              <a:t>EKSİKSİZ </a:t>
            </a:r>
            <a:r>
              <a:rPr lang="tr-TR" dirty="0"/>
              <a:t>olarak doldurulmalıdır</a:t>
            </a:r>
          </a:p>
        </p:txBody>
      </p:sp>
      <p:pic>
        <p:nvPicPr>
          <p:cNvPr id="7" name="Resim 6"/>
          <p:cNvPicPr>
            <a:picLocks noChangeAspect="1"/>
          </p:cNvPicPr>
          <p:nvPr/>
        </p:nvPicPr>
        <p:blipFill rotWithShape="1">
          <a:blip r:embed="rId3"/>
          <a:srcRect l="32459" t="8769" r="32746" b="4049"/>
          <a:stretch/>
        </p:blipFill>
        <p:spPr>
          <a:xfrm>
            <a:off x="2048037" y="202982"/>
            <a:ext cx="4622869" cy="6515452"/>
          </a:xfrm>
          <a:prstGeom prst="rect">
            <a:avLst/>
          </a:prstGeom>
        </p:spPr>
      </p:pic>
    </p:spTree>
    <p:extLst>
      <p:ext uri="{BB962C8B-B14F-4D97-AF65-F5344CB8AC3E}">
        <p14:creationId xmlns:p14="http://schemas.microsoft.com/office/powerpoint/2010/main" xmlns="" val="2446714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Dikdörtgen 6">
            <a:extLst>
              <a:ext uri="{FF2B5EF4-FFF2-40B4-BE49-F238E27FC236}">
                <a16:creationId xmlns:a16="http://schemas.microsoft.com/office/drawing/2014/main" xmlns="" id="{9FFC293E-5C6F-4526-B1AE-8115626EA7C2}"/>
              </a:ext>
            </a:extLst>
          </p:cNvPr>
          <p:cNvSpPr/>
          <p:nvPr/>
        </p:nvSpPr>
        <p:spPr>
          <a:xfrm>
            <a:off x="4766950" y="3269218"/>
            <a:ext cx="2658100" cy="707886"/>
          </a:xfrm>
          <a:prstGeom prst="rect">
            <a:avLst/>
          </a:prstGeom>
        </p:spPr>
        <p:txBody>
          <a:bodyPr wrap="none">
            <a:spAutoFit/>
          </a:bodyPr>
          <a:lstStyle/>
          <a:p>
            <a:pPr algn="ctr"/>
            <a:r>
              <a:rPr lang="en-US" sz="4000" b="1" dirty="0">
                <a:latin typeface="+mj-lt"/>
                <a:ea typeface="Times New Roman" panose="02020603050405020304" pitchFamily="18" charset="0"/>
              </a:rPr>
              <a:t>NUMUNE</a:t>
            </a:r>
            <a:endParaRPr lang="tr-TR" sz="4000" b="1" dirty="0">
              <a:latin typeface="+mj-lt"/>
            </a:endParaRPr>
          </a:p>
        </p:txBody>
      </p:sp>
    </p:spTree>
    <p:extLst>
      <p:ext uri="{BB962C8B-B14F-4D97-AF65-F5344CB8AC3E}">
        <p14:creationId xmlns:p14="http://schemas.microsoft.com/office/powerpoint/2010/main" xmlns="" val="4132261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461155" y="1257140"/>
            <a:ext cx="9711670" cy="3793083"/>
          </a:xfrm>
        </p:spPr>
        <p:txBody>
          <a:bodyPr>
            <a:normAutofit/>
          </a:bodyPr>
          <a:lstStyle/>
          <a:p>
            <a:pPr>
              <a:spcBef>
                <a:spcPts val="1800"/>
              </a:spcBef>
            </a:pPr>
            <a:r>
              <a:rPr lang="tr-TR" sz="2000" dirty="0">
                <a:latin typeface="+mn-lt"/>
              </a:rPr>
              <a:t>Alt solunum yollarından </a:t>
            </a:r>
            <a:r>
              <a:rPr lang="tr-TR" sz="2000" b="1" dirty="0" err="1">
                <a:latin typeface="+mn-lt"/>
              </a:rPr>
              <a:t>trakeal</a:t>
            </a:r>
            <a:r>
              <a:rPr lang="tr-TR" sz="2000" b="1" dirty="0">
                <a:latin typeface="+mn-lt"/>
              </a:rPr>
              <a:t> </a:t>
            </a:r>
            <a:r>
              <a:rPr lang="tr-TR" sz="2000" b="1" dirty="0" err="1">
                <a:latin typeface="+mn-lt"/>
              </a:rPr>
              <a:t>aspirat</a:t>
            </a:r>
            <a:r>
              <a:rPr lang="tr-TR" sz="2000" b="1" dirty="0">
                <a:latin typeface="+mn-lt"/>
              </a:rPr>
              <a:t> </a:t>
            </a:r>
            <a:r>
              <a:rPr lang="tr-TR" sz="2000" dirty="0">
                <a:latin typeface="+mn-lt"/>
              </a:rPr>
              <a:t>veya </a:t>
            </a:r>
            <a:r>
              <a:rPr lang="tr-TR" sz="2000" b="1" dirty="0" err="1">
                <a:latin typeface="+mn-lt"/>
              </a:rPr>
              <a:t>bronkoskopik</a:t>
            </a:r>
            <a:r>
              <a:rPr lang="tr-TR" sz="2000" b="1" dirty="0">
                <a:latin typeface="+mn-lt"/>
              </a:rPr>
              <a:t> örnekler </a:t>
            </a:r>
            <a:r>
              <a:rPr lang="tr-TR" sz="2000" dirty="0">
                <a:latin typeface="+mn-lt"/>
              </a:rPr>
              <a:t>tercih edilmeli </a:t>
            </a:r>
          </a:p>
          <a:p>
            <a:pPr>
              <a:spcBef>
                <a:spcPts val="1800"/>
              </a:spcBef>
            </a:pPr>
            <a:r>
              <a:rPr lang="tr-TR" sz="2000" dirty="0">
                <a:latin typeface="+mn-lt"/>
              </a:rPr>
              <a:t>Alt solunum yollarından alınamadığı durumlarda veya alt solunum yolu semptomları olmayan vakalardan </a:t>
            </a:r>
            <a:r>
              <a:rPr lang="tr-TR" sz="2000" b="1" dirty="0" err="1">
                <a:latin typeface="+mn-lt"/>
              </a:rPr>
              <a:t>nazofaringeal</a:t>
            </a:r>
            <a:r>
              <a:rPr lang="tr-TR" sz="2000" b="1" dirty="0">
                <a:latin typeface="+mn-lt"/>
              </a:rPr>
              <a:t> yıkama örneği </a:t>
            </a:r>
            <a:r>
              <a:rPr lang="tr-TR" sz="2000" dirty="0">
                <a:latin typeface="+mn-lt"/>
              </a:rPr>
              <a:t>ya da </a:t>
            </a:r>
            <a:r>
              <a:rPr lang="tr-TR" sz="2000" b="1" dirty="0" err="1">
                <a:latin typeface="+mn-lt"/>
              </a:rPr>
              <a:t>nazofaringeal</a:t>
            </a:r>
            <a:r>
              <a:rPr lang="tr-TR" sz="2000" b="1" dirty="0">
                <a:latin typeface="+mn-lt"/>
              </a:rPr>
              <a:t> ve </a:t>
            </a:r>
            <a:r>
              <a:rPr lang="tr-TR" sz="2000" b="1" dirty="0" err="1">
                <a:latin typeface="+mn-lt"/>
              </a:rPr>
              <a:t>orofaringeal</a:t>
            </a:r>
            <a:r>
              <a:rPr lang="tr-TR" sz="2000" b="1" dirty="0">
                <a:latin typeface="+mn-lt"/>
              </a:rPr>
              <a:t> </a:t>
            </a:r>
            <a:r>
              <a:rPr lang="tr-TR" sz="2000" b="1" dirty="0" err="1">
                <a:latin typeface="+mn-lt"/>
              </a:rPr>
              <a:t>sürüntü</a:t>
            </a:r>
            <a:r>
              <a:rPr lang="tr-TR" sz="2000" dirty="0">
                <a:latin typeface="+mn-lt"/>
              </a:rPr>
              <a:t> birlikte gönderilmelidir.</a:t>
            </a: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Numune Alınması </a:t>
            </a:r>
          </a:p>
        </p:txBody>
      </p:sp>
      <p:pic>
        <p:nvPicPr>
          <p:cNvPr id="6" name="İçerik Yer Tutucusu 3">
            <a:extLst>
              <a:ext uri="{FF2B5EF4-FFF2-40B4-BE49-F238E27FC236}">
                <a16:creationId xmlns:a16="http://schemas.microsoft.com/office/drawing/2014/main" xmlns="" id="{7380A449-E08C-4642-98A5-EE731E0D18E6}"/>
              </a:ext>
            </a:extLst>
          </p:cNvPr>
          <p:cNvPicPr>
            <a:picLocks/>
          </p:cNvPicPr>
          <p:nvPr/>
        </p:nvPicPr>
        <p:blipFill>
          <a:blip r:embed="rId3">
            <a:extLst>
              <a:ext uri="{28A0092B-C50C-407E-A947-70E740481C1C}">
                <a14:useLocalDpi xmlns:a14="http://schemas.microsoft.com/office/drawing/2010/main" xmlns="" val="0"/>
              </a:ext>
            </a:extLst>
          </a:blip>
          <a:srcRect/>
          <a:stretch>
            <a:fillRect/>
          </a:stretch>
        </p:blipFill>
        <p:spPr bwMode="auto">
          <a:xfrm>
            <a:off x="2474592" y="3153681"/>
            <a:ext cx="3215620" cy="2995079"/>
          </a:xfrm>
          <a:prstGeom prst="rect">
            <a:avLst/>
          </a:prstGeom>
          <a:noFill/>
          <a:ln>
            <a:noFill/>
          </a:ln>
        </p:spPr>
      </p:pic>
      <p:pic>
        <p:nvPicPr>
          <p:cNvPr id="7" name="Resim 6">
            <a:extLst>
              <a:ext uri="{FF2B5EF4-FFF2-40B4-BE49-F238E27FC236}">
                <a16:creationId xmlns:a16="http://schemas.microsoft.com/office/drawing/2014/main" xmlns="" id="{02938544-8E58-4448-94B0-763888E2E0D0}"/>
              </a:ext>
            </a:extLst>
          </p:cNvPr>
          <p:cNvPicPr/>
          <p:nvPr/>
        </p:nvPicPr>
        <p:blipFill>
          <a:blip r:embed="rId4">
            <a:extLst>
              <a:ext uri="{28A0092B-C50C-407E-A947-70E740481C1C}">
                <a14:useLocalDpi xmlns:a14="http://schemas.microsoft.com/office/drawing/2010/main" xmlns="" val="0"/>
              </a:ext>
            </a:extLst>
          </a:blip>
          <a:srcRect/>
          <a:stretch>
            <a:fillRect/>
          </a:stretch>
        </p:blipFill>
        <p:spPr bwMode="auto">
          <a:xfrm>
            <a:off x="6554607" y="3153681"/>
            <a:ext cx="3162800" cy="2995079"/>
          </a:xfrm>
          <a:prstGeom prst="rect">
            <a:avLst/>
          </a:prstGeom>
          <a:noFill/>
          <a:ln>
            <a:noFill/>
          </a:ln>
        </p:spPr>
      </p:pic>
      <p:sp>
        <p:nvSpPr>
          <p:cNvPr id="8" name="Dikdörtgen 7">
            <a:extLst>
              <a:ext uri="{FF2B5EF4-FFF2-40B4-BE49-F238E27FC236}">
                <a16:creationId xmlns:a16="http://schemas.microsoft.com/office/drawing/2014/main" xmlns="" id="{93D9D478-E264-4EFB-B98A-50B4BEA6F6E9}"/>
              </a:ext>
            </a:extLst>
          </p:cNvPr>
          <p:cNvSpPr/>
          <p:nvPr/>
        </p:nvSpPr>
        <p:spPr>
          <a:xfrm>
            <a:off x="2114215" y="6148760"/>
            <a:ext cx="3907500" cy="369332"/>
          </a:xfrm>
          <a:prstGeom prst="rect">
            <a:avLst/>
          </a:prstGeom>
        </p:spPr>
        <p:txBody>
          <a:bodyPr wrap="square">
            <a:spAutoFit/>
          </a:bodyPr>
          <a:lstStyle/>
          <a:p>
            <a:pPr algn="ctr"/>
            <a:r>
              <a:rPr lang="en-US" i="1" dirty="0" err="1">
                <a:latin typeface="+mj-lt"/>
                <a:ea typeface="Times New Roman" panose="02020603050405020304" pitchFamily="18" charset="0"/>
                <a:cs typeface="Arial" panose="020B0604020202020204" pitchFamily="34" charset="0"/>
              </a:rPr>
              <a:t>Boğaz</a:t>
            </a:r>
            <a:r>
              <a:rPr lang="en-US" i="1" dirty="0">
                <a:latin typeface="+mj-lt"/>
                <a:ea typeface="Times New Roman" panose="02020603050405020304" pitchFamily="18" charset="0"/>
                <a:cs typeface="Arial" panose="020B0604020202020204" pitchFamily="34" charset="0"/>
              </a:rPr>
              <a:t> </a:t>
            </a:r>
            <a:r>
              <a:rPr lang="en-US" i="1" dirty="0" err="1">
                <a:latin typeface="+mj-lt"/>
                <a:ea typeface="Times New Roman" panose="02020603050405020304" pitchFamily="18" charset="0"/>
                <a:cs typeface="Arial" panose="020B0604020202020204" pitchFamily="34" charset="0"/>
              </a:rPr>
              <a:t>sürüntüsü</a:t>
            </a:r>
            <a:r>
              <a:rPr lang="en-US" i="1" dirty="0">
                <a:latin typeface="+mj-lt"/>
                <a:ea typeface="Times New Roman" panose="02020603050405020304" pitchFamily="18" charset="0"/>
                <a:cs typeface="Arial" panose="020B0604020202020204" pitchFamily="34" charset="0"/>
              </a:rPr>
              <a:t> </a:t>
            </a:r>
            <a:r>
              <a:rPr lang="en-US" i="1" dirty="0" err="1">
                <a:latin typeface="+mj-lt"/>
                <a:ea typeface="Times New Roman" panose="02020603050405020304" pitchFamily="18" charset="0"/>
                <a:cs typeface="Arial" panose="020B0604020202020204" pitchFamily="34" charset="0"/>
              </a:rPr>
              <a:t>alınması</a:t>
            </a:r>
            <a:r>
              <a:rPr lang="en-US" i="1" dirty="0">
                <a:latin typeface="+mj-lt"/>
                <a:ea typeface="Times New Roman" panose="02020603050405020304" pitchFamily="18" charset="0"/>
                <a:cs typeface="Arial" panose="020B0604020202020204" pitchFamily="34" charset="0"/>
              </a:rPr>
              <a:t> </a:t>
            </a:r>
            <a:endParaRPr lang="tr-TR" i="1" dirty="0">
              <a:latin typeface="+mj-lt"/>
              <a:cs typeface="Arial" panose="020B0604020202020204" pitchFamily="34" charset="0"/>
            </a:endParaRPr>
          </a:p>
        </p:txBody>
      </p:sp>
      <p:sp>
        <p:nvSpPr>
          <p:cNvPr id="9" name="Dikdörtgen 8">
            <a:extLst>
              <a:ext uri="{FF2B5EF4-FFF2-40B4-BE49-F238E27FC236}">
                <a16:creationId xmlns:a16="http://schemas.microsoft.com/office/drawing/2014/main" xmlns="" id="{9EFCEEDC-BD5A-4959-BDDB-EC527CA963B7}"/>
              </a:ext>
            </a:extLst>
          </p:cNvPr>
          <p:cNvSpPr/>
          <p:nvPr/>
        </p:nvSpPr>
        <p:spPr>
          <a:xfrm>
            <a:off x="6405327" y="6137414"/>
            <a:ext cx="3461360" cy="369332"/>
          </a:xfrm>
          <a:prstGeom prst="rect">
            <a:avLst/>
          </a:prstGeom>
        </p:spPr>
        <p:txBody>
          <a:bodyPr wrap="square">
            <a:spAutoFit/>
          </a:bodyPr>
          <a:lstStyle/>
          <a:p>
            <a:pPr algn="ctr"/>
            <a:r>
              <a:rPr lang="en-US" i="1" dirty="0" err="1">
                <a:latin typeface="+mj-lt"/>
                <a:ea typeface="Times New Roman" panose="02020603050405020304" pitchFamily="18" charset="0"/>
                <a:cs typeface="Arial" panose="020B0604020202020204" pitchFamily="34" charset="0"/>
              </a:rPr>
              <a:t>Burun</a:t>
            </a:r>
            <a:r>
              <a:rPr lang="en-US" i="1" dirty="0">
                <a:latin typeface="+mj-lt"/>
                <a:ea typeface="Times New Roman" panose="02020603050405020304" pitchFamily="18" charset="0"/>
                <a:cs typeface="Arial" panose="020B0604020202020204" pitchFamily="34" charset="0"/>
              </a:rPr>
              <a:t> </a:t>
            </a:r>
            <a:r>
              <a:rPr lang="en-US" i="1" dirty="0" err="1">
                <a:latin typeface="+mj-lt"/>
                <a:ea typeface="Times New Roman" panose="02020603050405020304" pitchFamily="18" charset="0"/>
                <a:cs typeface="Arial" panose="020B0604020202020204" pitchFamily="34" charset="0"/>
              </a:rPr>
              <a:t>sürüntüsü</a:t>
            </a:r>
            <a:r>
              <a:rPr lang="en-US" i="1" dirty="0">
                <a:latin typeface="+mj-lt"/>
                <a:ea typeface="Times New Roman" panose="02020603050405020304" pitchFamily="18" charset="0"/>
                <a:cs typeface="Arial" panose="020B0604020202020204" pitchFamily="34" charset="0"/>
              </a:rPr>
              <a:t> </a:t>
            </a:r>
            <a:r>
              <a:rPr lang="en-US" i="1" dirty="0" err="1">
                <a:latin typeface="+mj-lt"/>
                <a:ea typeface="Times New Roman" panose="02020603050405020304" pitchFamily="18" charset="0"/>
                <a:cs typeface="Arial" panose="020B0604020202020204" pitchFamily="34" charset="0"/>
              </a:rPr>
              <a:t>alınması</a:t>
            </a:r>
            <a:r>
              <a:rPr lang="en-US" i="1" dirty="0">
                <a:latin typeface="+mj-lt"/>
                <a:ea typeface="Times New Roman" panose="02020603050405020304" pitchFamily="18" charset="0"/>
                <a:cs typeface="Arial" panose="020B0604020202020204" pitchFamily="34" charset="0"/>
              </a:rPr>
              <a:t> </a:t>
            </a:r>
            <a:endParaRPr lang="tr-TR" i="1" dirty="0">
              <a:latin typeface="+mj-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1314559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8">
            <a:extLst>
              <a:ext uri="{FF2B5EF4-FFF2-40B4-BE49-F238E27FC236}">
                <a16:creationId xmlns:a16="http://schemas.microsoft.com/office/drawing/2014/main" xmlns="" id="{E6C161D6-80A4-3240-9E3B-AF27CBF18DEE}"/>
              </a:ext>
            </a:extLst>
          </p:cNvPr>
          <p:cNvSpPr>
            <a:spLocks noGrp="1"/>
          </p:cNvSpPr>
          <p:nvPr>
            <p:ph idx="1"/>
          </p:nvPr>
        </p:nvSpPr>
        <p:spPr>
          <a:xfrm>
            <a:off x="1467002" y="1782677"/>
            <a:ext cx="9042284" cy="3284229"/>
          </a:xfrm>
        </p:spPr>
        <p:txBody>
          <a:bodyPr>
            <a:normAutofit/>
          </a:bodyPr>
          <a:lstStyle/>
          <a:p>
            <a:r>
              <a:rPr lang="tr-TR" dirty="0">
                <a:latin typeface="+mj-lt"/>
              </a:rPr>
              <a:t>T</a:t>
            </a:r>
            <a:r>
              <a:rPr lang="en-US" dirty="0" err="1">
                <a:latin typeface="+mj-lt"/>
              </a:rPr>
              <a:t>ek</a:t>
            </a:r>
            <a:r>
              <a:rPr lang="en-US" dirty="0">
                <a:latin typeface="+mj-lt"/>
              </a:rPr>
              <a:t> </a:t>
            </a:r>
            <a:r>
              <a:rPr lang="en-US" dirty="0" err="1">
                <a:latin typeface="+mj-lt"/>
              </a:rPr>
              <a:t>zincirli</a:t>
            </a:r>
            <a:r>
              <a:rPr lang="en-US" dirty="0">
                <a:latin typeface="+mj-lt"/>
              </a:rPr>
              <a:t>, </a:t>
            </a:r>
            <a:r>
              <a:rPr lang="en-US" dirty="0" err="1">
                <a:latin typeface="+mj-lt"/>
              </a:rPr>
              <a:t>pozitif</a:t>
            </a:r>
            <a:r>
              <a:rPr lang="en-US" dirty="0">
                <a:latin typeface="+mj-lt"/>
              </a:rPr>
              <a:t> </a:t>
            </a:r>
            <a:r>
              <a:rPr lang="en-US" dirty="0" err="1">
                <a:latin typeface="+mj-lt"/>
              </a:rPr>
              <a:t>polariteli</a:t>
            </a:r>
            <a:r>
              <a:rPr lang="en-US" dirty="0">
                <a:latin typeface="+mj-lt"/>
              </a:rPr>
              <a:t>, </a:t>
            </a:r>
            <a:r>
              <a:rPr lang="en-US" dirty="0" err="1">
                <a:latin typeface="+mj-lt"/>
              </a:rPr>
              <a:t>zarflı</a:t>
            </a:r>
            <a:r>
              <a:rPr lang="en-US" dirty="0">
                <a:latin typeface="+mj-lt"/>
              </a:rPr>
              <a:t> RNA </a:t>
            </a:r>
            <a:r>
              <a:rPr lang="en-US" dirty="0" err="1">
                <a:latin typeface="+mj-lt"/>
              </a:rPr>
              <a:t>virüsler</a:t>
            </a:r>
            <a:r>
              <a:rPr lang="tr-TR" dirty="0">
                <a:latin typeface="+mj-lt"/>
              </a:rPr>
              <a:t>i</a:t>
            </a:r>
          </a:p>
          <a:p>
            <a:r>
              <a:rPr lang="en-US" i="1" dirty="0" err="1">
                <a:latin typeface="+mj-lt"/>
              </a:rPr>
              <a:t>Coronaviridae</a:t>
            </a:r>
            <a:r>
              <a:rPr lang="en-US" dirty="0">
                <a:latin typeface="+mj-lt"/>
              </a:rPr>
              <a:t> </a:t>
            </a:r>
            <a:r>
              <a:rPr lang="en-US" dirty="0" err="1">
                <a:latin typeface="+mj-lt"/>
              </a:rPr>
              <a:t>ailesi</a:t>
            </a:r>
            <a:r>
              <a:rPr lang="en-US" dirty="0">
                <a:latin typeface="+mj-lt"/>
              </a:rPr>
              <a:t> </a:t>
            </a:r>
            <a:r>
              <a:rPr lang="en-US" dirty="0" err="1">
                <a:latin typeface="+mj-lt"/>
              </a:rPr>
              <a:t>içinde</a:t>
            </a:r>
            <a:r>
              <a:rPr lang="en-US" dirty="0">
                <a:latin typeface="+mj-lt"/>
              </a:rPr>
              <a:t> </a:t>
            </a:r>
            <a:endParaRPr lang="tr-TR" dirty="0">
              <a:latin typeface="+mj-lt"/>
            </a:endParaRPr>
          </a:p>
          <a:p>
            <a:r>
              <a:rPr lang="en-US" dirty="0" err="1">
                <a:latin typeface="+mj-lt"/>
              </a:rPr>
              <a:t>Başlıca</a:t>
            </a:r>
            <a:r>
              <a:rPr lang="en-US" dirty="0">
                <a:latin typeface="+mj-lt"/>
              </a:rPr>
              <a:t> </a:t>
            </a:r>
            <a:r>
              <a:rPr lang="en-US" dirty="0" err="1">
                <a:latin typeface="+mj-lt"/>
              </a:rPr>
              <a:t>dört</a:t>
            </a:r>
            <a:r>
              <a:rPr lang="en-US" dirty="0">
                <a:latin typeface="+mj-lt"/>
              </a:rPr>
              <a:t> </a:t>
            </a:r>
            <a:r>
              <a:rPr lang="en-US" dirty="0" err="1">
                <a:latin typeface="+mj-lt"/>
              </a:rPr>
              <a:t>türde</a:t>
            </a:r>
            <a:r>
              <a:rPr lang="en-US" dirty="0">
                <a:latin typeface="+mj-lt"/>
              </a:rPr>
              <a:t> </a:t>
            </a:r>
            <a:r>
              <a:rPr lang="en-US" dirty="0" err="1">
                <a:latin typeface="+mj-lt"/>
              </a:rPr>
              <a:t>sınıflandırılırlar</a:t>
            </a:r>
            <a:r>
              <a:rPr lang="en-US" dirty="0">
                <a:latin typeface="+mj-lt"/>
              </a:rPr>
              <a:t>: Alfa, Beta, Gama </a:t>
            </a:r>
            <a:r>
              <a:rPr lang="en-US" dirty="0" err="1">
                <a:latin typeface="+mj-lt"/>
              </a:rPr>
              <a:t>ve</a:t>
            </a:r>
            <a:r>
              <a:rPr lang="en-US" dirty="0">
                <a:latin typeface="+mj-lt"/>
              </a:rPr>
              <a:t> Delta </a:t>
            </a:r>
            <a:endParaRPr lang="tr-TR" dirty="0">
              <a:latin typeface="+mj-lt"/>
            </a:endParaRPr>
          </a:p>
          <a:p>
            <a:r>
              <a:rPr lang="en-US" dirty="0" err="1">
                <a:latin typeface="+mj-lt"/>
              </a:rPr>
              <a:t>İnsan</a:t>
            </a:r>
            <a:r>
              <a:rPr lang="en-US" dirty="0">
                <a:latin typeface="+mj-lt"/>
              </a:rPr>
              <a:t>, </a:t>
            </a:r>
            <a:r>
              <a:rPr lang="en-US" dirty="0" err="1">
                <a:latin typeface="+mj-lt"/>
              </a:rPr>
              <a:t>yarasa</a:t>
            </a:r>
            <a:r>
              <a:rPr lang="en-US" dirty="0">
                <a:latin typeface="+mj-lt"/>
              </a:rPr>
              <a:t>, </a:t>
            </a:r>
            <a:r>
              <a:rPr lang="en-US" dirty="0" err="1">
                <a:latin typeface="+mj-lt"/>
              </a:rPr>
              <a:t>domuz</a:t>
            </a:r>
            <a:r>
              <a:rPr lang="en-US" dirty="0">
                <a:latin typeface="+mj-lt"/>
              </a:rPr>
              <a:t>, </a:t>
            </a:r>
            <a:r>
              <a:rPr lang="en-US" dirty="0" err="1">
                <a:latin typeface="+mj-lt"/>
              </a:rPr>
              <a:t>kedi</a:t>
            </a:r>
            <a:r>
              <a:rPr lang="en-US" dirty="0">
                <a:latin typeface="+mj-lt"/>
              </a:rPr>
              <a:t>, </a:t>
            </a:r>
            <a:r>
              <a:rPr lang="en-US" dirty="0" err="1">
                <a:latin typeface="+mj-lt"/>
              </a:rPr>
              <a:t>köpek</a:t>
            </a:r>
            <a:r>
              <a:rPr lang="en-US" dirty="0">
                <a:latin typeface="+mj-lt"/>
              </a:rPr>
              <a:t>, </a:t>
            </a:r>
            <a:r>
              <a:rPr lang="en-US" dirty="0" err="1">
                <a:latin typeface="+mj-lt"/>
              </a:rPr>
              <a:t>kemirgen</a:t>
            </a:r>
            <a:r>
              <a:rPr lang="en-US" dirty="0">
                <a:latin typeface="+mj-lt"/>
              </a:rPr>
              <a:t> </a:t>
            </a:r>
            <a:r>
              <a:rPr lang="en-US" dirty="0" err="1">
                <a:latin typeface="+mj-lt"/>
              </a:rPr>
              <a:t>ve</a:t>
            </a:r>
            <a:r>
              <a:rPr lang="en-US" dirty="0">
                <a:latin typeface="+mj-lt"/>
              </a:rPr>
              <a:t> </a:t>
            </a:r>
            <a:r>
              <a:rPr lang="en-US" dirty="0" err="1">
                <a:latin typeface="+mj-lt"/>
              </a:rPr>
              <a:t>kanatlılarda</a:t>
            </a:r>
            <a:r>
              <a:rPr lang="en-US" dirty="0">
                <a:latin typeface="+mj-lt"/>
              </a:rPr>
              <a:t> </a:t>
            </a:r>
            <a:r>
              <a:rPr lang="en-US" dirty="0" err="1">
                <a:latin typeface="+mj-lt"/>
              </a:rPr>
              <a:t>bulunabilmektedirler</a:t>
            </a:r>
            <a:r>
              <a:rPr lang="en-US" dirty="0">
                <a:latin typeface="+mj-lt"/>
              </a:rPr>
              <a:t> (</a:t>
            </a:r>
            <a:r>
              <a:rPr lang="en-US" dirty="0" err="1">
                <a:latin typeface="+mj-lt"/>
              </a:rPr>
              <a:t>evcil</a:t>
            </a:r>
            <a:r>
              <a:rPr lang="en-US" dirty="0">
                <a:latin typeface="+mj-lt"/>
              </a:rPr>
              <a:t> </a:t>
            </a:r>
            <a:r>
              <a:rPr lang="en-US" dirty="0" err="1">
                <a:latin typeface="+mj-lt"/>
              </a:rPr>
              <a:t>ve</a:t>
            </a:r>
            <a:r>
              <a:rPr lang="en-US" dirty="0">
                <a:latin typeface="+mj-lt"/>
              </a:rPr>
              <a:t> </a:t>
            </a:r>
            <a:r>
              <a:rPr lang="en-US" dirty="0" err="1">
                <a:latin typeface="+mj-lt"/>
              </a:rPr>
              <a:t>yabani</a:t>
            </a:r>
            <a:r>
              <a:rPr lang="en-US" dirty="0">
                <a:latin typeface="+mj-lt"/>
              </a:rPr>
              <a:t> </a:t>
            </a:r>
            <a:r>
              <a:rPr lang="en-US" dirty="0" err="1">
                <a:latin typeface="+mj-lt"/>
              </a:rPr>
              <a:t>hayvanlarda</a:t>
            </a:r>
            <a:r>
              <a:rPr lang="en-US" dirty="0">
                <a:latin typeface="+mj-lt"/>
              </a:rPr>
              <a:t>).</a:t>
            </a:r>
            <a:endParaRPr lang="tr-TR" dirty="0">
              <a:latin typeface="+mj-lt"/>
            </a:endParaRPr>
          </a:p>
        </p:txBody>
      </p:sp>
      <p:sp>
        <p:nvSpPr>
          <p:cNvPr id="4" name="Unvan 1">
            <a:extLst>
              <a:ext uri="{FF2B5EF4-FFF2-40B4-BE49-F238E27FC236}">
                <a16:creationId xmlns:a16="http://schemas.microsoft.com/office/drawing/2014/main" xmlns="" id="{D210DC02-7EEF-42A0-BB14-37CF5E197310}"/>
              </a:ext>
            </a:extLst>
          </p:cNvPr>
          <p:cNvSpPr>
            <a:spLocks noGrp="1"/>
          </p:cNvSpPr>
          <p:nvPr>
            <p:ph type="title"/>
          </p:nvPr>
        </p:nvSpPr>
        <p:spPr>
          <a:xfrm>
            <a:off x="1664965" y="202982"/>
            <a:ext cx="7752412" cy="1032114"/>
          </a:xfrm>
        </p:spPr>
        <p:txBody>
          <a:bodyPr>
            <a:normAutofit/>
          </a:bodyPr>
          <a:lstStyle/>
          <a:p>
            <a:r>
              <a:rPr lang="tr-TR" sz="3200" b="1" dirty="0" err="1">
                <a:solidFill>
                  <a:schemeClr val="bg1"/>
                </a:solidFill>
                <a:latin typeface="+mj-lt"/>
              </a:rPr>
              <a:t>Coronaviruslar</a:t>
            </a:r>
            <a:endParaRPr lang="tr-TR" sz="3200" dirty="0">
              <a:solidFill>
                <a:schemeClr val="bg1"/>
              </a:solidFill>
              <a:latin typeface="+mj-lt"/>
            </a:endParaRPr>
          </a:p>
        </p:txBody>
      </p:sp>
    </p:spTree>
    <p:extLst>
      <p:ext uri="{BB962C8B-B14F-4D97-AF65-F5344CB8AC3E}">
        <p14:creationId xmlns:p14="http://schemas.microsoft.com/office/powerpoint/2010/main" xmlns="" val="608475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461155" y="1257140"/>
            <a:ext cx="9711670" cy="5470231"/>
          </a:xfrm>
        </p:spPr>
        <p:txBody>
          <a:bodyPr>
            <a:noAutofit/>
          </a:bodyPr>
          <a:lstStyle/>
          <a:p>
            <a:pPr marL="0" indent="0">
              <a:spcBef>
                <a:spcPts val="1800"/>
              </a:spcBef>
              <a:buNone/>
            </a:pPr>
            <a:r>
              <a:rPr lang="en-US" sz="2400" dirty="0">
                <a:latin typeface="+mn-lt"/>
              </a:rPr>
              <a:t>İdeal </a:t>
            </a:r>
            <a:r>
              <a:rPr lang="en-US" sz="2400" dirty="0" err="1">
                <a:latin typeface="+mn-lt"/>
              </a:rPr>
              <a:t>olarak</a:t>
            </a:r>
            <a:r>
              <a:rPr lang="tr-TR" sz="2400" dirty="0">
                <a:latin typeface="+mn-lt"/>
              </a:rPr>
              <a:t>;</a:t>
            </a:r>
            <a:r>
              <a:rPr lang="en-US" sz="2400" dirty="0">
                <a:latin typeface="+mn-lt"/>
              </a:rPr>
              <a:t> </a:t>
            </a:r>
            <a:endParaRPr lang="tr-TR" sz="2400" dirty="0">
              <a:latin typeface="+mn-lt"/>
            </a:endParaRPr>
          </a:p>
          <a:p>
            <a:pPr marL="695325" indent="-342900">
              <a:spcBef>
                <a:spcPts val="1800"/>
              </a:spcBef>
            </a:pPr>
            <a:r>
              <a:rPr lang="tr-TR" sz="2400" b="1" dirty="0">
                <a:latin typeface="+mn-lt"/>
              </a:rPr>
              <a:t>Ö</a:t>
            </a:r>
            <a:r>
              <a:rPr lang="en-US" sz="2400" b="1" dirty="0" err="1">
                <a:latin typeface="+mn-lt"/>
              </a:rPr>
              <a:t>nce</a:t>
            </a:r>
            <a:r>
              <a:rPr lang="en-US" sz="2400" b="1" dirty="0">
                <a:latin typeface="+mn-lt"/>
              </a:rPr>
              <a:t> </a:t>
            </a:r>
            <a:r>
              <a:rPr lang="en-US" sz="2400" b="1" dirty="0" err="1">
                <a:latin typeface="+mn-lt"/>
              </a:rPr>
              <a:t>orofaringeal</a:t>
            </a:r>
            <a:r>
              <a:rPr lang="en-US" sz="2400" b="1" dirty="0">
                <a:latin typeface="+mn-lt"/>
              </a:rPr>
              <a:t> </a:t>
            </a:r>
            <a:r>
              <a:rPr lang="en-US" sz="2400" b="1" dirty="0" err="1">
                <a:latin typeface="+mn-lt"/>
              </a:rPr>
              <a:t>sürüntü</a:t>
            </a:r>
            <a:r>
              <a:rPr lang="en-US" sz="2400" b="1" dirty="0">
                <a:latin typeface="+mn-lt"/>
              </a:rPr>
              <a:t> </a:t>
            </a:r>
            <a:r>
              <a:rPr lang="en-US" sz="2400" dirty="0" err="1">
                <a:latin typeface="+mn-lt"/>
              </a:rPr>
              <a:t>alınmalı</a:t>
            </a:r>
            <a:r>
              <a:rPr lang="en-US" sz="2400" dirty="0">
                <a:latin typeface="+mn-lt"/>
              </a:rPr>
              <a:t> </a:t>
            </a:r>
            <a:endParaRPr lang="tr-TR" sz="2400" dirty="0">
              <a:latin typeface="+mn-lt"/>
            </a:endParaRPr>
          </a:p>
          <a:p>
            <a:pPr marL="695325" indent="-342900">
              <a:spcBef>
                <a:spcPts val="1800"/>
              </a:spcBef>
            </a:pPr>
            <a:r>
              <a:rPr lang="tr-TR" sz="2400" b="1" dirty="0">
                <a:latin typeface="+mn-lt"/>
              </a:rPr>
              <a:t>S</a:t>
            </a:r>
            <a:r>
              <a:rPr lang="en-US" sz="2400" b="1" dirty="0" err="1">
                <a:latin typeface="+mn-lt"/>
              </a:rPr>
              <a:t>onrasında</a:t>
            </a:r>
            <a:r>
              <a:rPr lang="en-US" sz="2400" b="1" dirty="0">
                <a:latin typeface="+mn-lt"/>
              </a:rPr>
              <a:t> </a:t>
            </a:r>
            <a:r>
              <a:rPr lang="en-US" sz="2400" b="1" dirty="0" err="1">
                <a:latin typeface="+mn-lt"/>
              </a:rPr>
              <a:t>aynı</a:t>
            </a:r>
            <a:r>
              <a:rPr lang="en-US" sz="2400" b="1" dirty="0">
                <a:latin typeface="+mn-lt"/>
              </a:rPr>
              <a:t> swab </a:t>
            </a:r>
            <a:r>
              <a:rPr lang="en-US" sz="2400" dirty="0" err="1">
                <a:latin typeface="+mn-lt"/>
              </a:rPr>
              <a:t>kullanılarak</a:t>
            </a:r>
            <a:r>
              <a:rPr lang="en-US" sz="2400" dirty="0">
                <a:latin typeface="+mn-lt"/>
              </a:rPr>
              <a:t> </a:t>
            </a:r>
            <a:r>
              <a:rPr lang="en-US" sz="2400" b="1" dirty="0" err="1">
                <a:latin typeface="+mn-lt"/>
              </a:rPr>
              <a:t>burundan</a:t>
            </a:r>
            <a:r>
              <a:rPr lang="en-US" sz="2400" b="1" dirty="0">
                <a:latin typeface="+mn-lt"/>
              </a:rPr>
              <a:t> da </a:t>
            </a:r>
            <a:r>
              <a:rPr lang="en-US" sz="2400" b="1" dirty="0" err="1">
                <a:latin typeface="+mn-lt"/>
              </a:rPr>
              <a:t>örnek</a:t>
            </a:r>
            <a:r>
              <a:rPr lang="en-US" sz="2400" b="1" dirty="0">
                <a:latin typeface="+mn-lt"/>
              </a:rPr>
              <a:t> </a:t>
            </a:r>
            <a:r>
              <a:rPr lang="en-US" sz="2400" b="1" dirty="0" err="1">
                <a:latin typeface="+mn-lt"/>
              </a:rPr>
              <a:t>alınma</a:t>
            </a:r>
            <a:r>
              <a:rPr lang="tr-TR" sz="2400" b="1" dirty="0">
                <a:latin typeface="+mn-lt"/>
              </a:rPr>
              <a:t>l</a:t>
            </a:r>
            <a:r>
              <a:rPr lang="en-US" sz="2400" b="1" dirty="0" err="1">
                <a:latin typeface="+mn-lt"/>
              </a:rPr>
              <a:t>ı</a:t>
            </a:r>
            <a:endParaRPr lang="tr-TR" sz="2400" b="1" dirty="0">
              <a:latin typeface="+mn-lt"/>
            </a:endParaRPr>
          </a:p>
          <a:p>
            <a:pPr marL="695325" indent="-342900">
              <a:spcBef>
                <a:spcPts val="1800"/>
              </a:spcBef>
            </a:pPr>
            <a:r>
              <a:rPr lang="tr-TR" sz="2400" b="1" dirty="0">
                <a:latin typeface="+mn-lt"/>
              </a:rPr>
              <a:t>A</a:t>
            </a:r>
            <a:r>
              <a:rPr lang="en-US" sz="2400" b="1" dirty="0" err="1">
                <a:latin typeface="+mn-lt"/>
              </a:rPr>
              <a:t>ynı</a:t>
            </a:r>
            <a:r>
              <a:rPr lang="en-US" sz="2400" b="1" dirty="0">
                <a:latin typeface="+mn-lt"/>
              </a:rPr>
              <a:t> </a:t>
            </a:r>
            <a:r>
              <a:rPr lang="en-US" sz="2400" b="1" dirty="0" err="1">
                <a:latin typeface="+mn-lt"/>
              </a:rPr>
              <a:t>taşıma</a:t>
            </a:r>
            <a:r>
              <a:rPr lang="en-US" sz="2400" b="1" dirty="0">
                <a:latin typeface="+mn-lt"/>
              </a:rPr>
              <a:t> </a:t>
            </a:r>
            <a:r>
              <a:rPr lang="en-US" sz="2400" b="1" dirty="0" err="1">
                <a:latin typeface="+mn-lt"/>
              </a:rPr>
              <a:t>besiyerin</a:t>
            </a:r>
            <a:r>
              <a:rPr lang="tr-TR" sz="2400" b="1" dirty="0">
                <a:latin typeface="+mn-lt"/>
              </a:rPr>
              <a:t>d</a:t>
            </a:r>
            <a:r>
              <a:rPr lang="en-US" sz="2400" b="1" dirty="0">
                <a:latin typeface="+mn-lt"/>
              </a:rPr>
              <a:t>e </a:t>
            </a:r>
            <a:r>
              <a:rPr lang="tr-TR" sz="2400" dirty="0">
                <a:latin typeface="+mn-lt"/>
              </a:rPr>
              <a:t>gönderilmeli  (</a:t>
            </a:r>
            <a:r>
              <a:rPr lang="en-US" sz="2400" dirty="0" err="1">
                <a:latin typeface="+mn-lt"/>
              </a:rPr>
              <a:t>Aynı</a:t>
            </a:r>
            <a:r>
              <a:rPr lang="en-US" sz="2400" dirty="0">
                <a:latin typeface="+mn-lt"/>
              </a:rPr>
              <a:t> </a:t>
            </a:r>
            <a:r>
              <a:rPr lang="en-US" sz="2400" dirty="0" err="1">
                <a:latin typeface="+mn-lt"/>
              </a:rPr>
              <a:t>hastadan</a:t>
            </a:r>
            <a:r>
              <a:rPr lang="en-US" sz="2400" dirty="0">
                <a:latin typeface="+mn-lt"/>
              </a:rPr>
              <a:t> </a:t>
            </a:r>
            <a:r>
              <a:rPr lang="en-US" sz="2400" dirty="0" err="1">
                <a:latin typeface="+mn-lt"/>
              </a:rPr>
              <a:t>alınan</a:t>
            </a:r>
            <a:r>
              <a:rPr lang="en-US" sz="2400" dirty="0">
                <a:latin typeface="+mn-lt"/>
              </a:rPr>
              <a:t> </a:t>
            </a:r>
            <a:r>
              <a:rPr lang="en-US" sz="2400" dirty="0" err="1">
                <a:latin typeface="+mn-lt"/>
              </a:rPr>
              <a:t>orofaringeal</a:t>
            </a:r>
            <a:r>
              <a:rPr lang="en-US" sz="2400" dirty="0">
                <a:latin typeface="+mn-lt"/>
              </a:rPr>
              <a:t> </a:t>
            </a:r>
            <a:r>
              <a:rPr lang="en-US" sz="2400" dirty="0" err="1">
                <a:latin typeface="+mn-lt"/>
              </a:rPr>
              <a:t>ve</a:t>
            </a:r>
            <a:r>
              <a:rPr lang="en-US" sz="2400" dirty="0">
                <a:latin typeface="+mn-lt"/>
              </a:rPr>
              <a:t> </a:t>
            </a:r>
            <a:r>
              <a:rPr lang="en-US" sz="2400" dirty="0" err="1">
                <a:latin typeface="+mn-lt"/>
              </a:rPr>
              <a:t>nazal</a:t>
            </a:r>
            <a:r>
              <a:rPr lang="en-US" sz="2400" dirty="0">
                <a:latin typeface="+mn-lt"/>
              </a:rPr>
              <a:t> </a:t>
            </a:r>
            <a:r>
              <a:rPr lang="en-US" sz="2400" dirty="0" err="1">
                <a:latin typeface="+mn-lt"/>
              </a:rPr>
              <a:t>sürüntü</a:t>
            </a:r>
            <a:r>
              <a:rPr lang="en-US" sz="2400" dirty="0">
                <a:latin typeface="+mn-lt"/>
              </a:rPr>
              <a:t> </a:t>
            </a:r>
            <a:r>
              <a:rPr lang="en-US" sz="2400" dirty="0" err="1">
                <a:latin typeface="+mn-lt"/>
              </a:rPr>
              <a:t>örneği</a:t>
            </a:r>
            <a:r>
              <a:rPr lang="en-US" sz="2400" dirty="0">
                <a:latin typeface="+mn-lt"/>
              </a:rPr>
              <a:t> </a:t>
            </a:r>
            <a:r>
              <a:rPr lang="en-US" sz="2400" dirty="0" err="1">
                <a:latin typeface="+mn-lt"/>
              </a:rPr>
              <a:t>ayrı</a:t>
            </a:r>
            <a:r>
              <a:rPr lang="en-US" sz="2400" dirty="0">
                <a:latin typeface="+mn-lt"/>
              </a:rPr>
              <a:t> </a:t>
            </a:r>
            <a:r>
              <a:rPr lang="en-US" sz="2400" dirty="0" err="1">
                <a:latin typeface="+mn-lt"/>
              </a:rPr>
              <a:t>besiyerlerinde</a:t>
            </a:r>
            <a:r>
              <a:rPr lang="en-US" sz="2400" dirty="0">
                <a:latin typeface="+mn-lt"/>
              </a:rPr>
              <a:t> </a:t>
            </a:r>
            <a:r>
              <a:rPr lang="en-US" sz="2400" b="1" dirty="0" err="1">
                <a:latin typeface="+mn-lt"/>
              </a:rPr>
              <a:t>gönderilmemeli</a:t>
            </a:r>
            <a:r>
              <a:rPr lang="tr-TR" sz="2400" b="1" dirty="0">
                <a:latin typeface="+mn-lt"/>
              </a:rPr>
              <a:t>)</a:t>
            </a:r>
            <a:endParaRPr lang="tr-TR" sz="2400" dirty="0">
              <a:latin typeface="+mn-lt"/>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Numune Alınması </a:t>
            </a:r>
          </a:p>
        </p:txBody>
      </p:sp>
    </p:spTree>
    <p:extLst>
      <p:ext uri="{BB962C8B-B14F-4D97-AF65-F5344CB8AC3E}">
        <p14:creationId xmlns:p14="http://schemas.microsoft.com/office/powerpoint/2010/main" xmlns="" val="3410139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128468" y="1532458"/>
            <a:ext cx="10111032" cy="4982642"/>
          </a:xfrm>
        </p:spPr>
        <p:txBody>
          <a:bodyPr>
            <a:normAutofit/>
          </a:bodyPr>
          <a:lstStyle/>
          <a:p>
            <a:pPr marL="0" indent="0" algn="ctr">
              <a:lnSpc>
                <a:spcPct val="100000"/>
              </a:lnSpc>
              <a:spcBef>
                <a:spcPts val="1800"/>
              </a:spcBef>
              <a:buNone/>
            </a:pPr>
            <a:r>
              <a:rPr lang="tr-TR" dirty="0">
                <a:latin typeface="+mn-lt"/>
              </a:rPr>
              <a:t>Olası vaka tanımına uyan</a:t>
            </a:r>
          </a:p>
          <a:p>
            <a:pPr marL="0" indent="0" algn="ctr">
              <a:lnSpc>
                <a:spcPct val="100000"/>
              </a:lnSpc>
              <a:spcBef>
                <a:spcPts val="1800"/>
              </a:spcBef>
              <a:buNone/>
            </a:pPr>
            <a:r>
              <a:rPr lang="tr-TR" dirty="0">
                <a:latin typeface="+mn-lt"/>
              </a:rPr>
              <a:t>ve </a:t>
            </a:r>
          </a:p>
          <a:p>
            <a:pPr marL="0" indent="0" algn="ctr">
              <a:lnSpc>
                <a:spcPct val="100000"/>
              </a:lnSpc>
              <a:spcBef>
                <a:spcPts val="1800"/>
              </a:spcBef>
              <a:buNone/>
            </a:pPr>
            <a:r>
              <a:rPr lang="tr-TR" b="1" dirty="0">
                <a:latin typeface="+mn-lt"/>
              </a:rPr>
              <a:t>Enfeksiyon bulguları ağırlaşarak devam eden kişilerden; </a:t>
            </a:r>
            <a:r>
              <a:rPr lang="tr-TR" dirty="0">
                <a:latin typeface="+mn-lt"/>
              </a:rPr>
              <a:t>Alınan </a:t>
            </a:r>
            <a:r>
              <a:rPr lang="tr-TR" b="1" dirty="0">
                <a:latin typeface="+mn-lt"/>
              </a:rPr>
              <a:t>ilk numunenin üst solunum yolu numunesi </a:t>
            </a:r>
            <a:r>
              <a:rPr lang="tr-TR" dirty="0">
                <a:latin typeface="+mn-lt"/>
              </a:rPr>
              <a:t>olması</a:t>
            </a:r>
          </a:p>
          <a:p>
            <a:pPr marL="0" indent="0" algn="ctr">
              <a:lnSpc>
                <a:spcPct val="100000"/>
              </a:lnSpc>
              <a:spcBef>
                <a:spcPts val="1800"/>
              </a:spcBef>
              <a:buNone/>
            </a:pPr>
            <a:r>
              <a:rPr lang="tr-TR" dirty="0">
                <a:latin typeface="+mn-lt"/>
              </a:rPr>
              <a:t>ve </a:t>
            </a:r>
          </a:p>
          <a:p>
            <a:pPr marL="0" indent="0" algn="ctr">
              <a:lnSpc>
                <a:spcPct val="100000"/>
              </a:lnSpc>
              <a:spcBef>
                <a:spcPts val="1800"/>
              </a:spcBef>
              <a:buNone/>
            </a:pPr>
            <a:r>
              <a:rPr lang="tr-TR" dirty="0">
                <a:latin typeface="+mn-lt"/>
              </a:rPr>
              <a:t>Test sonucunun negatif olması</a:t>
            </a:r>
            <a:br>
              <a:rPr lang="tr-TR" dirty="0">
                <a:latin typeface="+mn-lt"/>
              </a:rPr>
            </a:br>
            <a:r>
              <a:rPr lang="tr-TR" dirty="0">
                <a:latin typeface="+mn-lt"/>
              </a:rPr>
              <a:t>COVID-19 enfeksiyonu şüphesini dışlamayacağı için </a:t>
            </a:r>
            <a:br>
              <a:rPr lang="tr-TR" dirty="0">
                <a:latin typeface="+mn-lt"/>
              </a:rPr>
            </a:br>
            <a:r>
              <a:rPr lang="tr-TR" dirty="0">
                <a:latin typeface="+mn-lt"/>
              </a:rPr>
              <a:t>İkinci bir numune gönderilebilir  </a:t>
            </a:r>
          </a:p>
          <a:p>
            <a:pPr marL="0" indent="0" algn="ctr">
              <a:lnSpc>
                <a:spcPct val="100000"/>
              </a:lnSpc>
              <a:spcBef>
                <a:spcPts val="1800"/>
              </a:spcBef>
              <a:buNone/>
            </a:pPr>
            <a:endParaRPr lang="tr-TR" dirty="0">
              <a:latin typeface="+mn-lt"/>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İkinci Numune Alınması </a:t>
            </a:r>
          </a:p>
        </p:txBody>
      </p:sp>
    </p:spTree>
    <p:extLst>
      <p:ext uri="{BB962C8B-B14F-4D97-AF65-F5344CB8AC3E}">
        <p14:creationId xmlns:p14="http://schemas.microsoft.com/office/powerpoint/2010/main" xmlns="" val="3327835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461155" y="1550441"/>
            <a:ext cx="6485641" cy="4763885"/>
          </a:xfrm>
        </p:spPr>
        <p:txBody>
          <a:bodyPr>
            <a:normAutofit/>
          </a:bodyPr>
          <a:lstStyle/>
          <a:p>
            <a:pPr>
              <a:spcBef>
                <a:spcPts val="1800"/>
              </a:spcBef>
            </a:pPr>
            <a:r>
              <a:rPr lang="tr-TR" dirty="0">
                <a:latin typeface="+mn-lt"/>
              </a:rPr>
              <a:t>Solunum yolu </a:t>
            </a:r>
            <a:r>
              <a:rPr lang="tr-TR" dirty="0" err="1">
                <a:latin typeface="+mn-lt"/>
              </a:rPr>
              <a:t>sürüntüsü</a:t>
            </a:r>
            <a:r>
              <a:rPr lang="tr-TR" dirty="0">
                <a:latin typeface="+mn-lt"/>
              </a:rPr>
              <a:t> olarak </a:t>
            </a:r>
            <a:r>
              <a:rPr lang="tr-TR" dirty="0" err="1">
                <a:latin typeface="+mn-lt"/>
              </a:rPr>
              <a:t>Viral</a:t>
            </a:r>
            <a:r>
              <a:rPr lang="tr-TR" dirty="0">
                <a:latin typeface="+mn-lt"/>
              </a:rPr>
              <a:t> Transport </a:t>
            </a:r>
            <a:r>
              <a:rPr lang="tr-TR" dirty="0" err="1">
                <a:latin typeface="+mn-lt"/>
              </a:rPr>
              <a:t>Besiyeri</a:t>
            </a:r>
            <a:r>
              <a:rPr lang="tr-TR" dirty="0">
                <a:latin typeface="+mn-lt"/>
              </a:rPr>
              <a:t> (VTM) ile</a:t>
            </a:r>
          </a:p>
          <a:p>
            <a:pPr>
              <a:spcBef>
                <a:spcPts val="1800"/>
              </a:spcBef>
            </a:pPr>
            <a:r>
              <a:rPr lang="tr-TR" dirty="0" err="1">
                <a:latin typeface="+mn-lt"/>
              </a:rPr>
              <a:t>Trakeal</a:t>
            </a:r>
            <a:r>
              <a:rPr lang="tr-TR" dirty="0">
                <a:latin typeface="+mn-lt"/>
              </a:rPr>
              <a:t> </a:t>
            </a:r>
            <a:r>
              <a:rPr lang="tr-TR" dirty="0" err="1">
                <a:latin typeface="+mn-lt"/>
              </a:rPr>
              <a:t>aspirat</a:t>
            </a:r>
            <a:r>
              <a:rPr lang="tr-TR" dirty="0">
                <a:latin typeface="+mn-lt"/>
              </a:rPr>
              <a:t>, </a:t>
            </a:r>
            <a:r>
              <a:rPr lang="tr-TR" dirty="0" err="1">
                <a:latin typeface="+mn-lt"/>
              </a:rPr>
              <a:t>bronkoskopik</a:t>
            </a:r>
            <a:r>
              <a:rPr lang="tr-TR" dirty="0">
                <a:latin typeface="+mn-lt"/>
              </a:rPr>
              <a:t> örnek, balgam alınacak ise VTM veya steril, vida kapaklı ve sızdırmaz kaplara 2-3 ml</a:t>
            </a:r>
          </a:p>
          <a:p>
            <a:pPr>
              <a:spcBef>
                <a:spcPts val="1800"/>
              </a:spcBef>
            </a:pPr>
            <a:r>
              <a:rPr lang="tr-TR" dirty="0">
                <a:latin typeface="+mn-lt"/>
              </a:rPr>
              <a:t>Tüm örnekler alındıktan hemen sonra buzdolabında (2-8°C) muhafaza edilmeli ve ivedilikle laboratuvara ulaştırılmalı</a:t>
            </a: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Numune</a:t>
            </a:r>
          </a:p>
        </p:txBody>
      </p:sp>
      <p:pic>
        <p:nvPicPr>
          <p:cNvPr id="6" name="Resim 5"/>
          <p:cNvPicPr/>
          <p:nvPr/>
        </p:nvPicPr>
        <p:blipFill>
          <a:blip r:embed="rId2"/>
          <a:stretch>
            <a:fillRect/>
          </a:stretch>
        </p:blipFill>
        <p:spPr>
          <a:xfrm>
            <a:off x="7946796" y="1116387"/>
            <a:ext cx="4080920" cy="5197939"/>
          </a:xfrm>
          <a:prstGeom prst="rect">
            <a:avLst/>
          </a:prstGeom>
        </p:spPr>
      </p:pic>
    </p:spTree>
    <p:extLst>
      <p:ext uri="{BB962C8B-B14F-4D97-AF65-F5344CB8AC3E}">
        <p14:creationId xmlns:p14="http://schemas.microsoft.com/office/powerpoint/2010/main" xmlns="" val="1246051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461154" y="1319370"/>
            <a:ext cx="9721195" cy="4763567"/>
          </a:xfrm>
        </p:spPr>
        <p:txBody>
          <a:bodyPr>
            <a:normAutofit/>
          </a:bodyPr>
          <a:lstStyle/>
          <a:p>
            <a:pPr>
              <a:lnSpc>
                <a:spcPct val="120000"/>
              </a:lnSpc>
              <a:spcBef>
                <a:spcPts val="1200"/>
              </a:spcBef>
            </a:pPr>
            <a:r>
              <a:rPr lang="tr-TR" dirty="0">
                <a:latin typeface="+mn-lt"/>
              </a:rPr>
              <a:t>Alınan tüm numunelerin potansiyel olarak </a:t>
            </a:r>
            <a:r>
              <a:rPr lang="tr-TR" dirty="0" err="1">
                <a:latin typeface="+mn-lt"/>
              </a:rPr>
              <a:t>enfeksiyöz</a:t>
            </a:r>
            <a:r>
              <a:rPr lang="tr-TR" dirty="0">
                <a:latin typeface="+mn-lt"/>
              </a:rPr>
              <a:t> olduğu düşünülmeli, </a:t>
            </a:r>
          </a:p>
          <a:p>
            <a:pPr>
              <a:lnSpc>
                <a:spcPct val="120000"/>
              </a:lnSpc>
              <a:spcBef>
                <a:spcPts val="1200"/>
              </a:spcBef>
            </a:pPr>
            <a:r>
              <a:rPr lang="tr-TR" dirty="0">
                <a:latin typeface="+mn-lt"/>
              </a:rPr>
              <a:t>Numune alma işlemi damlacık / </a:t>
            </a:r>
            <a:r>
              <a:rPr lang="tr-TR" dirty="0" err="1">
                <a:latin typeface="+mn-lt"/>
              </a:rPr>
              <a:t>aerosolizasyona</a:t>
            </a:r>
            <a:r>
              <a:rPr lang="tr-TR" dirty="0">
                <a:latin typeface="+mn-lt"/>
              </a:rPr>
              <a:t> neden olan işlem olarak kabul edilmeli </a:t>
            </a:r>
          </a:p>
          <a:p>
            <a:pPr>
              <a:lnSpc>
                <a:spcPct val="120000"/>
              </a:lnSpc>
              <a:spcBef>
                <a:spcPts val="1200"/>
              </a:spcBef>
            </a:pPr>
            <a:r>
              <a:rPr lang="tr-TR" b="1" dirty="0">
                <a:latin typeface="+mn-lt"/>
              </a:rPr>
              <a:t>Numune alan kişiler, </a:t>
            </a:r>
          </a:p>
          <a:p>
            <a:pPr lvl="1">
              <a:lnSpc>
                <a:spcPct val="120000"/>
              </a:lnSpc>
              <a:spcBef>
                <a:spcPts val="1200"/>
              </a:spcBef>
            </a:pPr>
            <a:r>
              <a:rPr lang="tr-TR" dirty="0">
                <a:latin typeface="+mn-lt"/>
              </a:rPr>
              <a:t>Tek kullanımlık önlük, N95/FFP2 </a:t>
            </a:r>
            <a:r>
              <a:rPr lang="en-US" dirty="0" err="1"/>
              <a:t>veya</a:t>
            </a:r>
            <a:r>
              <a:rPr lang="en-US" dirty="0"/>
              <a:t> N99/FFP3 </a:t>
            </a:r>
            <a:r>
              <a:rPr lang="tr-TR" dirty="0">
                <a:latin typeface="+mn-lt"/>
              </a:rPr>
              <a:t>maske, gözlük veya yüz koruyucu, eldiven kullanmalıdır.</a:t>
            </a:r>
          </a:p>
          <a:p>
            <a:pPr lvl="1">
              <a:lnSpc>
                <a:spcPct val="120000"/>
              </a:lnSpc>
              <a:spcBef>
                <a:spcPts val="1200"/>
              </a:spcBef>
            </a:pPr>
            <a:r>
              <a:rPr lang="tr-TR" dirty="0">
                <a:latin typeface="+mn-lt"/>
              </a:rPr>
              <a:t>Eldiven öncesi ve sonrası el hijyeni sağlanmalıdır.</a:t>
            </a: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461154" y="202981"/>
            <a:ext cx="10730846" cy="11294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500" dirty="0">
                <a:solidFill>
                  <a:schemeClr val="bg1"/>
                </a:solidFill>
                <a:latin typeface="+mj-lt"/>
              </a:rPr>
              <a:t>Numune Alımı ve Gönderilmesi Sırasında Güvenlik Prosedürleri</a:t>
            </a:r>
          </a:p>
        </p:txBody>
      </p:sp>
    </p:spTree>
    <p:extLst>
      <p:ext uri="{BB962C8B-B14F-4D97-AF65-F5344CB8AC3E}">
        <p14:creationId xmlns:p14="http://schemas.microsoft.com/office/powerpoint/2010/main" xmlns="" val="3983453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461154" y="1332433"/>
            <a:ext cx="10097434" cy="4763567"/>
          </a:xfrm>
        </p:spPr>
        <p:txBody>
          <a:bodyPr>
            <a:normAutofit/>
          </a:bodyPr>
          <a:lstStyle/>
          <a:p>
            <a:pPr>
              <a:lnSpc>
                <a:spcPct val="120000"/>
              </a:lnSpc>
              <a:spcBef>
                <a:spcPts val="1200"/>
              </a:spcBef>
            </a:pPr>
            <a:r>
              <a:rPr lang="tr-TR" b="1" dirty="0">
                <a:latin typeface="+mn-lt"/>
              </a:rPr>
              <a:t>Numune gönderen kişiler, </a:t>
            </a:r>
          </a:p>
          <a:p>
            <a:pPr marL="457200" lvl="1" indent="0">
              <a:lnSpc>
                <a:spcPct val="120000"/>
              </a:lnSpc>
              <a:spcBef>
                <a:spcPts val="1200"/>
              </a:spcBef>
              <a:buNone/>
            </a:pPr>
            <a:r>
              <a:rPr lang="tr-TR" dirty="0"/>
              <a:t>Standart enfeksiyondan korunma ve kontrol prosedürleri </a:t>
            </a:r>
          </a:p>
          <a:p>
            <a:pPr marL="457200" lvl="1" indent="0">
              <a:lnSpc>
                <a:spcPct val="120000"/>
              </a:lnSpc>
              <a:spcBef>
                <a:spcPts val="1200"/>
              </a:spcBef>
              <a:buNone/>
            </a:pPr>
            <a:r>
              <a:rPr lang="tr-TR" dirty="0"/>
              <a:t>	ve </a:t>
            </a:r>
          </a:p>
          <a:p>
            <a:pPr marL="457200" lvl="1" indent="0">
              <a:lnSpc>
                <a:spcPct val="120000"/>
              </a:lnSpc>
              <a:spcBef>
                <a:spcPts val="1200"/>
              </a:spcBef>
              <a:buNone/>
            </a:pPr>
            <a:r>
              <a:rPr lang="tr-TR" dirty="0"/>
              <a:t>Ulusal ve uluslararası </a:t>
            </a:r>
            <a:r>
              <a:rPr lang="tr-TR" dirty="0" err="1"/>
              <a:t>enfeksiyöz</a:t>
            </a:r>
            <a:r>
              <a:rPr lang="tr-TR" dirty="0"/>
              <a:t> madde transport kurallarına uymalı</a:t>
            </a: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365956" y="202982"/>
            <a:ext cx="10961511"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500" dirty="0">
                <a:solidFill>
                  <a:schemeClr val="bg1"/>
                </a:solidFill>
                <a:latin typeface="+mj-lt"/>
              </a:rPr>
              <a:t>Numune Alımı ve Gönderilmesi Sırasında Güvenlik Prosedürleri</a:t>
            </a:r>
          </a:p>
        </p:txBody>
      </p:sp>
    </p:spTree>
    <p:extLst>
      <p:ext uri="{BB962C8B-B14F-4D97-AF65-F5344CB8AC3E}">
        <p14:creationId xmlns:p14="http://schemas.microsoft.com/office/powerpoint/2010/main" xmlns="" val="3888252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286934" y="1332433"/>
            <a:ext cx="10092266" cy="4763567"/>
          </a:xfrm>
        </p:spPr>
        <p:txBody>
          <a:bodyPr>
            <a:normAutofit/>
          </a:bodyPr>
          <a:lstStyle/>
          <a:p>
            <a:pPr>
              <a:lnSpc>
                <a:spcPct val="120000"/>
              </a:lnSpc>
              <a:spcBef>
                <a:spcPts val="1200"/>
              </a:spcBef>
            </a:pPr>
            <a:r>
              <a:rPr lang="tr-TR" dirty="0">
                <a:latin typeface="+mn-lt"/>
              </a:rPr>
              <a:t>Numunelerin doğru etiketlendiğinden, istem formlarının doğru bir şekilde doldurulduğundan ve klinik bilgilerin sağlandığından emin olunmalı </a:t>
            </a:r>
          </a:p>
          <a:p>
            <a:pPr>
              <a:lnSpc>
                <a:spcPct val="120000"/>
              </a:lnSpc>
              <a:spcBef>
                <a:spcPts val="1200"/>
              </a:spcBef>
            </a:pPr>
            <a:r>
              <a:rPr lang="tr-TR" dirty="0">
                <a:latin typeface="+mn-lt"/>
              </a:rPr>
              <a:t>Laboratuvarla iyi iletişim kurulmalı ve ihtiyaç duyulduğunda bilgi edinilmeli</a:t>
            </a:r>
          </a:p>
          <a:p>
            <a:pPr>
              <a:lnSpc>
                <a:spcPct val="120000"/>
              </a:lnSpc>
              <a:spcBef>
                <a:spcPts val="1200"/>
              </a:spcBef>
            </a:pPr>
            <a:r>
              <a:rPr lang="en-US" dirty="0" err="1">
                <a:latin typeface="+mn-lt"/>
              </a:rPr>
              <a:t>Numuneye</a:t>
            </a:r>
            <a:r>
              <a:rPr lang="en-US" dirty="0">
                <a:latin typeface="+mn-lt"/>
              </a:rPr>
              <a:t> </a:t>
            </a:r>
            <a:r>
              <a:rPr lang="en-US" dirty="0" err="1">
                <a:latin typeface="+mn-lt"/>
              </a:rPr>
              <a:t>ait</a:t>
            </a:r>
            <a:r>
              <a:rPr lang="en-US" dirty="0">
                <a:latin typeface="+mn-lt"/>
              </a:rPr>
              <a:t> </a:t>
            </a:r>
            <a:r>
              <a:rPr lang="en-US" dirty="0" err="1">
                <a:latin typeface="+mn-lt"/>
              </a:rPr>
              <a:t>atıklar</a:t>
            </a:r>
            <a:r>
              <a:rPr lang="tr-TR" dirty="0">
                <a:latin typeface="+mn-lt"/>
              </a:rPr>
              <a:t>a</a:t>
            </a:r>
            <a:r>
              <a:rPr lang="en-US" dirty="0">
                <a:latin typeface="+mn-lt"/>
              </a:rPr>
              <a:t>, </a:t>
            </a:r>
            <a:r>
              <a:rPr lang="en-US" dirty="0" err="1">
                <a:latin typeface="+mn-lt"/>
              </a:rPr>
              <a:t>tıbbi</a:t>
            </a:r>
            <a:r>
              <a:rPr lang="en-US" dirty="0">
                <a:latin typeface="+mn-lt"/>
              </a:rPr>
              <a:t> </a:t>
            </a:r>
            <a:r>
              <a:rPr lang="en-US" dirty="0" err="1">
                <a:latin typeface="+mn-lt"/>
              </a:rPr>
              <a:t>atık</a:t>
            </a:r>
            <a:r>
              <a:rPr lang="en-US" dirty="0">
                <a:latin typeface="+mn-lt"/>
              </a:rPr>
              <a:t> </a:t>
            </a:r>
            <a:r>
              <a:rPr lang="en-US" dirty="0" err="1">
                <a:latin typeface="+mn-lt"/>
              </a:rPr>
              <a:t>yönetmeliği</a:t>
            </a:r>
            <a:r>
              <a:rPr lang="en-US" dirty="0">
                <a:latin typeface="+mn-lt"/>
              </a:rPr>
              <a:t> </a:t>
            </a:r>
            <a:r>
              <a:rPr lang="en-US" dirty="0" err="1">
                <a:latin typeface="+mn-lt"/>
              </a:rPr>
              <a:t>gereklilikleri</a:t>
            </a:r>
            <a:r>
              <a:rPr lang="en-US" dirty="0">
                <a:latin typeface="+mn-lt"/>
              </a:rPr>
              <a:t> </a:t>
            </a:r>
            <a:r>
              <a:rPr lang="en-US" dirty="0" err="1">
                <a:latin typeface="+mn-lt"/>
              </a:rPr>
              <a:t>uygulanır</a:t>
            </a:r>
            <a:endParaRPr lang="tr-TR" dirty="0">
              <a:latin typeface="+mn-lt"/>
            </a:endParaRPr>
          </a:p>
          <a:p>
            <a:pPr marL="0" indent="0">
              <a:lnSpc>
                <a:spcPct val="120000"/>
              </a:lnSpc>
              <a:spcBef>
                <a:spcPts val="1200"/>
              </a:spcBef>
              <a:buNone/>
            </a:pPr>
            <a:endParaRPr lang="tr-TR" dirty="0">
              <a:latin typeface="+mn-lt"/>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461154" y="202982"/>
            <a:ext cx="10730846"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500" dirty="0">
                <a:solidFill>
                  <a:schemeClr val="bg1"/>
                </a:solidFill>
                <a:latin typeface="+mj-lt"/>
              </a:rPr>
              <a:t>Numune Alımı ve Gönderilmesi Sırasında Güvenlik Prosedürleri</a:t>
            </a:r>
          </a:p>
        </p:txBody>
      </p:sp>
    </p:spTree>
    <p:extLst>
      <p:ext uri="{BB962C8B-B14F-4D97-AF65-F5344CB8AC3E}">
        <p14:creationId xmlns:p14="http://schemas.microsoft.com/office/powerpoint/2010/main" xmlns="" val="2577583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264356" y="1352550"/>
            <a:ext cx="10261600" cy="5172075"/>
          </a:xfrm>
        </p:spPr>
        <p:txBody>
          <a:bodyPr>
            <a:normAutofit/>
          </a:bodyPr>
          <a:lstStyle/>
          <a:p>
            <a:pPr>
              <a:lnSpc>
                <a:spcPct val="100000"/>
              </a:lnSpc>
              <a:spcBef>
                <a:spcPts val="1800"/>
              </a:spcBef>
            </a:pPr>
            <a:r>
              <a:rPr lang="tr-TR" sz="2400" dirty="0">
                <a:latin typeface="+mn-lt"/>
              </a:rPr>
              <a:t>Hasta bilgileri – isim, doğum tarihi, cinsiyet, ikamet adresi, iletişim bilgileri, barkod numarası vb. </a:t>
            </a:r>
            <a:r>
              <a:rPr lang="tr-TR" sz="2400" b="1" dirty="0">
                <a:latin typeface="+mn-lt"/>
              </a:rPr>
              <a:t>ayrıca ziyaret ettiği riskli bölgenin adı </a:t>
            </a:r>
            <a:r>
              <a:rPr lang="tr-TR" sz="2400" dirty="0">
                <a:latin typeface="+mn-lt"/>
              </a:rPr>
              <a:t>ve gerekli diğer bilgiler (</a:t>
            </a:r>
            <a:r>
              <a:rPr lang="tr-TR" sz="2400" dirty="0" err="1">
                <a:latin typeface="+mn-lt"/>
              </a:rPr>
              <a:t>örn</a:t>
            </a:r>
            <a:r>
              <a:rPr lang="tr-TR" sz="2400" dirty="0">
                <a:latin typeface="+mn-lt"/>
              </a:rPr>
              <a:t>: hastane numarası, hastane adı, adresi, doktorun adı iletişim bilgileri)</a:t>
            </a:r>
          </a:p>
          <a:p>
            <a:pPr>
              <a:lnSpc>
                <a:spcPct val="100000"/>
              </a:lnSpc>
              <a:spcBef>
                <a:spcPts val="1800"/>
              </a:spcBef>
            </a:pPr>
            <a:r>
              <a:rPr lang="tr-TR" sz="2400" dirty="0">
                <a:latin typeface="+mn-lt"/>
              </a:rPr>
              <a:t>Numunenin alındığı tarih ve saat</a:t>
            </a:r>
          </a:p>
          <a:p>
            <a:pPr>
              <a:lnSpc>
                <a:spcPct val="100000"/>
              </a:lnSpc>
              <a:spcBef>
                <a:spcPts val="1800"/>
              </a:spcBef>
            </a:pPr>
            <a:r>
              <a:rPr lang="tr-TR" sz="2400" dirty="0">
                <a:latin typeface="+mn-lt"/>
              </a:rPr>
              <a:t>Numunenin alındığı anatomik bölge ve </a:t>
            </a:r>
            <a:r>
              <a:rPr lang="tr-TR" sz="2400" dirty="0" err="1">
                <a:latin typeface="+mn-lt"/>
              </a:rPr>
              <a:t>lokasyon</a:t>
            </a:r>
            <a:endParaRPr lang="tr-TR" sz="2400" dirty="0">
              <a:latin typeface="+mn-lt"/>
            </a:endParaRPr>
          </a:p>
          <a:p>
            <a:pPr>
              <a:lnSpc>
                <a:spcPct val="100000"/>
              </a:lnSpc>
              <a:spcBef>
                <a:spcPts val="1800"/>
              </a:spcBef>
            </a:pPr>
            <a:r>
              <a:rPr lang="tr-TR" sz="2400" dirty="0">
                <a:latin typeface="+mn-lt"/>
              </a:rPr>
              <a:t>İstenen testler</a:t>
            </a:r>
          </a:p>
          <a:p>
            <a:pPr>
              <a:lnSpc>
                <a:spcPct val="100000"/>
              </a:lnSpc>
              <a:spcBef>
                <a:spcPts val="1800"/>
              </a:spcBef>
            </a:pPr>
            <a:r>
              <a:rPr lang="tr-TR" sz="2400" dirty="0">
                <a:latin typeface="+mn-lt"/>
              </a:rPr>
              <a:t>Klinik semptomlar ve ilgili hasta bilgileri (epidemiyolojik bilgiler, risk faktörleri, aşılama durumu ve </a:t>
            </a:r>
            <a:r>
              <a:rPr lang="tr-TR" sz="2400" dirty="0" err="1">
                <a:latin typeface="+mn-lt"/>
              </a:rPr>
              <a:t>antimikrobiyal</a:t>
            </a:r>
            <a:r>
              <a:rPr lang="tr-TR" sz="2400" dirty="0">
                <a:latin typeface="+mn-lt"/>
              </a:rPr>
              <a:t> tedaviler)</a:t>
            </a: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Kayıt Edilmesi Gereken Bilgiler</a:t>
            </a:r>
          </a:p>
        </p:txBody>
      </p:sp>
    </p:spTree>
    <p:extLst>
      <p:ext uri="{BB962C8B-B14F-4D97-AF65-F5344CB8AC3E}">
        <p14:creationId xmlns:p14="http://schemas.microsoft.com/office/powerpoint/2010/main" xmlns="" val="3773042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Dikdörtgen 6">
            <a:extLst>
              <a:ext uri="{FF2B5EF4-FFF2-40B4-BE49-F238E27FC236}">
                <a16:creationId xmlns:a16="http://schemas.microsoft.com/office/drawing/2014/main" xmlns="" id="{95AA38B9-5FF4-4001-A399-291B23F12A8B}"/>
              </a:ext>
            </a:extLst>
          </p:cNvPr>
          <p:cNvSpPr/>
          <p:nvPr/>
        </p:nvSpPr>
        <p:spPr>
          <a:xfrm>
            <a:off x="3846025" y="3269218"/>
            <a:ext cx="4499950" cy="707886"/>
          </a:xfrm>
          <a:prstGeom prst="rect">
            <a:avLst/>
          </a:prstGeom>
        </p:spPr>
        <p:txBody>
          <a:bodyPr wrap="none">
            <a:spAutoFit/>
          </a:bodyPr>
          <a:lstStyle/>
          <a:p>
            <a:pPr algn="ctr"/>
            <a:r>
              <a:rPr lang="en-US" sz="4000" b="1" dirty="0">
                <a:latin typeface="+mj-lt"/>
                <a:ea typeface="Times New Roman" panose="02020603050405020304" pitchFamily="18" charset="0"/>
              </a:rPr>
              <a:t>TEMASLI TAKİBİ</a:t>
            </a:r>
            <a:endParaRPr lang="tr-TR" sz="4000" b="1" dirty="0">
              <a:latin typeface="+mj-lt"/>
            </a:endParaRPr>
          </a:p>
        </p:txBody>
      </p:sp>
    </p:spTree>
    <p:extLst>
      <p:ext uri="{BB962C8B-B14F-4D97-AF65-F5344CB8AC3E}">
        <p14:creationId xmlns:p14="http://schemas.microsoft.com/office/powerpoint/2010/main" xmlns="" val="1119782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1223962" y="1628774"/>
            <a:ext cx="10515600" cy="397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a:latin typeface="+mn-lt"/>
              </a:rPr>
              <a:t>T</a:t>
            </a:r>
            <a:r>
              <a:rPr lang="en-US" dirty="0" err="1">
                <a:latin typeface="+mn-lt"/>
              </a:rPr>
              <a:t>emas</a:t>
            </a:r>
            <a:r>
              <a:rPr lang="en-US" dirty="0">
                <a:latin typeface="+mn-lt"/>
              </a:rPr>
              <a:t> </a:t>
            </a:r>
            <a:r>
              <a:rPr lang="en-US" dirty="0" err="1">
                <a:latin typeface="+mn-lt"/>
              </a:rPr>
              <a:t>etmiş</a:t>
            </a:r>
            <a:r>
              <a:rPr lang="en-US" dirty="0">
                <a:latin typeface="+mn-lt"/>
              </a:rPr>
              <a:t> </a:t>
            </a:r>
            <a:r>
              <a:rPr lang="en-US" dirty="0" err="1">
                <a:latin typeface="+mn-lt"/>
              </a:rPr>
              <a:t>kişiler</a:t>
            </a:r>
            <a:r>
              <a:rPr lang="en-US" dirty="0">
                <a:latin typeface="+mn-lt"/>
              </a:rPr>
              <a:t> </a:t>
            </a:r>
            <a:r>
              <a:rPr lang="en-US" dirty="0" err="1">
                <a:latin typeface="+mn-lt"/>
              </a:rPr>
              <a:t>ve</a:t>
            </a:r>
            <a:r>
              <a:rPr lang="en-US" dirty="0">
                <a:latin typeface="+mn-lt"/>
              </a:rPr>
              <a:t> </a:t>
            </a:r>
            <a:r>
              <a:rPr lang="en-US" dirty="0" err="1">
                <a:latin typeface="+mn-lt"/>
              </a:rPr>
              <a:t>temasın</a:t>
            </a:r>
            <a:r>
              <a:rPr lang="en-US" dirty="0">
                <a:latin typeface="+mn-lt"/>
              </a:rPr>
              <a:t> </a:t>
            </a:r>
            <a:r>
              <a:rPr lang="en-US" dirty="0" err="1">
                <a:latin typeface="+mn-lt"/>
              </a:rPr>
              <a:t>özellikleri</a:t>
            </a:r>
            <a:r>
              <a:rPr lang="en-US" dirty="0">
                <a:latin typeface="+mn-lt"/>
              </a:rPr>
              <a:t> (</a:t>
            </a:r>
            <a:r>
              <a:rPr lang="en-US" dirty="0" err="1">
                <a:latin typeface="+mn-lt"/>
              </a:rPr>
              <a:t>yakın</a:t>
            </a:r>
            <a:r>
              <a:rPr lang="en-US" dirty="0">
                <a:latin typeface="+mn-lt"/>
              </a:rPr>
              <a:t> </a:t>
            </a:r>
            <a:r>
              <a:rPr lang="en-US" dirty="0" err="1">
                <a:latin typeface="+mn-lt"/>
              </a:rPr>
              <a:t>temas</a:t>
            </a:r>
            <a:r>
              <a:rPr lang="en-US" dirty="0">
                <a:latin typeface="+mn-lt"/>
              </a:rPr>
              <a:t> </a:t>
            </a:r>
            <a:r>
              <a:rPr lang="en-US" dirty="0" err="1">
                <a:latin typeface="+mn-lt"/>
              </a:rPr>
              <a:t>kriteri</a:t>
            </a:r>
            <a:r>
              <a:rPr lang="en-US" dirty="0">
                <a:latin typeface="+mn-lt"/>
              </a:rPr>
              <a:t> </a:t>
            </a:r>
            <a:r>
              <a:rPr lang="en-US" dirty="0" err="1">
                <a:latin typeface="+mn-lt"/>
              </a:rPr>
              <a:t>olup</a:t>
            </a:r>
            <a:r>
              <a:rPr lang="en-US" dirty="0">
                <a:latin typeface="+mn-lt"/>
              </a:rPr>
              <a:t> </a:t>
            </a:r>
            <a:r>
              <a:rPr lang="en-US" dirty="0" err="1">
                <a:latin typeface="+mn-lt"/>
              </a:rPr>
              <a:t>olmadığı</a:t>
            </a:r>
            <a:r>
              <a:rPr lang="en-US" dirty="0">
                <a:latin typeface="+mn-lt"/>
              </a:rPr>
              <a:t>) </a:t>
            </a:r>
            <a:r>
              <a:rPr lang="en-US" dirty="0" err="1">
                <a:latin typeface="+mn-lt"/>
              </a:rPr>
              <a:t>belirlenerek</a:t>
            </a:r>
            <a:r>
              <a:rPr lang="en-US" dirty="0">
                <a:latin typeface="+mn-lt"/>
              </a:rPr>
              <a:t> </a:t>
            </a:r>
            <a:r>
              <a:rPr lang="en-US" dirty="0" err="1">
                <a:latin typeface="+mn-lt"/>
              </a:rPr>
              <a:t>iletişim</a:t>
            </a:r>
            <a:r>
              <a:rPr lang="en-US" dirty="0">
                <a:latin typeface="+mn-lt"/>
              </a:rPr>
              <a:t> </a:t>
            </a:r>
            <a:r>
              <a:rPr lang="en-US" dirty="0" err="1">
                <a:latin typeface="+mn-lt"/>
              </a:rPr>
              <a:t>bilgileri</a:t>
            </a:r>
            <a:r>
              <a:rPr lang="en-US" dirty="0">
                <a:latin typeface="+mn-lt"/>
              </a:rPr>
              <a:t> </a:t>
            </a:r>
            <a:r>
              <a:rPr lang="en-US" dirty="0" err="1">
                <a:latin typeface="+mn-lt"/>
              </a:rPr>
              <a:t>kayıt</a:t>
            </a:r>
            <a:r>
              <a:rPr lang="en-US" dirty="0">
                <a:latin typeface="+mn-lt"/>
              </a:rPr>
              <a:t> </a:t>
            </a:r>
            <a:r>
              <a:rPr lang="en-US" dirty="0" err="1">
                <a:latin typeface="+mn-lt"/>
              </a:rPr>
              <a:t>altına</a:t>
            </a:r>
            <a:r>
              <a:rPr lang="en-US" dirty="0">
                <a:latin typeface="+mn-lt"/>
              </a:rPr>
              <a:t> </a:t>
            </a:r>
            <a:r>
              <a:rPr lang="en-US" dirty="0" err="1">
                <a:latin typeface="+mn-lt"/>
              </a:rPr>
              <a:t>alınır</a:t>
            </a:r>
            <a:r>
              <a:rPr lang="en-US" dirty="0">
                <a:latin typeface="+mn-lt"/>
              </a:rPr>
              <a:t>.</a:t>
            </a:r>
            <a:endParaRPr lang="tr-TR" dirty="0">
              <a:latin typeface="+mn-lt"/>
            </a:endParaRPr>
          </a:p>
          <a:p>
            <a:endParaRPr lang="tr-TR" dirty="0">
              <a:latin typeface="+mn-lt"/>
            </a:endParaRPr>
          </a:p>
          <a:p>
            <a:r>
              <a:rPr lang="en-US" dirty="0" err="1">
                <a:latin typeface="+mn-lt"/>
              </a:rPr>
              <a:t>Olası</a:t>
            </a:r>
            <a:r>
              <a:rPr lang="en-US" dirty="0">
                <a:latin typeface="+mn-lt"/>
              </a:rPr>
              <a:t> </a:t>
            </a:r>
            <a:r>
              <a:rPr lang="tr-TR" dirty="0">
                <a:latin typeface="+mn-lt"/>
              </a:rPr>
              <a:t>vakanın</a:t>
            </a:r>
            <a:r>
              <a:rPr lang="en-US" dirty="0">
                <a:latin typeface="+mn-lt"/>
              </a:rPr>
              <a:t> test </a:t>
            </a:r>
            <a:r>
              <a:rPr lang="en-US" dirty="0" err="1">
                <a:latin typeface="+mn-lt"/>
              </a:rPr>
              <a:t>sonucu</a:t>
            </a:r>
            <a:r>
              <a:rPr lang="en-US" dirty="0">
                <a:latin typeface="+mn-lt"/>
              </a:rPr>
              <a:t> </a:t>
            </a:r>
            <a:r>
              <a:rPr lang="en-US" dirty="0" err="1">
                <a:latin typeface="+mn-lt"/>
              </a:rPr>
              <a:t>çıkana</a:t>
            </a:r>
            <a:r>
              <a:rPr lang="en-US" dirty="0">
                <a:latin typeface="+mn-lt"/>
              </a:rPr>
              <a:t> </a:t>
            </a:r>
            <a:r>
              <a:rPr lang="en-US" dirty="0" err="1">
                <a:latin typeface="+mn-lt"/>
              </a:rPr>
              <a:t>kadar</a:t>
            </a:r>
            <a:r>
              <a:rPr lang="en-US" dirty="0">
                <a:latin typeface="+mn-lt"/>
              </a:rPr>
              <a:t> </a:t>
            </a:r>
            <a:r>
              <a:rPr lang="en-US" dirty="0" err="1">
                <a:latin typeface="+mn-lt"/>
              </a:rPr>
              <a:t>yakın</a:t>
            </a:r>
            <a:r>
              <a:rPr lang="en-US" dirty="0">
                <a:latin typeface="+mn-lt"/>
              </a:rPr>
              <a:t> </a:t>
            </a:r>
            <a:r>
              <a:rPr lang="en-US" dirty="0" err="1">
                <a:latin typeface="+mn-lt"/>
              </a:rPr>
              <a:t>temaslılara</a:t>
            </a:r>
            <a:r>
              <a:rPr lang="en-US" dirty="0">
                <a:latin typeface="+mn-lt"/>
              </a:rPr>
              <a:t> </a:t>
            </a:r>
            <a:r>
              <a:rPr lang="en-US" dirty="0" err="1">
                <a:latin typeface="+mn-lt"/>
              </a:rPr>
              <a:t>yönelik</a:t>
            </a:r>
            <a:r>
              <a:rPr lang="en-US" dirty="0">
                <a:latin typeface="+mn-lt"/>
              </a:rPr>
              <a:t> </a:t>
            </a:r>
            <a:r>
              <a:rPr lang="en-US" dirty="0" err="1">
                <a:latin typeface="+mn-lt"/>
              </a:rPr>
              <a:t>herhangi</a:t>
            </a:r>
            <a:r>
              <a:rPr lang="en-US" dirty="0">
                <a:latin typeface="+mn-lt"/>
              </a:rPr>
              <a:t> </a:t>
            </a:r>
            <a:r>
              <a:rPr lang="en-US" dirty="0" err="1">
                <a:latin typeface="+mn-lt"/>
              </a:rPr>
              <a:t>bir</a:t>
            </a:r>
            <a:r>
              <a:rPr lang="en-US" dirty="0">
                <a:latin typeface="+mn-lt"/>
              </a:rPr>
              <a:t> </a:t>
            </a:r>
            <a:r>
              <a:rPr lang="en-US" dirty="0" err="1">
                <a:latin typeface="+mn-lt"/>
              </a:rPr>
              <a:t>önlem</a:t>
            </a:r>
            <a:r>
              <a:rPr lang="en-US" dirty="0">
                <a:latin typeface="+mn-lt"/>
              </a:rPr>
              <a:t> </a:t>
            </a:r>
            <a:r>
              <a:rPr lang="en-US" dirty="0" err="1">
                <a:latin typeface="+mn-lt"/>
              </a:rPr>
              <a:t>alınmaz</a:t>
            </a:r>
            <a:r>
              <a:rPr lang="en-US" dirty="0">
                <a:latin typeface="+mn-lt"/>
              </a:rPr>
              <a:t>. </a:t>
            </a:r>
            <a:endParaRPr lang="tr-TR" dirty="0">
              <a:latin typeface="+mn-lt"/>
            </a:endParaRPr>
          </a:p>
          <a:p>
            <a:endParaRPr lang="tr-TR" dirty="0">
              <a:latin typeface="+mn-lt"/>
            </a:endParaRPr>
          </a:p>
          <a:p>
            <a:r>
              <a:rPr lang="tr-TR" dirty="0">
                <a:latin typeface="+mn-lt"/>
              </a:rPr>
              <a:t>Olası vakanın t</a:t>
            </a:r>
            <a:r>
              <a:rPr lang="en-US" dirty="0" err="1">
                <a:latin typeface="+mn-lt"/>
              </a:rPr>
              <a:t>est</a:t>
            </a:r>
            <a:r>
              <a:rPr lang="en-US" dirty="0">
                <a:latin typeface="+mn-lt"/>
              </a:rPr>
              <a:t> </a:t>
            </a:r>
            <a:r>
              <a:rPr lang="en-US" dirty="0" err="1">
                <a:latin typeface="+mn-lt"/>
              </a:rPr>
              <a:t>sonucu</a:t>
            </a:r>
            <a:r>
              <a:rPr lang="en-US" dirty="0">
                <a:latin typeface="+mn-lt"/>
              </a:rPr>
              <a:t> </a:t>
            </a:r>
            <a:r>
              <a:rPr lang="en-US" b="1" dirty="0" err="1">
                <a:latin typeface="+mn-lt"/>
              </a:rPr>
              <a:t>negatif</a:t>
            </a:r>
            <a:r>
              <a:rPr lang="en-US" dirty="0">
                <a:latin typeface="+mn-lt"/>
              </a:rPr>
              <a:t> </a:t>
            </a:r>
            <a:r>
              <a:rPr lang="en-US" dirty="0" err="1">
                <a:latin typeface="+mn-lt"/>
              </a:rPr>
              <a:t>gelirse</a:t>
            </a:r>
            <a:r>
              <a:rPr lang="en-US" dirty="0">
                <a:latin typeface="+mn-lt"/>
              </a:rPr>
              <a:t> </a:t>
            </a:r>
            <a:r>
              <a:rPr lang="en-US" dirty="0" err="1">
                <a:latin typeface="+mn-lt"/>
              </a:rPr>
              <a:t>temaslılarla</a:t>
            </a:r>
            <a:r>
              <a:rPr lang="en-US" dirty="0">
                <a:latin typeface="+mn-lt"/>
              </a:rPr>
              <a:t> </a:t>
            </a:r>
            <a:r>
              <a:rPr lang="en-US" dirty="0" err="1">
                <a:latin typeface="+mn-lt"/>
              </a:rPr>
              <a:t>ilgili</a:t>
            </a:r>
            <a:r>
              <a:rPr lang="en-US" dirty="0">
                <a:latin typeface="+mn-lt"/>
              </a:rPr>
              <a:t> </a:t>
            </a:r>
            <a:r>
              <a:rPr lang="en-US" dirty="0" err="1">
                <a:latin typeface="+mn-lt"/>
              </a:rPr>
              <a:t>herhangi</a:t>
            </a:r>
            <a:r>
              <a:rPr lang="en-US" dirty="0">
                <a:latin typeface="+mn-lt"/>
              </a:rPr>
              <a:t> </a:t>
            </a:r>
            <a:r>
              <a:rPr lang="en-US" dirty="0" err="1">
                <a:latin typeface="+mn-lt"/>
              </a:rPr>
              <a:t>bir</a:t>
            </a:r>
            <a:r>
              <a:rPr lang="en-US" dirty="0">
                <a:latin typeface="+mn-lt"/>
              </a:rPr>
              <a:t> </a:t>
            </a:r>
            <a:r>
              <a:rPr lang="en-US" dirty="0" err="1">
                <a:latin typeface="+mn-lt"/>
              </a:rPr>
              <a:t>işlem</a:t>
            </a:r>
            <a:r>
              <a:rPr lang="en-US" dirty="0">
                <a:latin typeface="+mn-lt"/>
              </a:rPr>
              <a:t> </a:t>
            </a:r>
            <a:r>
              <a:rPr lang="en-US" dirty="0" err="1">
                <a:latin typeface="+mn-lt"/>
              </a:rPr>
              <a:t>yapılmaz</a:t>
            </a:r>
            <a:r>
              <a:rPr lang="en-US" dirty="0">
                <a:latin typeface="+mn-lt"/>
              </a:rPr>
              <a:t>. </a:t>
            </a:r>
            <a:endParaRPr lang="tr-TR" dirty="0">
              <a:latin typeface="+mn-lt"/>
            </a:endParaRPr>
          </a:p>
        </p:txBody>
      </p:sp>
      <p:sp>
        <p:nvSpPr>
          <p:cNvPr id="6" name="Unvan 1"/>
          <p:cNvSpPr>
            <a:spLocks noGrp="1"/>
          </p:cNvSpPr>
          <p:nvPr>
            <p:ph type="title"/>
          </p:nvPr>
        </p:nvSpPr>
        <p:spPr>
          <a:xfrm>
            <a:off x="1495034" y="385526"/>
            <a:ext cx="10244528" cy="701337"/>
          </a:xfrm>
        </p:spPr>
        <p:txBody>
          <a:bodyPr/>
          <a:lstStyle/>
          <a:p>
            <a:r>
              <a:rPr lang="en-US" dirty="0" err="1">
                <a:solidFill>
                  <a:schemeClr val="bg1"/>
                </a:solidFill>
                <a:latin typeface="+mj-lt"/>
              </a:rPr>
              <a:t>Temaslılara</a:t>
            </a:r>
            <a:r>
              <a:rPr lang="en-US" dirty="0">
                <a:solidFill>
                  <a:schemeClr val="bg1"/>
                </a:solidFill>
                <a:latin typeface="+mj-lt"/>
              </a:rPr>
              <a:t> </a:t>
            </a:r>
            <a:r>
              <a:rPr lang="en-US" dirty="0" err="1">
                <a:solidFill>
                  <a:schemeClr val="bg1"/>
                </a:solidFill>
                <a:latin typeface="+mj-lt"/>
              </a:rPr>
              <a:t>Yönelik</a:t>
            </a:r>
            <a:r>
              <a:rPr lang="en-US" dirty="0">
                <a:solidFill>
                  <a:schemeClr val="bg1"/>
                </a:solidFill>
                <a:latin typeface="+mj-lt"/>
              </a:rPr>
              <a:t> </a:t>
            </a:r>
            <a:r>
              <a:rPr lang="en-US" dirty="0" err="1">
                <a:solidFill>
                  <a:schemeClr val="bg1"/>
                </a:solidFill>
                <a:latin typeface="+mj-lt"/>
              </a:rPr>
              <a:t>Yapılması</a:t>
            </a:r>
            <a:r>
              <a:rPr lang="en-US" dirty="0">
                <a:solidFill>
                  <a:schemeClr val="bg1"/>
                </a:solidFill>
                <a:latin typeface="+mj-lt"/>
              </a:rPr>
              <a:t> </a:t>
            </a:r>
            <a:r>
              <a:rPr lang="en-US" dirty="0" err="1">
                <a:solidFill>
                  <a:schemeClr val="bg1"/>
                </a:solidFill>
                <a:latin typeface="+mj-lt"/>
              </a:rPr>
              <a:t>Gerekenler</a:t>
            </a:r>
            <a:endParaRPr lang="tr-TR" dirty="0">
              <a:solidFill>
                <a:schemeClr val="bg1"/>
              </a:solidFill>
              <a:latin typeface="+mj-lt"/>
            </a:endParaRPr>
          </a:p>
        </p:txBody>
      </p:sp>
    </p:spTree>
    <p:extLst>
      <p:ext uri="{BB962C8B-B14F-4D97-AF65-F5344CB8AC3E}">
        <p14:creationId xmlns:p14="http://schemas.microsoft.com/office/powerpoint/2010/main" xmlns="" val="643468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09322" y="320102"/>
            <a:ext cx="10244528" cy="701337"/>
          </a:xfrm>
        </p:spPr>
        <p:txBody>
          <a:bodyPr/>
          <a:lstStyle/>
          <a:p>
            <a:r>
              <a:rPr lang="en-US" dirty="0" err="1">
                <a:solidFill>
                  <a:schemeClr val="bg1"/>
                </a:solidFill>
                <a:latin typeface="+mj-lt"/>
              </a:rPr>
              <a:t>Temaslılara</a:t>
            </a:r>
            <a:r>
              <a:rPr lang="en-US" dirty="0">
                <a:solidFill>
                  <a:schemeClr val="bg1"/>
                </a:solidFill>
                <a:latin typeface="+mj-lt"/>
              </a:rPr>
              <a:t> </a:t>
            </a:r>
            <a:r>
              <a:rPr lang="en-US" dirty="0" err="1">
                <a:solidFill>
                  <a:schemeClr val="bg1"/>
                </a:solidFill>
                <a:latin typeface="+mj-lt"/>
              </a:rPr>
              <a:t>Yönelik</a:t>
            </a:r>
            <a:r>
              <a:rPr lang="en-US" dirty="0">
                <a:solidFill>
                  <a:schemeClr val="bg1"/>
                </a:solidFill>
                <a:latin typeface="+mj-lt"/>
              </a:rPr>
              <a:t> </a:t>
            </a:r>
            <a:r>
              <a:rPr lang="en-US" dirty="0" err="1">
                <a:solidFill>
                  <a:schemeClr val="bg1"/>
                </a:solidFill>
                <a:latin typeface="+mj-lt"/>
              </a:rPr>
              <a:t>Yapılması</a:t>
            </a:r>
            <a:r>
              <a:rPr lang="en-US" dirty="0">
                <a:solidFill>
                  <a:schemeClr val="bg1"/>
                </a:solidFill>
                <a:latin typeface="+mj-lt"/>
              </a:rPr>
              <a:t> </a:t>
            </a:r>
            <a:r>
              <a:rPr lang="en-US" dirty="0" err="1">
                <a:solidFill>
                  <a:schemeClr val="bg1"/>
                </a:solidFill>
                <a:latin typeface="+mj-lt"/>
              </a:rPr>
              <a:t>Gerekenler</a:t>
            </a:r>
            <a:endParaRPr lang="tr-TR" dirty="0">
              <a:solidFill>
                <a:schemeClr val="bg1"/>
              </a:solidFill>
              <a:latin typeface="+mj-lt"/>
            </a:endParaRPr>
          </a:p>
        </p:txBody>
      </p:sp>
      <p:sp>
        <p:nvSpPr>
          <p:cNvPr id="3" name="İçerik Yer Tutucusu 2"/>
          <p:cNvSpPr>
            <a:spLocks noGrp="1"/>
          </p:cNvSpPr>
          <p:nvPr>
            <p:ph idx="1"/>
          </p:nvPr>
        </p:nvSpPr>
        <p:spPr>
          <a:xfrm>
            <a:off x="838200" y="1285641"/>
            <a:ext cx="10515600" cy="5650823"/>
          </a:xfrm>
        </p:spPr>
        <p:txBody>
          <a:bodyPr>
            <a:normAutofit/>
          </a:bodyPr>
          <a:lstStyle/>
          <a:p>
            <a:pPr lvl="0"/>
            <a:r>
              <a:rPr lang="tr-TR" sz="2400" dirty="0">
                <a:latin typeface="+mn-lt"/>
              </a:rPr>
              <a:t>Olası vakanın t</a:t>
            </a:r>
            <a:r>
              <a:rPr lang="en-US" sz="2400" dirty="0" err="1">
                <a:latin typeface="+mn-lt"/>
              </a:rPr>
              <a:t>est</a:t>
            </a:r>
            <a:r>
              <a:rPr lang="en-US" sz="2400" dirty="0">
                <a:latin typeface="+mn-lt"/>
              </a:rPr>
              <a:t> </a:t>
            </a:r>
            <a:r>
              <a:rPr lang="en-US" sz="2400" dirty="0" err="1">
                <a:latin typeface="+mn-lt"/>
              </a:rPr>
              <a:t>sonucu</a:t>
            </a:r>
            <a:r>
              <a:rPr lang="en-US" sz="2400" dirty="0">
                <a:latin typeface="+mn-lt"/>
              </a:rPr>
              <a:t> </a:t>
            </a:r>
            <a:r>
              <a:rPr lang="en-US" sz="2400" b="1" dirty="0" err="1">
                <a:latin typeface="+mn-lt"/>
              </a:rPr>
              <a:t>pozitif</a:t>
            </a:r>
            <a:r>
              <a:rPr lang="en-US" sz="2400" b="1" dirty="0">
                <a:latin typeface="+mn-lt"/>
              </a:rPr>
              <a:t> </a:t>
            </a:r>
            <a:r>
              <a:rPr lang="en-US" sz="2400" dirty="0" err="1">
                <a:latin typeface="+mn-lt"/>
              </a:rPr>
              <a:t>gelirse</a:t>
            </a:r>
            <a:r>
              <a:rPr lang="en-US" sz="2400" dirty="0">
                <a:latin typeface="+mn-lt"/>
              </a:rPr>
              <a:t>; </a:t>
            </a:r>
            <a:endParaRPr lang="tr-TR" sz="2400" dirty="0">
              <a:latin typeface="+mn-lt"/>
            </a:endParaRPr>
          </a:p>
          <a:p>
            <a:pPr lvl="1">
              <a:buFont typeface="Wingdings" panose="05000000000000000000" pitchFamily="2" charset="2"/>
              <a:buChar char="§"/>
            </a:pPr>
            <a:r>
              <a:rPr lang="en-US" dirty="0"/>
              <a:t>Yakın </a:t>
            </a:r>
            <a:r>
              <a:rPr lang="en-US" dirty="0" err="1"/>
              <a:t>temaslılar</a:t>
            </a:r>
            <a:r>
              <a:rPr lang="en-US" dirty="0"/>
              <a:t>; </a:t>
            </a:r>
            <a:r>
              <a:rPr lang="en-US" dirty="0" err="1"/>
              <a:t>evde</a:t>
            </a:r>
            <a:r>
              <a:rPr lang="en-US" dirty="0"/>
              <a:t> 14 </a:t>
            </a:r>
            <a:r>
              <a:rPr lang="en-US" dirty="0" err="1"/>
              <a:t>gün</a:t>
            </a:r>
            <a:r>
              <a:rPr lang="en-US" dirty="0"/>
              <a:t> </a:t>
            </a:r>
            <a:r>
              <a:rPr lang="en-US" dirty="0" err="1"/>
              <a:t>boyunca</a:t>
            </a:r>
            <a:r>
              <a:rPr lang="en-US" dirty="0"/>
              <a:t> </a:t>
            </a:r>
            <a:r>
              <a:rPr lang="en-US" dirty="0" err="1"/>
              <a:t>ateş</a:t>
            </a:r>
            <a:r>
              <a:rPr lang="en-US" dirty="0"/>
              <a:t> </a:t>
            </a:r>
            <a:r>
              <a:rPr lang="en-US" dirty="0" err="1"/>
              <a:t>ve</a:t>
            </a:r>
            <a:r>
              <a:rPr lang="en-US" dirty="0"/>
              <a:t>/</a:t>
            </a:r>
            <a:r>
              <a:rPr lang="en-US" dirty="0" err="1"/>
              <a:t>veya</a:t>
            </a:r>
            <a:r>
              <a:rPr lang="en-US" dirty="0"/>
              <a:t> </a:t>
            </a:r>
            <a:r>
              <a:rPr lang="en-US" dirty="0" err="1"/>
              <a:t>solunum</a:t>
            </a:r>
            <a:r>
              <a:rPr lang="en-US" dirty="0"/>
              <a:t> </a:t>
            </a:r>
            <a:r>
              <a:rPr lang="en-US" dirty="0" err="1"/>
              <a:t>semptomları</a:t>
            </a:r>
            <a:r>
              <a:rPr lang="en-US" dirty="0"/>
              <a:t> </a:t>
            </a:r>
            <a:r>
              <a:rPr lang="en-US" dirty="0" err="1"/>
              <a:t>açısından</a:t>
            </a:r>
            <a:r>
              <a:rPr lang="en-US" dirty="0"/>
              <a:t> </a:t>
            </a:r>
            <a:r>
              <a:rPr lang="en-US" dirty="0" err="1"/>
              <a:t>takip</a:t>
            </a:r>
            <a:r>
              <a:rPr lang="en-US" dirty="0"/>
              <a:t> </a:t>
            </a:r>
            <a:r>
              <a:rPr lang="en-US" dirty="0" err="1"/>
              <a:t>edilir</a:t>
            </a:r>
            <a:r>
              <a:rPr lang="en-US" dirty="0"/>
              <a:t>. </a:t>
            </a:r>
            <a:endParaRPr lang="tr-TR" dirty="0"/>
          </a:p>
          <a:p>
            <a:pPr marL="714375" lvl="1" indent="0">
              <a:buNone/>
            </a:pPr>
            <a:r>
              <a:rPr lang="en-US" dirty="0" err="1"/>
              <a:t>Evde</a:t>
            </a:r>
            <a:r>
              <a:rPr lang="en-US" dirty="0"/>
              <a:t> </a:t>
            </a:r>
            <a:r>
              <a:rPr lang="en-US" dirty="0" err="1"/>
              <a:t>temaslı</a:t>
            </a:r>
            <a:r>
              <a:rPr lang="en-US" dirty="0"/>
              <a:t> </a:t>
            </a:r>
            <a:r>
              <a:rPr lang="en-US" dirty="0" err="1"/>
              <a:t>takibi</a:t>
            </a:r>
            <a:r>
              <a:rPr lang="en-US" dirty="0"/>
              <a:t> </a:t>
            </a:r>
            <a:r>
              <a:rPr lang="en-US" dirty="0" err="1"/>
              <a:t>konusunda</a:t>
            </a:r>
            <a:r>
              <a:rPr lang="en-US" dirty="0"/>
              <a:t> </a:t>
            </a:r>
            <a:r>
              <a:rPr lang="en-US" dirty="0" err="1"/>
              <a:t>sözlü</a:t>
            </a:r>
            <a:r>
              <a:rPr lang="en-US" dirty="0"/>
              <a:t> </a:t>
            </a:r>
            <a:r>
              <a:rPr lang="en-US" dirty="0" err="1"/>
              <a:t>ve</a:t>
            </a:r>
            <a:r>
              <a:rPr lang="en-US" dirty="0"/>
              <a:t> </a:t>
            </a:r>
            <a:r>
              <a:rPr lang="en-US" dirty="0" err="1"/>
              <a:t>yazılı</a:t>
            </a:r>
            <a:r>
              <a:rPr lang="en-US" dirty="0"/>
              <a:t> </a:t>
            </a:r>
            <a:r>
              <a:rPr lang="en-US" dirty="0" err="1"/>
              <a:t>olarak</a:t>
            </a:r>
            <a:r>
              <a:rPr lang="en-US" dirty="0"/>
              <a:t> </a:t>
            </a:r>
            <a:r>
              <a:rPr lang="en-US" dirty="0" err="1"/>
              <a:t>bilgilendirilir</a:t>
            </a:r>
            <a:r>
              <a:rPr lang="en-US" dirty="0"/>
              <a:t>. </a:t>
            </a:r>
            <a:r>
              <a:rPr lang="en-US" dirty="0" err="1"/>
              <a:t>Onamı</a:t>
            </a:r>
            <a:r>
              <a:rPr lang="en-US" dirty="0"/>
              <a:t> </a:t>
            </a:r>
            <a:r>
              <a:rPr lang="en-US" dirty="0" err="1"/>
              <a:t>alınır</a:t>
            </a:r>
            <a:r>
              <a:rPr lang="en-US" dirty="0"/>
              <a:t>. </a:t>
            </a:r>
            <a:endParaRPr lang="tr-TR" dirty="0"/>
          </a:p>
          <a:p>
            <a:pPr marL="714375" lvl="1" indent="0">
              <a:buNone/>
            </a:pPr>
            <a:r>
              <a:rPr lang="en-US" dirty="0" err="1"/>
              <a:t>Gerekli</a:t>
            </a:r>
            <a:r>
              <a:rPr lang="en-US" dirty="0"/>
              <a:t> </a:t>
            </a:r>
            <a:r>
              <a:rPr lang="en-US" dirty="0" err="1"/>
              <a:t>görülen</a:t>
            </a:r>
            <a:r>
              <a:rPr lang="en-US" dirty="0"/>
              <a:t> </a:t>
            </a:r>
            <a:r>
              <a:rPr lang="en-US" dirty="0" err="1"/>
              <a:t>durumlarda</a:t>
            </a:r>
            <a:r>
              <a:rPr lang="en-US" dirty="0"/>
              <a:t> </a:t>
            </a:r>
            <a:r>
              <a:rPr lang="en-US" dirty="0" err="1"/>
              <a:t>sağlık</a:t>
            </a:r>
            <a:r>
              <a:rPr lang="en-US" dirty="0"/>
              <a:t> </a:t>
            </a:r>
            <a:r>
              <a:rPr lang="en-US" dirty="0" err="1"/>
              <a:t>müdürlüğü</a:t>
            </a:r>
            <a:r>
              <a:rPr lang="en-US" dirty="0"/>
              <a:t> </a:t>
            </a:r>
            <a:r>
              <a:rPr lang="en-US" dirty="0" err="1"/>
              <a:t>tarafından</a:t>
            </a:r>
            <a:r>
              <a:rPr lang="en-US" dirty="0"/>
              <a:t> </a:t>
            </a:r>
            <a:r>
              <a:rPr lang="en-US" dirty="0" err="1"/>
              <a:t>aktif</a:t>
            </a:r>
            <a:r>
              <a:rPr lang="en-US" dirty="0"/>
              <a:t> </a:t>
            </a:r>
            <a:r>
              <a:rPr lang="en-US" dirty="0" err="1"/>
              <a:t>takip</a:t>
            </a:r>
            <a:r>
              <a:rPr lang="en-US" dirty="0"/>
              <a:t> (</a:t>
            </a:r>
            <a:r>
              <a:rPr lang="en-US" dirty="0" err="1"/>
              <a:t>telefon</a:t>
            </a:r>
            <a:r>
              <a:rPr lang="en-US" dirty="0"/>
              <a:t> </a:t>
            </a:r>
            <a:r>
              <a:rPr lang="en-US" dirty="0" err="1"/>
              <a:t>veya</a:t>
            </a:r>
            <a:r>
              <a:rPr lang="en-US" dirty="0"/>
              <a:t> </a:t>
            </a:r>
            <a:r>
              <a:rPr lang="en-US" dirty="0" err="1"/>
              <a:t>ziyaret</a:t>
            </a:r>
            <a:r>
              <a:rPr lang="en-US" dirty="0"/>
              <a:t> </a:t>
            </a:r>
            <a:r>
              <a:rPr lang="en-US" dirty="0" err="1"/>
              <a:t>ile</a:t>
            </a:r>
            <a:r>
              <a:rPr lang="en-US" dirty="0"/>
              <a:t>) </a:t>
            </a:r>
            <a:r>
              <a:rPr lang="en-US" dirty="0" err="1"/>
              <a:t>yapılabilir</a:t>
            </a:r>
            <a:r>
              <a:rPr lang="en-US" dirty="0"/>
              <a:t>.</a:t>
            </a:r>
            <a:endParaRPr lang="tr-TR" dirty="0"/>
          </a:p>
          <a:p>
            <a:pPr marL="714375" lvl="1" indent="0">
              <a:buNone/>
            </a:pPr>
            <a:endParaRPr lang="tr-TR" dirty="0"/>
          </a:p>
          <a:p>
            <a:pPr lvl="1">
              <a:buFont typeface="Wingdings" panose="05000000000000000000" pitchFamily="2" charset="2"/>
              <a:buChar char="§"/>
            </a:pPr>
            <a:r>
              <a:rPr lang="en-US" dirty="0" err="1"/>
              <a:t>Temaslılar</a:t>
            </a:r>
            <a:r>
              <a:rPr lang="en-US" dirty="0"/>
              <a:t>; 14 </a:t>
            </a:r>
            <a:r>
              <a:rPr lang="en-US" dirty="0" err="1"/>
              <a:t>gün</a:t>
            </a:r>
            <a:r>
              <a:rPr lang="en-US" dirty="0"/>
              <a:t> </a:t>
            </a:r>
            <a:r>
              <a:rPr lang="en-US" dirty="0" err="1"/>
              <a:t>boyunca</a:t>
            </a:r>
            <a:r>
              <a:rPr lang="en-US" dirty="0"/>
              <a:t> </a:t>
            </a:r>
            <a:r>
              <a:rPr lang="en-US" dirty="0" err="1"/>
              <a:t>kendilerini</a:t>
            </a:r>
            <a:r>
              <a:rPr lang="en-US" dirty="0"/>
              <a:t> </a:t>
            </a:r>
            <a:r>
              <a:rPr lang="en-US" dirty="0" err="1"/>
              <a:t>ateş</a:t>
            </a:r>
            <a:r>
              <a:rPr lang="en-US" dirty="0"/>
              <a:t> </a:t>
            </a:r>
            <a:r>
              <a:rPr lang="en-US" dirty="0" err="1"/>
              <a:t>ve</a:t>
            </a:r>
            <a:r>
              <a:rPr lang="en-US" dirty="0"/>
              <a:t> </a:t>
            </a:r>
            <a:r>
              <a:rPr lang="en-US" dirty="0" err="1"/>
              <a:t>solunum</a:t>
            </a:r>
            <a:r>
              <a:rPr lang="en-US" dirty="0"/>
              <a:t> </a:t>
            </a:r>
            <a:r>
              <a:rPr lang="en-US" dirty="0" err="1"/>
              <a:t>semptomları</a:t>
            </a:r>
            <a:r>
              <a:rPr lang="en-US" dirty="0"/>
              <a:t> </a:t>
            </a:r>
            <a:r>
              <a:rPr lang="en-US" dirty="0" err="1"/>
              <a:t>açısından</a:t>
            </a:r>
            <a:r>
              <a:rPr lang="en-US" dirty="0"/>
              <a:t> </a:t>
            </a:r>
            <a:r>
              <a:rPr lang="en-US" dirty="0" err="1"/>
              <a:t>takip</a:t>
            </a:r>
            <a:r>
              <a:rPr lang="en-US" dirty="0"/>
              <a:t> </a:t>
            </a:r>
            <a:r>
              <a:rPr lang="en-US" dirty="0" err="1"/>
              <a:t>etmek</a:t>
            </a:r>
            <a:r>
              <a:rPr lang="en-US" dirty="0"/>
              <a:t> </a:t>
            </a:r>
            <a:r>
              <a:rPr lang="en-US" dirty="0" err="1"/>
              <a:t>üzere</a:t>
            </a:r>
            <a:r>
              <a:rPr lang="en-US" dirty="0"/>
              <a:t> </a:t>
            </a:r>
            <a:r>
              <a:rPr lang="en-US" dirty="0" err="1"/>
              <a:t>bilgilendirilir</a:t>
            </a:r>
            <a:r>
              <a:rPr lang="en-US" dirty="0"/>
              <a:t>.</a:t>
            </a:r>
            <a:endParaRPr lang="tr-TR" dirty="0"/>
          </a:p>
          <a:p>
            <a:pPr lvl="1">
              <a:buFont typeface="Wingdings" panose="05000000000000000000" pitchFamily="2" charset="2"/>
              <a:buChar char="§"/>
            </a:pPr>
            <a:endParaRPr lang="tr-TR" dirty="0"/>
          </a:p>
          <a:p>
            <a:pPr lvl="1">
              <a:buFont typeface="Wingdings" panose="05000000000000000000" pitchFamily="2" charset="2"/>
              <a:buChar char="§"/>
            </a:pPr>
            <a:r>
              <a:rPr lang="en-US" dirty="0" err="1"/>
              <a:t>Temaslı</a:t>
            </a:r>
            <a:r>
              <a:rPr lang="en-US" dirty="0"/>
              <a:t> </a:t>
            </a:r>
            <a:r>
              <a:rPr lang="en-US" dirty="0" err="1"/>
              <a:t>veya</a:t>
            </a:r>
            <a:r>
              <a:rPr lang="en-US" dirty="0"/>
              <a:t> </a:t>
            </a:r>
            <a:r>
              <a:rPr lang="en-US" dirty="0" err="1"/>
              <a:t>yakın</a:t>
            </a:r>
            <a:r>
              <a:rPr lang="en-US" dirty="0"/>
              <a:t> </a:t>
            </a:r>
            <a:r>
              <a:rPr lang="en-US" dirty="0" err="1"/>
              <a:t>temaslılarda</a:t>
            </a:r>
            <a:r>
              <a:rPr lang="en-US" dirty="0"/>
              <a:t> 14 </a:t>
            </a:r>
            <a:r>
              <a:rPr lang="en-US" dirty="0" err="1"/>
              <a:t>günlük</a:t>
            </a:r>
            <a:r>
              <a:rPr lang="en-US" dirty="0"/>
              <a:t> </a:t>
            </a:r>
            <a:r>
              <a:rPr lang="en-US" dirty="0" err="1"/>
              <a:t>takip</a:t>
            </a:r>
            <a:r>
              <a:rPr lang="en-US" dirty="0"/>
              <a:t> </a:t>
            </a:r>
            <a:r>
              <a:rPr lang="en-US" dirty="0" err="1"/>
              <a:t>süresi</a:t>
            </a:r>
            <a:r>
              <a:rPr lang="en-US" dirty="0"/>
              <a:t> </a:t>
            </a:r>
            <a:r>
              <a:rPr lang="en-US" dirty="0" err="1"/>
              <a:t>içerisinde</a:t>
            </a:r>
            <a:r>
              <a:rPr lang="en-US" dirty="0"/>
              <a:t> </a:t>
            </a:r>
            <a:r>
              <a:rPr lang="en-US" dirty="0" err="1"/>
              <a:t>ateş</a:t>
            </a:r>
            <a:r>
              <a:rPr lang="en-US" dirty="0"/>
              <a:t> </a:t>
            </a:r>
            <a:r>
              <a:rPr lang="en-US" dirty="0" err="1"/>
              <a:t>ve</a:t>
            </a:r>
            <a:r>
              <a:rPr lang="en-US" dirty="0"/>
              <a:t>/</a:t>
            </a:r>
            <a:r>
              <a:rPr lang="en-US" dirty="0" err="1"/>
              <a:t>veya</a:t>
            </a:r>
            <a:r>
              <a:rPr lang="en-US" dirty="0"/>
              <a:t> </a:t>
            </a:r>
            <a:r>
              <a:rPr lang="en-US" dirty="0" err="1"/>
              <a:t>solunum</a:t>
            </a:r>
            <a:r>
              <a:rPr lang="en-US" dirty="0"/>
              <a:t> </a:t>
            </a:r>
            <a:r>
              <a:rPr lang="en-US" dirty="0" err="1"/>
              <a:t>semptomları</a:t>
            </a:r>
            <a:r>
              <a:rPr lang="en-US" dirty="0"/>
              <a:t> (</a:t>
            </a:r>
            <a:r>
              <a:rPr lang="en-US" dirty="0" err="1"/>
              <a:t>öksürük</a:t>
            </a:r>
            <a:r>
              <a:rPr lang="en-US" dirty="0"/>
              <a:t>, </a:t>
            </a:r>
            <a:r>
              <a:rPr lang="en-US" dirty="0" err="1"/>
              <a:t>nefes</a:t>
            </a:r>
            <a:r>
              <a:rPr lang="en-US" dirty="0"/>
              <a:t> </a:t>
            </a:r>
            <a:r>
              <a:rPr lang="en-US" dirty="0" err="1"/>
              <a:t>darlığı</a:t>
            </a:r>
            <a:r>
              <a:rPr lang="en-US" dirty="0"/>
              <a:t>) </a:t>
            </a:r>
            <a:r>
              <a:rPr lang="en-US" dirty="0" err="1"/>
              <a:t>gelişirse</a:t>
            </a:r>
            <a:r>
              <a:rPr lang="en-US" dirty="0"/>
              <a:t> </a:t>
            </a:r>
            <a:r>
              <a:rPr lang="en-US" dirty="0" err="1"/>
              <a:t>maske</a:t>
            </a:r>
            <a:r>
              <a:rPr lang="en-US" dirty="0"/>
              <a:t> </a:t>
            </a:r>
            <a:r>
              <a:rPr lang="en-US" dirty="0" err="1"/>
              <a:t>takarak</a:t>
            </a:r>
            <a:r>
              <a:rPr lang="en-US" dirty="0"/>
              <a:t> </a:t>
            </a:r>
            <a:r>
              <a:rPr lang="en-US" dirty="0" err="1"/>
              <a:t>sağlık</a:t>
            </a:r>
            <a:r>
              <a:rPr lang="en-US" dirty="0"/>
              <a:t> </a:t>
            </a:r>
            <a:r>
              <a:rPr lang="en-US" dirty="0" err="1"/>
              <a:t>kuruluşuna</a:t>
            </a:r>
            <a:r>
              <a:rPr lang="en-US" dirty="0"/>
              <a:t> </a:t>
            </a:r>
            <a:r>
              <a:rPr lang="en-US" dirty="0" err="1"/>
              <a:t>başvurması</a:t>
            </a:r>
            <a:r>
              <a:rPr lang="en-US" dirty="0"/>
              <a:t> </a:t>
            </a:r>
            <a:r>
              <a:rPr lang="en-US" dirty="0" err="1"/>
              <a:t>sağlanır</a:t>
            </a:r>
            <a:r>
              <a:rPr lang="en-US" dirty="0"/>
              <a:t>. </a:t>
            </a:r>
            <a:r>
              <a:rPr lang="en-US" dirty="0" err="1"/>
              <a:t>Olası</a:t>
            </a:r>
            <a:r>
              <a:rPr lang="en-US" dirty="0"/>
              <a:t> </a:t>
            </a:r>
            <a:r>
              <a:rPr lang="en-US" dirty="0" err="1"/>
              <a:t>vaka</a:t>
            </a:r>
            <a:r>
              <a:rPr lang="en-US" dirty="0"/>
              <a:t> </a:t>
            </a:r>
            <a:r>
              <a:rPr lang="en-US" dirty="0" err="1"/>
              <a:t>algoritmasına</a:t>
            </a:r>
            <a:r>
              <a:rPr lang="en-US" dirty="0"/>
              <a:t> </a:t>
            </a:r>
            <a:r>
              <a:rPr lang="en-US" dirty="0" err="1"/>
              <a:t>göre</a:t>
            </a:r>
            <a:r>
              <a:rPr lang="en-US" dirty="0"/>
              <a:t> </a:t>
            </a:r>
            <a:r>
              <a:rPr lang="en-US" dirty="0" err="1"/>
              <a:t>yönetilir</a:t>
            </a:r>
            <a:r>
              <a:rPr lang="en-US" dirty="0"/>
              <a:t>. </a:t>
            </a:r>
            <a:endParaRPr lang="tr-TR" dirty="0"/>
          </a:p>
          <a:p>
            <a:endParaRPr lang="tr-TR" sz="2400" dirty="0">
              <a:latin typeface="+mn-lt"/>
            </a:endParaRPr>
          </a:p>
        </p:txBody>
      </p:sp>
    </p:spTree>
    <p:extLst>
      <p:ext uri="{BB962C8B-B14F-4D97-AF65-F5344CB8AC3E}">
        <p14:creationId xmlns:p14="http://schemas.microsoft.com/office/powerpoint/2010/main" xmlns="" val="983146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8">
            <a:extLst>
              <a:ext uri="{FF2B5EF4-FFF2-40B4-BE49-F238E27FC236}">
                <a16:creationId xmlns:a16="http://schemas.microsoft.com/office/drawing/2014/main" xmlns="" id="{E6C161D6-80A4-3240-9E3B-AF27CBF18DEE}"/>
              </a:ext>
            </a:extLst>
          </p:cNvPr>
          <p:cNvSpPr>
            <a:spLocks noGrp="1"/>
          </p:cNvSpPr>
          <p:nvPr>
            <p:ph idx="1"/>
          </p:nvPr>
        </p:nvSpPr>
        <p:spPr>
          <a:xfrm>
            <a:off x="1438723" y="1417631"/>
            <a:ext cx="7130242" cy="4571999"/>
          </a:xfrm>
        </p:spPr>
        <p:txBody>
          <a:bodyPr>
            <a:normAutofit/>
          </a:bodyPr>
          <a:lstStyle/>
          <a:p>
            <a:r>
              <a:rPr lang="tr-TR" sz="2400" dirty="0">
                <a:latin typeface="+mn-lt"/>
              </a:rPr>
              <a:t>Soğuk algınlığına neden olan </a:t>
            </a:r>
            <a:r>
              <a:rPr lang="tr-TR" sz="2400" dirty="0" err="1">
                <a:latin typeface="+mn-lt"/>
              </a:rPr>
              <a:t>coronavirusler</a:t>
            </a:r>
            <a:r>
              <a:rPr lang="tr-TR" sz="2400" dirty="0">
                <a:latin typeface="+mn-lt"/>
              </a:rPr>
              <a:t>: Her yıl genellikle mevsimsel grip döneminde</a:t>
            </a:r>
          </a:p>
          <a:p>
            <a:pPr lvl="1"/>
            <a:r>
              <a:rPr lang="tr-TR" sz="2200" dirty="0">
                <a:latin typeface="+mn-lt"/>
              </a:rPr>
              <a:t>HCoV-229E </a:t>
            </a:r>
          </a:p>
          <a:p>
            <a:pPr lvl="1"/>
            <a:r>
              <a:rPr lang="tr-TR" sz="2200" dirty="0">
                <a:latin typeface="+mn-lt"/>
              </a:rPr>
              <a:t>HCoV-OC43 </a:t>
            </a:r>
          </a:p>
          <a:p>
            <a:pPr lvl="1"/>
            <a:r>
              <a:rPr lang="tr-TR" sz="2200" dirty="0">
                <a:latin typeface="+mn-lt"/>
              </a:rPr>
              <a:t>HCoV-NL63 </a:t>
            </a:r>
          </a:p>
          <a:p>
            <a:pPr lvl="1"/>
            <a:r>
              <a:rPr lang="tr-TR" sz="2200" dirty="0">
                <a:latin typeface="+mn-lt"/>
              </a:rPr>
              <a:t>HKU1-CoV</a:t>
            </a:r>
          </a:p>
          <a:p>
            <a:r>
              <a:rPr lang="tr-TR" sz="2400" dirty="0">
                <a:latin typeface="+mn-lt"/>
              </a:rPr>
              <a:t>Ağır Akut Solunum Sendromuna neden olan: SARS-</a:t>
            </a:r>
            <a:r>
              <a:rPr lang="tr-TR" sz="2400" dirty="0" err="1">
                <a:latin typeface="+mn-lt"/>
              </a:rPr>
              <a:t>CoV</a:t>
            </a:r>
            <a:endParaRPr lang="tr-TR" sz="2400" dirty="0">
              <a:latin typeface="+mn-lt"/>
            </a:endParaRPr>
          </a:p>
          <a:p>
            <a:r>
              <a:rPr lang="tr-TR" sz="2400" dirty="0">
                <a:latin typeface="+mn-lt"/>
              </a:rPr>
              <a:t>Orta Doğu Solunum Sendromuna neden olan: MERS-</a:t>
            </a:r>
            <a:r>
              <a:rPr lang="tr-TR" sz="2400" dirty="0" err="1">
                <a:latin typeface="+mn-lt"/>
              </a:rPr>
              <a:t>CoV</a:t>
            </a:r>
            <a:endParaRPr lang="tr-TR" sz="2400" dirty="0">
              <a:latin typeface="+mn-lt"/>
            </a:endParaRPr>
          </a:p>
        </p:txBody>
      </p:sp>
      <p:pic>
        <p:nvPicPr>
          <p:cNvPr id="5" name="Resim 4" descr="GISAID, The Chinese Center for Disease Control and Prevention, Chinese Academy of Science, Chinese Academy of Medical Science, EpiFlu Database">
            <a:hlinkClick r:id="rId3"/>
          </p:cNvPr>
          <p:cNvPicPr/>
          <p:nvPr/>
        </p:nvPicPr>
        <p:blipFill>
          <a:blip r:embed="rId4">
            <a:extLst>
              <a:ext uri="{28A0092B-C50C-407E-A947-70E740481C1C}">
                <a14:useLocalDpi xmlns:a14="http://schemas.microsoft.com/office/drawing/2010/main" xmlns="" val="0"/>
              </a:ext>
            </a:extLst>
          </a:blip>
          <a:srcRect/>
          <a:stretch>
            <a:fillRect/>
          </a:stretch>
        </p:blipFill>
        <p:spPr bwMode="auto">
          <a:xfrm>
            <a:off x="8737020" y="1493734"/>
            <a:ext cx="2927545" cy="2335316"/>
          </a:xfrm>
          <a:prstGeom prst="rect">
            <a:avLst/>
          </a:prstGeom>
          <a:noFill/>
          <a:ln>
            <a:noFill/>
          </a:ln>
        </p:spPr>
      </p:pic>
      <p:sp>
        <p:nvSpPr>
          <p:cNvPr id="6" name="Unvan 1">
            <a:extLst>
              <a:ext uri="{FF2B5EF4-FFF2-40B4-BE49-F238E27FC236}">
                <a16:creationId xmlns:a16="http://schemas.microsoft.com/office/drawing/2014/main" xmlns="" id="{3642679C-678F-44ED-8363-B356DB092E38}"/>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err="1">
                <a:solidFill>
                  <a:schemeClr val="bg1"/>
                </a:solidFill>
                <a:latin typeface="+mj-lt"/>
              </a:rPr>
              <a:t>Coronavirusler</a:t>
            </a:r>
            <a:endParaRPr lang="tr-TR" sz="3200" dirty="0">
              <a:solidFill>
                <a:schemeClr val="bg1"/>
              </a:solidFill>
              <a:latin typeface="+mj-lt"/>
            </a:endParaRPr>
          </a:p>
        </p:txBody>
      </p:sp>
    </p:spTree>
    <p:extLst>
      <p:ext uri="{BB962C8B-B14F-4D97-AF65-F5344CB8AC3E}">
        <p14:creationId xmlns:p14="http://schemas.microsoft.com/office/powerpoint/2010/main" xmlns="" val="2537299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377244" y="1427683"/>
            <a:ext cx="9529569" cy="4815955"/>
          </a:xfrm>
        </p:spPr>
        <p:txBody>
          <a:bodyPr>
            <a:normAutofit/>
          </a:bodyPr>
          <a:lstStyle/>
          <a:p>
            <a:pPr>
              <a:lnSpc>
                <a:spcPct val="100000"/>
              </a:lnSpc>
              <a:spcBef>
                <a:spcPts val="1800"/>
              </a:spcBef>
            </a:pPr>
            <a:r>
              <a:rPr lang="tr-TR" sz="2400" dirty="0">
                <a:latin typeface="+mn-lt"/>
              </a:rPr>
              <a:t>Kesin veya olası bir vakaya damlacık enfeksiyonuna yönelik korunma önlemleri alınmadan doğrudan bakım sağlayan,</a:t>
            </a:r>
          </a:p>
          <a:p>
            <a:pPr marL="271463" indent="0">
              <a:lnSpc>
                <a:spcPct val="100000"/>
              </a:lnSpc>
              <a:spcBef>
                <a:spcPts val="1800"/>
              </a:spcBef>
              <a:buNone/>
            </a:pPr>
            <a:r>
              <a:rPr lang="tr-TR" sz="2400" dirty="0"/>
              <a:t>COVID-19</a:t>
            </a:r>
            <a:r>
              <a:rPr lang="tr-TR" sz="2400" dirty="0">
                <a:latin typeface="+mn-lt"/>
              </a:rPr>
              <a:t> ile </a:t>
            </a:r>
            <a:r>
              <a:rPr lang="tr-TR" sz="2400" dirty="0" err="1">
                <a:latin typeface="+mn-lt"/>
              </a:rPr>
              <a:t>enfekte</a:t>
            </a:r>
            <a:r>
              <a:rPr lang="tr-TR" sz="2400" dirty="0">
                <a:latin typeface="+mn-lt"/>
              </a:rPr>
              <a:t> sağlık çalışanları ile birlikte çalışan, veya </a:t>
            </a:r>
          </a:p>
          <a:p>
            <a:pPr marL="271463" indent="0">
              <a:lnSpc>
                <a:spcPct val="100000"/>
              </a:lnSpc>
              <a:spcBef>
                <a:spcPts val="1800"/>
              </a:spcBef>
              <a:buNone/>
            </a:pPr>
            <a:r>
              <a:rPr lang="tr-TR" sz="2400" dirty="0">
                <a:latin typeface="+mn-lt"/>
              </a:rPr>
              <a:t>Hasta ziyaretinde bulunma gibi sağlık merkezi ilişkili </a:t>
            </a:r>
            <a:r>
              <a:rPr lang="tr-TR" sz="2400" dirty="0" err="1">
                <a:latin typeface="+mn-lt"/>
              </a:rPr>
              <a:t>maruziyeti</a:t>
            </a:r>
            <a:r>
              <a:rPr lang="tr-TR" sz="2400" dirty="0">
                <a:latin typeface="+mn-lt"/>
              </a:rPr>
              <a:t> olan kişiler</a:t>
            </a:r>
          </a:p>
          <a:p>
            <a:pPr marL="342900" indent="-342900">
              <a:lnSpc>
                <a:spcPct val="100000"/>
              </a:lnSpc>
              <a:spcBef>
                <a:spcPts val="1800"/>
              </a:spcBef>
            </a:pPr>
            <a:r>
              <a:rPr lang="en-US" sz="2400" dirty="0">
                <a:latin typeface="+mn-lt"/>
              </a:rPr>
              <a:t>COVID-19 </a:t>
            </a:r>
            <a:r>
              <a:rPr lang="en-US" sz="2400" dirty="0" err="1">
                <a:latin typeface="+mn-lt"/>
              </a:rPr>
              <a:t>hastasıyla</a:t>
            </a:r>
            <a:r>
              <a:rPr lang="en-US" sz="2400" dirty="0">
                <a:latin typeface="+mn-lt"/>
              </a:rPr>
              <a:t> </a:t>
            </a:r>
            <a:r>
              <a:rPr lang="en-US" sz="2400" dirty="0" err="1">
                <a:latin typeface="+mn-lt"/>
              </a:rPr>
              <a:t>okul</a:t>
            </a:r>
            <a:r>
              <a:rPr lang="en-US" sz="2400" dirty="0">
                <a:latin typeface="+mn-lt"/>
              </a:rPr>
              <a:t> </a:t>
            </a:r>
            <a:r>
              <a:rPr lang="en-US" sz="2400" dirty="0" err="1">
                <a:latin typeface="+mn-lt"/>
              </a:rPr>
              <a:t>öncesinde</a:t>
            </a:r>
            <a:r>
              <a:rPr lang="en-US" sz="2400" dirty="0">
                <a:latin typeface="+mn-lt"/>
              </a:rPr>
              <a:t> </a:t>
            </a:r>
            <a:r>
              <a:rPr lang="en-US" sz="2400" dirty="0" err="1">
                <a:latin typeface="+mn-lt"/>
              </a:rPr>
              <a:t>ve</a:t>
            </a:r>
            <a:r>
              <a:rPr lang="en-US" sz="2400" dirty="0">
                <a:latin typeface="+mn-lt"/>
              </a:rPr>
              <a:t> </a:t>
            </a:r>
            <a:r>
              <a:rPr lang="en-US" sz="2400" dirty="0" err="1">
                <a:latin typeface="+mn-lt"/>
              </a:rPr>
              <a:t>okul</a:t>
            </a:r>
            <a:r>
              <a:rPr lang="en-US" sz="2400" dirty="0">
                <a:latin typeface="+mn-lt"/>
              </a:rPr>
              <a:t> </a:t>
            </a:r>
            <a:r>
              <a:rPr lang="en-US" sz="2400" dirty="0" err="1">
                <a:latin typeface="+mn-lt"/>
              </a:rPr>
              <a:t>çocuklarında</a:t>
            </a:r>
            <a:r>
              <a:rPr lang="en-US" sz="2400" dirty="0">
                <a:latin typeface="+mn-lt"/>
              </a:rPr>
              <a:t> </a:t>
            </a:r>
            <a:r>
              <a:rPr lang="en-US" sz="2400" dirty="0" err="1">
                <a:latin typeface="+mn-lt"/>
              </a:rPr>
              <a:t>aynı</a:t>
            </a:r>
            <a:r>
              <a:rPr lang="en-US" sz="2400" dirty="0">
                <a:latin typeface="+mn-lt"/>
              </a:rPr>
              <a:t> </a:t>
            </a:r>
            <a:r>
              <a:rPr lang="en-US" sz="2400" dirty="0" err="1">
                <a:latin typeface="+mn-lt"/>
              </a:rPr>
              <a:t>sınıfı</a:t>
            </a:r>
            <a:r>
              <a:rPr lang="en-US" sz="2400" dirty="0">
                <a:latin typeface="+mn-lt"/>
              </a:rPr>
              <a:t> </a:t>
            </a:r>
            <a:r>
              <a:rPr lang="en-US" sz="2400" dirty="0" err="1">
                <a:latin typeface="+mn-lt"/>
              </a:rPr>
              <a:t>paylaşan</a:t>
            </a:r>
            <a:r>
              <a:rPr lang="en-US" sz="2400" dirty="0">
                <a:latin typeface="+mn-lt"/>
              </a:rPr>
              <a:t> </a:t>
            </a:r>
            <a:r>
              <a:rPr lang="en-US" sz="2400" dirty="0" err="1">
                <a:latin typeface="+mn-lt"/>
              </a:rPr>
              <a:t>öğrenciler</a:t>
            </a:r>
            <a:r>
              <a:rPr lang="en-US" sz="2400" dirty="0">
                <a:latin typeface="+mn-lt"/>
              </a:rPr>
              <a:t> </a:t>
            </a:r>
            <a:r>
              <a:rPr lang="en-US" sz="2400" dirty="0" err="1">
                <a:latin typeface="+mn-lt"/>
              </a:rPr>
              <a:t>ve</a:t>
            </a:r>
            <a:r>
              <a:rPr lang="en-US" sz="2400" dirty="0">
                <a:latin typeface="+mn-lt"/>
              </a:rPr>
              <a:t> </a:t>
            </a:r>
            <a:r>
              <a:rPr lang="en-US" sz="2400" dirty="0" err="1">
                <a:latin typeface="+mn-lt"/>
              </a:rPr>
              <a:t>öğretmenler</a:t>
            </a:r>
            <a:endParaRPr lang="tr-TR" sz="2400" dirty="0">
              <a:latin typeface="+mn-lt"/>
            </a:endParaRPr>
          </a:p>
          <a:p>
            <a:pPr marL="342900" indent="-342900">
              <a:lnSpc>
                <a:spcPct val="100000"/>
              </a:lnSpc>
              <a:spcBef>
                <a:spcPts val="1800"/>
              </a:spcBef>
            </a:pPr>
            <a:r>
              <a:rPr lang="en-US" sz="2400" dirty="0">
                <a:latin typeface="+mn-lt"/>
              </a:rPr>
              <a:t>COVID-19 </a:t>
            </a:r>
            <a:r>
              <a:rPr lang="en-US" sz="2400" dirty="0" err="1">
                <a:latin typeface="+mn-lt"/>
              </a:rPr>
              <a:t>hastasıyla</a:t>
            </a:r>
            <a:r>
              <a:rPr lang="en-US" sz="2400" dirty="0">
                <a:latin typeface="+mn-lt"/>
              </a:rPr>
              <a:t> </a:t>
            </a:r>
            <a:r>
              <a:rPr lang="en-US" sz="2400" dirty="0" err="1">
                <a:latin typeface="+mn-lt"/>
              </a:rPr>
              <a:t>ile</a:t>
            </a:r>
            <a:r>
              <a:rPr lang="en-US" sz="2400" dirty="0">
                <a:latin typeface="+mn-lt"/>
              </a:rPr>
              <a:t> </a:t>
            </a:r>
            <a:r>
              <a:rPr lang="en-US" sz="2400" dirty="0" err="1">
                <a:latin typeface="+mn-lt"/>
              </a:rPr>
              <a:t>direkt</a:t>
            </a:r>
            <a:r>
              <a:rPr lang="en-US" sz="2400" dirty="0">
                <a:latin typeface="+mn-lt"/>
              </a:rPr>
              <a:t> </a:t>
            </a:r>
            <a:r>
              <a:rPr lang="en-US" sz="2400" dirty="0" err="1">
                <a:latin typeface="+mn-lt"/>
              </a:rPr>
              <a:t>temas</a:t>
            </a:r>
            <a:r>
              <a:rPr lang="en-US" sz="2400" dirty="0">
                <a:latin typeface="+mn-lt"/>
              </a:rPr>
              <a:t> </a:t>
            </a:r>
            <a:r>
              <a:rPr lang="en-US" sz="2400" dirty="0" err="1">
                <a:latin typeface="+mn-lt"/>
              </a:rPr>
              <a:t>eden</a:t>
            </a:r>
            <a:r>
              <a:rPr lang="en-US" sz="2400" dirty="0">
                <a:latin typeface="+mn-lt"/>
              </a:rPr>
              <a:t> (</a:t>
            </a:r>
            <a:r>
              <a:rPr lang="en-US" sz="2400" dirty="0" err="1">
                <a:latin typeface="+mn-lt"/>
              </a:rPr>
              <a:t>örn</a:t>
            </a:r>
            <a:r>
              <a:rPr lang="en-US" sz="2400" dirty="0">
                <a:latin typeface="+mn-lt"/>
              </a:rPr>
              <a:t>. el </a:t>
            </a:r>
            <a:r>
              <a:rPr lang="en-US" sz="2400" dirty="0" err="1">
                <a:latin typeface="+mn-lt"/>
              </a:rPr>
              <a:t>sıkışan</a:t>
            </a:r>
            <a:r>
              <a:rPr lang="en-US" sz="2400" dirty="0">
                <a:latin typeface="+mn-lt"/>
              </a:rPr>
              <a:t>) </a:t>
            </a:r>
            <a:r>
              <a:rPr lang="en-US" sz="2400" dirty="0" err="1">
                <a:latin typeface="+mn-lt"/>
              </a:rPr>
              <a:t>kişiler</a:t>
            </a:r>
            <a:endParaRPr lang="tr-TR" sz="2400" dirty="0">
              <a:latin typeface="+mn-lt"/>
            </a:endParaRPr>
          </a:p>
          <a:p>
            <a:pPr marL="342900" indent="-342900">
              <a:lnSpc>
                <a:spcPct val="100000"/>
              </a:lnSpc>
              <a:spcBef>
                <a:spcPts val="1800"/>
              </a:spcBef>
            </a:pPr>
            <a:endParaRPr lang="tr-TR" sz="2400" dirty="0">
              <a:latin typeface="+mn-lt"/>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Yakın Temaslı</a:t>
            </a:r>
          </a:p>
        </p:txBody>
      </p:sp>
    </p:spTree>
    <p:extLst>
      <p:ext uri="{BB962C8B-B14F-4D97-AF65-F5344CB8AC3E}">
        <p14:creationId xmlns:p14="http://schemas.microsoft.com/office/powerpoint/2010/main" xmlns="" val="3049533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993422" y="1532458"/>
            <a:ext cx="10284177" cy="4292609"/>
          </a:xfrm>
        </p:spPr>
        <p:txBody>
          <a:bodyPr>
            <a:noAutofit/>
          </a:bodyPr>
          <a:lstStyle/>
          <a:p>
            <a:pPr lvl="0">
              <a:lnSpc>
                <a:spcPct val="100000"/>
              </a:lnSpc>
              <a:spcBef>
                <a:spcPts val="1800"/>
              </a:spcBef>
            </a:pPr>
            <a:r>
              <a:rPr lang="en-US" sz="2200" dirty="0">
                <a:latin typeface="+mn-lt"/>
              </a:rPr>
              <a:t>COVID-19 </a:t>
            </a:r>
            <a:r>
              <a:rPr lang="en-US" sz="2200" dirty="0" err="1">
                <a:latin typeface="+mn-lt"/>
              </a:rPr>
              <a:t>hastasının</a:t>
            </a:r>
            <a:r>
              <a:rPr lang="en-US" sz="2200" dirty="0">
                <a:latin typeface="+mn-lt"/>
              </a:rPr>
              <a:t> </a:t>
            </a:r>
            <a:r>
              <a:rPr lang="en-US" sz="2200" dirty="0" err="1">
                <a:latin typeface="+mn-lt"/>
              </a:rPr>
              <a:t>salgıları</a:t>
            </a:r>
            <a:r>
              <a:rPr lang="en-US" sz="2200" dirty="0">
                <a:latin typeface="+mn-lt"/>
              </a:rPr>
              <a:t> (</a:t>
            </a:r>
            <a:r>
              <a:rPr lang="en-US" sz="2200" dirty="0" err="1">
                <a:latin typeface="+mn-lt"/>
              </a:rPr>
              <a:t>tükürük</a:t>
            </a:r>
            <a:r>
              <a:rPr lang="en-US" sz="2200" dirty="0">
                <a:latin typeface="+mn-lt"/>
              </a:rPr>
              <a:t>, </a:t>
            </a:r>
            <a:r>
              <a:rPr lang="en-US" sz="2200" dirty="0" err="1">
                <a:latin typeface="+mn-lt"/>
              </a:rPr>
              <a:t>balgam</a:t>
            </a:r>
            <a:r>
              <a:rPr lang="en-US" sz="2200" dirty="0">
                <a:latin typeface="+mn-lt"/>
              </a:rPr>
              <a:t> </a:t>
            </a:r>
            <a:r>
              <a:rPr lang="en-US" sz="2200" dirty="0" err="1">
                <a:latin typeface="+mn-lt"/>
              </a:rPr>
              <a:t>vb</a:t>
            </a:r>
            <a:r>
              <a:rPr lang="en-US" sz="2200" dirty="0">
                <a:latin typeface="+mn-lt"/>
              </a:rPr>
              <a:t>) </a:t>
            </a:r>
            <a:r>
              <a:rPr lang="en-US" sz="2200" dirty="0" err="1">
                <a:latin typeface="+mn-lt"/>
              </a:rPr>
              <a:t>ile</a:t>
            </a:r>
            <a:r>
              <a:rPr lang="en-US" sz="2200" dirty="0">
                <a:latin typeface="+mn-lt"/>
              </a:rPr>
              <a:t> </a:t>
            </a:r>
            <a:r>
              <a:rPr lang="en-US" sz="2200" dirty="0" err="1">
                <a:latin typeface="+mn-lt"/>
              </a:rPr>
              <a:t>korunmasız</a:t>
            </a:r>
            <a:r>
              <a:rPr lang="en-US" sz="2200" dirty="0">
                <a:latin typeface="+mn-lt"/>
              </a:rPr>
              <a:t> </a:t>
            </a:r>
            <a:r>
              <a:rPr lang="en-US" sz="2200" dirty="0" err="1">
                <a:latin typeface="+mn-lt"/>
              </a:rPr>
              <a:t>temas</a:t>
            </a:r>
            <a:r>
              <a:rPr lang="en-US" sz="2200" dirty="0">
                <a:latin typeface="+mn-lt"/>
              </a:rPr>
              <a:t> </a:t>
            </a:r>
            <a:r>
              <a:rPr lang="en-US" sz="2200" dirty="0" err="1">
                <a:latin typeface="+mn-lt"/>
              </a:rPr>
              <a:t>eden</a:t>
            </a:r>
            <a:r>
              <a:rPr lang="en-US" sz="2200" dirty="0">
                <a:latin typeface="+mn-lt"/>
              </a:rPr>
              <a:t> </a:t>
            </a:r>
            <a:r>
              <a:rPr lang="en-US" sz="2200" dirty="0" err="1">
                <a:latin typeface="+mn-lt"/>
              </a:rPr>
              <a:t>kişiler</a:t>
            </a:r>
            <a:endParaRPr lang="tr-TR" sz="2200" dirty="0">
              <a:latin typeface="+mn-lt"/>
            </a:endParaRPr>
          </a:p>
          <a:p>
            <a:pPr lvl="0">
              <a:lnSpc>
                <a:spcPct val="100000"/>
              </a:lnSpc>
              <a:spcBef>
                <a:spcPts val="1800"/>
              </a:spcBef>
            </a:pPr>
            <a:r>
              <a:rPr lang="en-US" sz="2200" dirty="0">
                <a:latin typeface="+mn-lt"/>
              </a:rPr>
              <a:t>COVID-19 </a:t>
            </a:r>
            <a:r>
              <a:rPr lang="en-US" sz="2200" dirty="0" err="1">
                <a:latin typeface="+mn-lt"/>
              </a:rPr>
              <a:t>hastasıyla</a:t>
            </a:r>
            <a:r>
              <a:rPr lang="en-US" sz="2200" dirty="0">
                <a:latin typeface="+mn-lt"/>
              </a:rPr>
              <a:t> 1 </a:t>
            </a:r>
            <a:r>
              <a:rPr lang="en-US" sz="2200" dirty="0" err="1">
                <a:latin typeface="+mn-lt"/>
              </a:rPr>
              <a:t>metreden</a:t>
            </a:r>
            <a:r>
              <a:rPr lang="en-US" sz="2200" dirty="0">
                <a:latin typeface="+mn-lt"/>
              </a:rPr>
              <a:t> </a:t>
            </a:r>
            <a:r>
              <a:rPr lang="en-US" sz="2200" dirty="0" err="1">
                <a:latin typeface="+mn-lt"/>
              </a:rPr>
              <a:t>daha</a:t>
            </a:r>
            <a:r>
              <a:rPr lang="en-US" sz="2200" dirty="0">
                <a:latin typeface="+mn-lt"/>
              </a:rPr>
              <a:t> </a:t>
            </a:r>
            <a:r>
              <a:rPr lang="en-US" sz="2200" dirty="0" err="1">
                <a:latin typeface="+mn-lt"/>
              </a:rPr>
              <a:t>yakın</a:t>
            </a:r>
            <a:r>
              <a:rPr lang="en-US" sz="2200" dirty="0">
                <a:latin typeface="+mn-lt"/>
              </a:rPr>
              <a:t> </a:t>
            </a:r>
            <a:r>
              <a:rPr lang="en-US" sz="2200" dirty="0" err="1">
                <a:latin typeface="+mn-lt"/>
              </a:rPr>
              <a:t>mesafede</a:t>
            </a:r>
            <a:r>
              <a:rPr lang="en-US" sz="2200" dirty="0">
                <a:latin typeface="+mn-lt"/>
              </a:rPr>
              <a:t> 15 </a:t>
            </a:r>
            <a:r>
              <a:rPr lang="en-US" sz="2200" dirty="0" err="1">
                <a:latin typeface="+mn-lt"/>
              </a:rPr>
              <a:t>dakikadan</a:t>
            </a:r>
            <a:r>
              <a:rPr lang="en-US" sz="2200" dirty="0">
                <a:latin typeface="+mn-lt"/>
              </a:rPr>
              <a:t> </a:t>
            </a:r>
            <a:r>
              <a:rPr lang="en-US" sz="2200" dirty="0" err="1">
                <a:latin typeface="+mn-lt"/>
              </a:rPr>
              <a:t>uzun</a:t>
            </a:r>
            <a:r>
              <a:rPr lang="en-US" sz="2200" dirty="0">
                <a:latin typeface="+mn-lt"/>
              </a:rPr>
              <a:t> </a:t>
            </a:r>
            <a:r>
              <a:rPr lang="en-US" sz="2200" dirty="0" err="1">
                <a:latin typeface="+mn-lt"/>
              </a:rPr>
              <a:t>süreyle</a:t>
            </a:r>
            <a:r>
              <a:rPr lang="en-US" sz="2200" dirty="0">
                <a:latin typeface="+mn-lt"/>
              </a:rPr>
              <a:t> </a:t>
            </a:r>
            <a:r>
              <a:rPr lang="en-US" sz="2200" dirty="0" err="1">
                <a:latin typeface="+mn-lt"/>
              </a:rPr>
              <a:t>yüz</a:t>
            </a:r>
            <a:r>
              <a:rPr lang="en-US" sz="2200" dirty="0">
                <a:latin typeface="+mn-lt"/>
              </a:rPr>
              <a:t> </a:t>
            </a:r>
            <a:r>
              <a:rPr lang="en-US" sz="2200" dirty="0" err="1">
                <a:latin typeface="+mn-lt"/>
              </a:rPr>
              <a:t>yüze</a:t>
            </a:r>
            <a:r>
              <a:rPr lang="en-US" sz="2200" dirty="0">
                <a:latin typeface="+mn-lt"/>
              </a:rPr>
              <a:t> </a:t>
            </a:r>
            <a:r>
              <a:rPr lang="en-US" sz="2200" dirty="0" err="1">
                <a:latin typeface="+mn-lt"/>
              </a:rPr>
              <a:t>kalan</a:t>
            </a:r>
            <a:r>
              <a:rPr lang="en-US" sz="2200" dirty="0">
                <a:latin typeface="+mn-lt"/>
              </a:rPr>
              <a:t> </a:t>
            </a:r>
            <a:r>
              <a:rPr lang="en-US" sz="2200" dirty="0" err="1">
                <a:latin typeface="+mn-lt"/>
              </a:rPr>
              <a:t>kişiler</a:t>
            </a:r>
            <a:endParaRPr lang="tr-TR" sz="2200" dirty="0">
              <a:latin typeface="+mn-lt"/>
            </a:endParaRPr>
          </a:p>
          <a:p>
            <a:pPr lvl="0">
              <a:lnSpc>
                <a:spcPct val="100000"/>
              </a:lnSpc>
              <a:spcBef>
                <a:spcPts val="1800"/>
              </a:spcBef>
            </a:pPr>
            <a:r>
              <a:rPr lang="en-US" sz="2200" dirty="0">
                <a:latin typeface="+mn-lt"/>
              </a:rPr>
              <a:t>COVID-19 </a:t>
            </a:r>
            <a:r>
              <a:rPr lang="en-US" sz="2200" dirty="0" err="1">
                <a:latin typeface="+mn-lt"/>
              </a:rPr>
              <a:t>hastasıyla</a:t>
            </a:r>
            <a:r>
              <a:rPr lang="en-US" sz="2200" dirty="0">
                <a:latin typeface="+mn-lt"/>
              </a:rPr>
              <a:t> </a:t>
            </a:r>
            <a:r>
              <a:rPr lang="en-US" sz="2200" dirty="0" err="1">
                <a:latin typeface="+mn-lt"/>
              </a:rPr>
              <a:t>aynı</a:t>
            </a:r>
            <a:r>
              <a:rPr lang="en-US" sz="2200" dirty="0">
                <a:latin typeface="+mn-lt"/>
              </a:rPr>
              <a:t> </a:t>
            </a:r>
            <a:r>
              <a:rPr lang="en-US" sz="2200" dirty="0" err="1">
                <a:latin typeface="+mn-lt"/>
              </a:rPr>
              <a:t>kapalı</a:t>
            </a:r>
            <a:r>
              <a:rPr lang="en-US" sz="2200" dirty="0">
                <a:latin typeface="+mn-lt"/>
              </a:rPr>
              <a:t> </a:t>
            </a:r>
            <a:r>
              <a:rPr lang="en-US" sz="2200" dirty="0" err="1">
                <a:latin typeface="+mn-lt"/>
              </a:rPr>
              <a:t>ortamda</a:t>
            </a:r>
            <a:r>
              <a:rPr lang="en-US" sz="2200" dirty="0">
                <a:latin typeface="+mn-lt"/>
              </a:rPr>
              <a:t> (</a:t>
            </a:r>
            <a:r>
              <a:rPr lang="en-US" sz="2200" dirty="0" err="1">
                <a:latin typeface="+mn-lt"/>
              </a:rPr>
              <a:t>hastane</a:t>
            </a:r>
            <a:r>
              <a:rPr lang="en-US" sz="2200" dirty="0">
                <a:latin typeface="+mn-lt"/>
              </a:rPr>
              <a:t> </a:t>
            </a:r>
            <a:r>
              <a:rPr lang="en-US" sz="2200" dirty="0" err="1">
                <a:latin typeface="+mn-lt"/>
              </a:rPr>
              <a:t>veya</a:t>
            </a:r>
            <a:r>
              <a:rPr lang="en-US" sz="2200" dirty="0">
                <a:latin typeface="+mn-lt"/>
              </a:rPr>
              <a:t> </a:t>
            </a:r>
            <a:r>
              <a:rPr lang="en-US" sz="2200" dirty="0" err="1">
                <a:latin typeface="+mn-lt"/>
              </a:rPr>
              <a:t>banka</a:t>
            </a:r>
            <a:r>
              <a:rPr lang="en-US" sz="2200" dirty="0">
                <a:latin typeface="+mn-lt"/>
              </a:rPr>
              <a:t> </a:t>
            </a:r>
            <a:r>
              <a:rPr lang="en-US" sz="2200" dirty="0" err="1">
                <a:latin typeface="+mn-lt"/>
              </a:rPr>
              <a:t>bekleme</a:t>
            </a:r>
            <a:r>
              <a:rPr lang="en-US" sz="2200" dirty="0">
                <a:latin typeface="+mn-lt"/>
              </a:rPr>
              <a:t> </a:t>
            </a:r>
            <a:r>
              <a:rPr lang="en-US" sz="2200" dirty="0" err="1">
                <a:latin typeface="+mn-lt"/>
              </a:rPr>
              <a:t>salonları</a:t>
            </a:r>
            <a:r>
              <a:rPr lang="en-US" sz="2200" dirty="0">
                <a:latin typeface="+mn-lt"/>
              </a:rPr>
              <a:t>, </a:t>
            </a:r>
            <a:r>
              <a:rPr lang="en-US" sz="2200" dirty="0" err="1">
                <a:latin typeface="+mn-lt"/>
              </a:rPr>
              <a:t>otobüs</a:t>
            </a:r>
            <a:r>
              <a:rPr lang="en-US" sz="2200" dirty="0">
                <a:latin typeface="+mn-lt"/>
              </a:rPr>
              <a:t>, </a:t>
            </a:r>
            <a:r>
              <a:rPr lang="en-US" sz="2200" dirty="0" err="1">
                <a:latin typeface="+mn-lt"/>
              </a:rPr>
              <a:t>servis</a:t>
            </a:r>
            <a:r>
              <a:rPr lang="en-US" sz="2200" dirty="0">
                <a:latin typeface="+mn-lt"/>
              </a:rPr>
              <a:t> </a:t>
            </a:r>
            <a:r>
              <a:rPr lang="en-US" sz="2200" dirty="0" err="1">
                <a:latin typeface="+mn-lt"/>
              </a:rPr>
              <a:t>vb</a:t>
            </a:r>
            <a:r>
              <a:rPr lang="en-US" sz="2200" dirty="0">
                <a:latin typeface="+mn-lt"/>
              </a:rPr>
              <a:t> </a:t>
            </a:r>
            <a:r>
              <a:rPr lang="en-US" sz="2200" dirty="0" err="1">
                <a:latin typeface="+mn-lt"/>
              </a:rPr>
              <a:t>ulaşım</a:t>
            </a:r>
            <a:r>
              <a:rPr lang="en-US" sz="2200" dirty="0">
                <a:latin typeface="+mn-lt"/>
              </a:rPr>
              <a:t> </a:t>
            </a:r>
            <a:r>
              <a:rPr lang="en-US" sz="2200" dirty="0" err="1">
                <a:latin typeface="+mn-lt"/>
              </a:rPr>
              <a:t>araçları</a:t>
            </a:r>
            <a:r>
              <a:rPr lang="en-US" sz="2200" dirty="0">
                <a:latin typeface="+mn-lt"/>
              </a:rPr>
              <a:t>) 1 </a:t>
            </a:r>
            <a:r>
              <a:rPr lang="en-US" sz="2200" dirty="0" err="1">
                <a:latin typeface="+mn-lt"/>
              </a:rPr>
              <a:t>metreden</a:t>
            </a:r>
            <a:r>
              <a:rPr lang="en-US" sz="2200" dirty="0">
                <a:latin typeface="+mn-lt"/>
              </a:rPr>
              <a:t> </a:t>
            </a:r>
            <a:r>
              <a:rPr lang="en-US" sz="2200" dirty="0" err="1">
                <a:latin typeface="+mn-lt"/>
              </a:rPr>
              <a:t>yakın</a:t>
            </a:r>
            <a:r>
              <a:rPr lang="en-US" sz="2200" dirty="0">
                <a:latin typeface="+mn-lt"/>
              </a:rPr>
              <a:t> </a:t>
            </a:r>
            <a:r>
              <a:rPr lang="en-US" sz="2200" dirty="0" err="1">
                <a:latin typeface="+mn-lt"/>
              </a:rPr>
              <a:t>ve</a:t>
            </a:r>
            <a:r>
              <a:rPr lang="en-US" sz="2200" dirty="0">
                <a:latin typeface="+mn-lt"/>
              </a:rPr>
              <a:t> 15 </a:t>
            </a:r>
            <a:r>
              <a:rPr lang="en-US" sz="2200" dirty="0" err="1">
                <a:latin typeface="+mn-lt"/>
              </a:rPr>
              <a:t>dakika</a:t>
            </a:r>
            <a:r>
              <a:rPr lang="en-US" sz="2200" dirty="0">
                <a:latin typeface="+mn-lt"/>
              </a:rPr>
              <a:t> </a:t>
            </a:r>
            <a:r>
              <a:rPr lang="en-US" sz="2200" dirty="0" err="1">
                <a:latin typeface="+mn-lt"/>
              </a:rPr>
              <a:t>veya</a:t>
            </a:r>
            <a:r>
              <a:rPr lang="en-US" sz="2200" dirty="0">
                <a:latin typeface="+mn-lt"/>
              </a:rPr>
              <a:t> </a:t>
            </a:r>
            <a:r>
              <a:rPr lang="en-US" sz="2200" dirty="0" err="1">
                <a:latin typeface="+mn-lt"/>
              </a:rPr>
              <a:t>daha</a:t>
            </a:r>
            <a:r>
              <a:rPr lang="en-US" sz="2200" dirty="0">
                <a:latin typeface="+mn-lt"/>
              </a:rPr>
              <a:t> </a:t>
            </a:r>
            <a:r>
              <a:rPr lang="en-US" sz="2200" dirty="0" err="1">
                <a:latin typeface="+mn-lt"/>
              </a:rPr>
              <a:t>uzun</a:t>
            </a:r>
            <a:r>
              <a:rPr lang="en-US" sz="2200" dirty="0">
                <a:latin typeface="+mn-lt"/>
              </a:rPr>
              <a:t> </a:t>
            </a:r>
            <a:r>
              <a:rPr lang="en-US" sz="2200" dirty="0" err="1">
                <a:latin typeface="+mn-lt"/>
              </a:rPr>
              <a:t>süre</a:t>
            </a:r>
            <a:r>
              <a:rPr lang="en-US" sz="2200" dirty="0">
                <a:latin typeface="+mn-lt"/>
              </a:rPr>
              <a:t> </a:t>
            </a:r>
            <a:r>
              <a:rPr lang="en-US" sz="2200" dirty="0" err="1">
                <a:latin typeface="+mn-lt"/>
              </a:rPr>
              <a:t>bir</a:t>
            </a:r>
            <a:r>
              <a:rPr lang="en-US" sz="2200" dirty="0">
                <a:latin typeface="+mn-lt"/>
              </a:rPr>
              <a:t> </a:t>
            </a:r>
            <a:r>
              <a:rPr lang="en-US" sz="2200" dirty="0" err="1">
                <a:latin typeface="+mn-lt"/>
              </a:rPr>
              <a:t>arada</a:t>
            </a:r>
            <a:r>
              <a:rPr lang="en-US" sz="2200" dirty="0">
                <a:latin typeface="+mn-lt"/>
              </a:rPr>
              <a:t> </a:t>
            </a:r>
            <a:r>
              <a:rPr lang="en-US" sz="2200" dirty="0" err="1">
                <a:latin typeface="+mn-lt"/>
              </a:rPr>
              <a:t>kalan</a:t>
            </a:r>
            <a:r>
              <a:rPr lang="en-US" sz="2200" dirty="0">
                <a:latin typeface="+mn-lt"/>
              </a:rPr>
              <a:t> </a:t>
            </a:r>
            <a:r>
              <a:rPr lang="en-US" sz="2200" dirty="0" err="1">
                <a:latin typeface="+mn-lt"/>
              </a:rPr>
              <a:t>kişiler</a:t>
            </a:r>
            <a:r>
              <a:rPr lang="en-US" sz="2200" dirty="0">
                <a:latin typeface="+mn-lt"/>
              </a:rPr>
              <a:t>.</a:t>
            </a:r>
            <a:endParaRPr lang="tr-TR" sz="2200" dirty="0">
              <a:latin typeface="+mn-lt"/>
            </a:endParaRPr>
          </a:p>
          <a:p>
            <a:pPr lvl="0">
              <a:lnSpc>
                <a:spcPct val="100000"/>
              </a:lnSpc>
              <a:spcBef>
                <a:spcPts val="1800"/>
              </a:spcBef>
            </a:pPr>
            <a:r>
              <a:rPr lang="en-US" sz="2200" dirty="0">
                <a:latin typeface="+mn-lt"/>
              </a:rPr>
              <a:t>COVID-19 </a:t>
            </a:r>
            <a:r>
              <a:rPr lang="en-US" sz="2200" dirty="0" err="1">
                <a:latin typeface="+mn-lt"/>
              </a:rPr>
              <a:t>hastasıyla</a:t>
            </a:r>
            <a:r>
              <a:rPr lang="en-US" sz="2200" dirty="0">
                <a:latin typeface="+mn-lt"/>
              </a:rPr>
              <a:t> </a:t>
            </a:r>
            <a:r>
              <a:rPr lang="en-US" sz="2200" dirty="0" err="1">
                <a:latin typeface="+mn-lt"/>
              </a:rPr>
              <a:t>aynı</a:t>
            </a:r>
            <a:r>
              <a:rPr lang="en-US" sz="2200" dirty="0">
                <a:latin typeface="+mn-lt"/>
              </a:rPr>
              <a:t> </a:t>
            </a:r>
            <a:r>
              <a:rPr lang="en-US" sz="2200" dirty="0" err="1">
                <a:latin typeface="+mn-lt"/>
              </a:rPr>
              <a:t>uçakta</a:t>
            </a:r>
            <a:r>
              <a:rPr lang="en-US" sz="2200" dirty="0">
                <a:latin typeface="+mn-lt"/>
              </a:rPr>
              <a:t> </a:t>
            </a:r>
            <a:r>
              <a:rPr lang="en-US" sz="2200" dirty="0" err="1">
                <a:latin typeface="+mn-lt"/>
              </a:rPr>
              <a:t>seyahat</a:t>
            </a:r>
            <a:r>
              <a:rPr lang="en-US" sz="2200" dirty="0">
                <a:latin typeface="+mn-lt"/>
              </a:rPr>
              <a:t> </a:t>
            </a:r>
            <a:r>
              <a:rPr lang="en-US" sz="2200" dirty="0" err="1">
                <a:latin typeface="+mn-lt"/>
              </a:rPr>
              <a:t>eden</a:t>
            </a:r>
            <a:r>
              <a:rPr lang="en-US" sz="2200" dirty="0">
                <a:latin typeface="+mn-lt"/>
              </a:rPr>
              <a:t> </a:t>
            </a:r>
            <a:r>
              <a:rPr lang="en-US" sz="2200" dirty="0" err="1">
                <a:latin typeface="+mn-lt"/>
              </a:rPr>
              <a:t>yolculardan</a:t>
            </a:r>
            <a:r>
              <a:rPr lang="en-US" sz="2200" dirty="0">
                <a:latin typeface="+mn-lt"/>
              </a:rPr>
              <a:t> </a:t>
            </a:r>
            <a:r>
              <a:rPr lang="en-US" sz="2200" dirty="0" err="1">
                <a:latin typeface="+mn-lt"/>
              </a:rPr>
              <a:t>iki</a:t>
            </a:r>
            <a:r>
              <a:rPr lang="en-US" sz="2200" dirty="0">
                <a:latin typeface="+mn-lt"/>
              </a:rPr>
              <a:t> </a:t>
            </a:r>
            <a:r>
              <a:rPr lang="en-US" sz="2200" dirty="0" err="1">
                <a:latin typeface="+mn-lt"/>
              </a:rPr>
              <a:t>ön</a:t>
            </a:r>
            <a:r>
              <a:rPr lang="en-US" sz="2200" dirty="0">
                <a:latin typeface="+mn-lt"/>
              </a:rPr>
              <a:t>, </a:t>
            </a:r>
            <a:r>
              <a:rPr lang="en-US" sz="2200" dirty="0" err="1">
                <a:latin typeface="+mn-lt"/>
              </a:rPr>
              <a:t>iki</a:t>
            </a:r>
            <a:r>
              <a:rPr lang="en-US" sz="2200" dirty="0">
                <a:latin typeface="+mn-lt"/>
              </a:rPr>
              <a:t> </a:t>
            </a:r>
            <a:r>
              <a:rPr lang="en-US" sz="2200" dirty="0" err="1">
                <a:latin typeface="+mn-lt"/>
              </a:rPr>
              <a:t>arka</a:t>
            </a:r>
            <a:r>
              <a:rPr lang="en-US" sz="2200" dirty="0">
                <a:latin typeface="+mn-lt"/>
              </a:rPr>
              <a:t> </a:t>
            </a:r>
            <a:r>
              <a:rPr lang="en-US" sz="2200" dirty="0" err="1">
                <a:latin typeface="+mn-lt"/>
              </a:rPr>
              <a:t>ve</a:t>
            </a:r>
            <a:r>
              <a:rPr lang="en-US" sz="2200" dirty="0">
                <a:latin typeface="+mn-lt"/>
              </a:rPr>
              <a:t> </a:t>
            </a:r>
            <a:r>
              <a:rPr lang="en-US" sz="2200" dirty="0" err="1">
                <a:latin typeface="+mn-lt"/>
              </a:rPr>
              <a:t>iki</a:t>
            </a:r>
            <a:r>
              <a:rPr lang="en-US" sz="2200" dirty="0">
                <a:latin typeface="+mn-lt"/>
              </a:rPr>
              <a:t> </a:t>
            </a:r>
            <a:r>
              <a:rPr lang="en-US" sz="2200" dirty="0" err="1">
                <a:latin typeface="+mn-lt"/>
              </a:rPr>
              <a:t>yan</a:t>
            </a:r>
            <a:r>
              <a:rPr lang="en-US" sz="2200" dirty="0">
                <a:latin typeface="+mn-lt"/>
              </a:rPr>
              <a:t> </a:t>
            </a:r>
            <a:r>
              <a:rPr lang="en-US" sz="2200" dirty="0" err="1">
                <a:latin typeface="+mn-lt"/>
              </a:rPr>
              <a:t>koltukta</a:t>
            </a:r>
            <a:r>
              <a:rPr lang="en-US" sz="2200" dirty="0">
                <a:latin typeface="+mn-lt"/>
              </a:rPr>
              <a:t> </a:t>
            </a:r>
            <a:r>
              <a:rPr lang="en-US" sz="2200" dirty="0" err="1">
                <a:latin typeface="+mn-lt"/>
              </a:rPr>
              <a:t>oturan</a:t>
            </a:r>
            <a:r>
              <a:rPr lang="en-US" sz="2200" dirty="0">
                <a:latin typeface="+mn-lt"/>
              </a:rPr>
              <a:t> </a:t>
            </a:r>
            <a:r>
              <a:rPr lang="en-US" sz="2200" dirty="0" err="1">
                <a:latin typeface="+mn-lt"/>
              </a:rPr>
              <a:t>kişiler</a:t>
            </a:r>
            <a:endParaRPr lang="tr-TR" sz="2200" dirty="0">
              <a:latin typeface="+mn-lt"/>
            </a:endParaRPr>
          </a:p>
          <a:p>
            <a:pPr lvl="0">
              <a:lnSpc>
                <a:spcPct val="100000"/>
              </a:lnSpc>
              <a:spcBef>
                <a:spcPts val="1800"/>
              </a:spcBef>
            </a:pPr>
            <a:r>
              <a:rPr lang="en-US" sz="2200" dirty="0">
                <a:latin typeface="+mn-lt"/>
              </a:rPr>
              <a:t>COVID-19 </a:t>
            </a:r>
            <a:r>
              <a:rPr lang="en-US" sz="2200" dirty="0" err="1">
                <a:latin typeface="+mn-lt"/>
              </a:rPr>
              <a:t>hastasıyla</a:t>
            </a:r>
            <a:r>
              <a:rPr lang="en-US" sz="2200" dirty="0">
                <a:latin typeface="+mn-lt"/>
              </a:rPr>
              <a:t> </a:t>
            </a:r>
            <a:r>
              <a:rPr lang="en-US" sz="2200" dirty="0" err="1">
                <a:latin typeface="+mn-lt"/>
              </a:rPr>
              <a:t>aynı</a:t>
            </a:r>
            <a:r>
              <a:rPr lang="en-US" sz="2200" dirty="0">
                <a:latin typeface="+mn-lt"/>
              </a:rPr>
              <a:t> </a:t>
            </a:r>
            <a:r>
              <a:rPr lang="en-US" sz="2200" dirty="0" err="1">
                <a:latin typeface="+mn-lt"/>
              </a:rPr>
              <a:t>evde</a:t>
            </a:r>
            <a:r>
              <a:rPr lang="en-US" sz="2200" dirty="0">
                <a:latin typeface="+mn-lt"/>
              </a:rPr>
              <a:t> </a:t>
            </a:r>
            <a:r>
              <a:rPr lang="en-US" sz="2200" dirty="0" err="1">
                <a:latin typeface="+mn-lt"/>
              </a:rPr>
              <a:t>yaşayanlar</a:t>
            </a:r>
            <a:endParaRPr lang="tr-TR" sz="2200" dirty="0">
              <a:latin typeface="+mn-lt"/>
            </a:endParaRPr>
          </a:p>
          <a:p>
            <a:pPr lvl="0">
              <a:lnSpc>
                <a:spcPct val="100000"/>
              </a:lnSpc>
              <a:spcBef>
                <a:spcPts val="1800"/>
              </a:spcBef>
            </a:pPr>
            <a:r>
              <a:rPr lang="en-US" sz="2200" dirty="0">
                <a:latin typeface="+mn-lt"/>
              </a:rPr>
              <a:t>COVID-19 </a:t>
            </a:r>
            <a:r>
              <a:rPr lang="en-US" sz="2200" dirty="0" err="1">
                <a:latin typeface="+mn-lt"/>
              </a:rPr>
              <a:t>hastasıyla</a:t>
            </a:r>
            <a:r>
              <a:rPr lang="en-US" sz="2200" dirty="0">
                <a:latin typeface="+mn-lt"/>
              </a:rPr>
              <a:t> </a:t>
            </a:r>
            <a:r>
              <a:rPr lang="en-US" sz="2200" dirty="0" err="1">
                <a:latin typeface="+mn-lt"/>
              </a:rPr>
              <a:t>aynı</a:t>
            </a:r>
            <a:r>
              <a:rPr lang="en-US" sz="2200" dirty="0">
                <a:latin typeface="+mn-lt"/>
              </a:rPr>
              <a:t> </a:t>
            </a:r>
            <a:r>
              <a:rPr lang="en-US" sz="2200" dirty="0" err="1">
                <a:latin typeface="+mn-lt"/>
              </a:rPr>
              <a:t>ofiste</a:t>
            </a:r>
            <a:r>
              <a:rPr lang="en-US" sz="2200" dirty="0">
                <a:latin typeface="+mn-lt"/>
              </a:rPr>
              <a:t> </a:t>
            </a:r>
            <a:r>
              <a:rPr lang="en-US" sz="2200" dirty="0" err="1">
                <a:latin typeface="+mn-lt"/>
              </a:rPr>
              <a:t>çalışanlar</a:t>
            </a:r>
            <a:endParaRPr lang="tr-TR" sz="2200" dirty="0">
              <a:latin typeface="+mn-lt"/>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Yakın Temaslı</a:t>
            </a:r>
          </a:p>
        </p:txBody>
      </p:sp>
    </p:spTree>
    <p:extLst>
      <p:ext uri="{BB962C8B-B14F-4D97-AF65-F5344CB8AC3E}">
        <p14:creationId xmlns:p14="http://schemas.microsoft.com/office/powerpoint/2010/main" xmlns="" val="2060712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993422" y="1532458"/>
            <a:ext cx="10284177" cy="4292609"/>
          </a:xfrm>
        </p:spPr>
        <p:txBody>
          <a:bodyPr>
            <a:noAutofit/>
          </a:bodyPr>
          <a:lstStyle/>
          <a:p>
            <a:pPr>
              <a:lnSpc>
                <a:spcPct val="100000"/>
              </a:lnSpc>
              <a:spcBef>
                <a:spcPts val="1800"/>
              </a:spcBef>
            </a:pPr>
            <a:r>
              <a:rPr lang="en-US" sz="2200" dirty="0">
                <a:latin typeface="+mn-lt"/>
              </a:rPr>
              <a:t>COVID-19 </a:t>
            </a:r>
            <a:r>
              <a:rPr lang="en-US" sz="2200" dirty="0" err="1">
                <a:latin typeface="+mn-lt"/>
              </a:rPr>
              <a:t>hastasıyla</a:t>
            </a:r>
            <a:r>
              <a:rPr lang="en-US" sz="2200" dirty="0">
                <a:latin typeface="+mn-lt"/>
              </a:rPr>
              <a:t> </a:t>
            </a:r>
            <a:r>
              <a:rPr lang="en-US" sz="2200" dirty="0" err="1">
                <a:latin typeface="+mn-lt"/>
              </a:rPr>
              <a:t>aynı</a:t>
            </a:r>
            <a:r>
              <a:rPr lang="en-US" sz="2200" dirty="0">
                <a:latin typeface="+mn-lt"/>
              </a:rPr>
              <a:t> </a:t>
            </a:r>
            <a:r>
              <a:rPr lang="en-US" sz="2200" dirty="0" err="1">
                <a:latin typeface="+mn-lt"/>
              </a:rPr>
              <a:t>kapalı</a:t>
            </a:r>
            <a:r>
              <a:rPr lang="en-US" sz="2200" dirty="0">
                <a:latin typeface="+mn-lt"/>
              </a:rPr>
              <a:t> </a:t>
            </a:r>
            <a:r>
              <a:rPr lang="en-US" sz="2200" dirty="0" err="1">
                <a:latin typeface="+mn-lt"/>
              </a:rPr>
              <a:t>ortamda</a:t>
            </a:r>
            <a:r>
              <a:rPr lang="en-US" sz="2200" dirty="0">
                <a:latin typeface="+mn-lt"/>
              </a:rPr>
              <a:t> (</a:t>
            </a:r>
            <a:r>
              <a:rPr lang="en-US" sz="2200" dirty="0" err="1">
                <a:latin typeface="+mn-lt"/>
              </a:rPr>
              <a:t>hastane</a:t>
            </a:r>
            <a:r>
              <a:rPr lang="en-US" sz="2200" dirty="0">
                <a:latin typeface="+mn-lt"/>
              </a:rPr>
              <a:t> </a:t>
            </a:r>
            <a:r>
              <a:rPr lang="en-US" sz="2200" dirty="0" err="1">
                <a:latin typeface="+mn-lt"/>
              </a:rPr>
              <a:t>veya</a:t>
            </a:r>
            <a:r>
              <a:rPr lang="en-US" sz="2200" dirty="0">
                <a:latin typeface="+mn-lt"/>
              </a:rPr>
              <a:t> </a:t>
            </a:r>
            <a:r>
              <a:rPr lang="en-US" sz="2200" dirty="0" err="1">
                <a:latin typeface="+mn-lt"/>
              </a:rPr>
              <a:t>banka</a:t>
            </a:r>
            <a:r>
              <a:rPr lang="en-US" sz="2200" dirty="0">
                <a:latin typeface="+mn-lt"/>
              </a:rPr>
              <a:t> </a:t>
            </a:r>
            <a:r>
              <a:rPr lang="en-US" sz="2200" dirty="0" err="1">
                <a:latin typeface="+mn-lt"/>
              </a:rPr>
              <a:t>bekleme</a:t>
            </a:r>
            <a:r>
              <a:rPr lang="en-US" sz="2200" dirty="0">
                <a:latin typeface="+mn-lt"/>
              </a:rPr>
              <a:t> </a:t>
            </a:r>
            <a:r>
              <a:rPr lang="en-US" sz="2200" dirty="0" err="1">
                <a:latin typeface="+mn-lt"/>
              </a:rPr>
              <a:t>salonları</a:t>
            </a:r>
            <a:r>
              <a:rPr lang="en-US" sz="2200" dirty="0">
                <a:latin typeface="+mn-lt"/>
              </a:rPr>
              <a:t>, </a:t>
            </a:r>
            <a:r>
              <a:rPr lang="en-US" sz="2200" dirty="0" err="1">
                <a:latin typeface="+mn-lt"/>
              </a:rPr>
              <a:t>otobüs</a:t>
            </a:r>
            <a:r>
              <a:rPr lang="en-US" sz="2200" dirty="0">
                <a:latin typeface="+mn-lt"/>
              </a:rPr>
              <a:t>, </a:t>
            </a:r>
            <a:r>
              <a:rPr lang="en-US" sz="2200" dirty="0" err="1">
                <a:latin typeface="+mn-lt"/>
              </a:rPr>
              <a:t>servis</a:t>
            </a:r>
            <a:r>
              <a:rPr lang="en-US" sz="2200" dirty="0">
                <a:latin typeface="+mn-lt"/>
              </a:rPr>
              <a:t> </a:t>
            </a:r>
            <a:r>
              <a:rPr lang="en-US" sz="2200" dirty="0" err="1">
                <a:latin typeface="+mn-lt"/>
              </a:rPr>
              <a:t>vb</a:t>
            </a:r>
            <a:r>
              <a:rPr lang="en-US" sz="2200" dirty="0">
                <a:latin typeface="+mn-lt"/>
              </a:rPr>
              <a:t> </a:t>
            </a:r>
            <a:r>
              <a:rPr lang="en-US" sz="2200" dirty="0" err="1">
                <a:latin typeface="+mn-lt"/>
              </a:rPr>
              <a:t>ulaşım</a:t>
            </a:r>
            <a:r>
              <a:rPr lang="en-US" sz="2200" dirty="0">
                <a:latin typeface="+mn-lt"/>
              </a:rPr>
              <a:t> </a:t>
            </a:r>
            <a:r>
              <a:rPr lang="en-US" sz="2200" dirty="0" err="1">
                <a:latin typeface="+mn-lt"/>
              </a:rPr>
              <a:t>araçları</a:t>
            </a:r>
            <a:r>
              <a:rPr lang="en-US" sz="2200" dirty="0">
                <a:latin typeface="+mn-lt"/>
              </a:rPr>
              <a:t>) 1 </a:t>
            </a:r>
            <a:r>
              <a:rPr lang="en-US" sz="2200" dirty="0" err="1">
                <a:latin typeface="+mn-lt"/>
              </a:rPr>
              <a:t>metreden</a:t>
            </a:r>
            <a:r>
              <a:rPr lang="en-US" sz="2200" dirty="0">
                <a:latin typeface="+mn-lt"/>
              </a:rPr>
              <a:t> </a:t>
            </a:r>
            <a:r>
              <a:rPr lang="en-US" sz="2200" dirty="0" err="1">
                <a:latin typeface="+mn-lt"/>
              </a:rPr>
              <a:t>uzak</a:t>
            </a:r>
            <a:r>
              <a:rPr lang="en-US" sz="2200" dirty="0">
                <a:latin typeface="+mn-lt"/>
              </a:rPr>
              <a:t> </a:t>
            </a:r>
            <a:r>
              <a:rPr lang="en-US" sz="2200" dirty="0" err="1">
                <a:latin typeface="+mn-lt"/>
              </a:rPr>
              <a:t>mesafede</a:t>
            </a:r>
            <a:r>
              <a:rPr lang="en-US" sz="2200" dirty="0">
                <a:latin typeface="+mn-lt"/>
              </a:rPr>
              <a:t> </a:t>
            </a:r>
            <a:r>
              <a:rPr lang="en-US" sz="2200" dirty="0" err="1">
                <a:latin typeface="+mn-lt"/>
              </a:rPr>
              <a:t>bulunmuş</a:t>
            </a:r>
            <a:r>
              <a:rPr lang="tr-TR" sz="2200" dirty="0">
                <a:latin typeface="+mn-lt"/>
              </a:rPr>
              <a:t> </a:t>
            </a:r>
            <a:r>
              <a:rPr lang="en-US" sz="2200" dirty="0" err="1">
                <a:latin typeface="+mn-lt"/>
              </a:rPr>
              <a:t>kişiler</a:t>
            </a:r>
            <a:r>
              <a:rPr lang="en-US" sz="2200" dirty="0">
                <a:latin typeface="+mn-lt"/>
              </a:rPr>
              <a:t>.</a:t>
            </a:r>
            <a:endParaRPr lang="tr-TR" sz="2200" dirty="0">
              <a:latin typeface="+mn-lt"/>
            </a:endParaRPr>
          </a:p>
          <a:p>
            <a:pPr>
              <a:lnSpc>
                <a:spcPct val="100000"/>
              </a:lnSpc>
              <a:spcBef>
                <a:spcPts val="1800"/>
              </a:spcBef>
            </a:pPr>
            <a:r>
              <a:rPr lang="en-US" sz="2200" dirty="0">
                <a:latin typeface="+mn-lt"/>
              </a:rPr>
              <a:t>COVID-19 </a:t>
            </a:r>
            <a:r>
              <a:rPr lang="en-US" sz="2200" dirty="0" err="1">
                <a:latin typeface="+mn-lt"/>
              </a:rPr>
              <a:t>hastasıyla</a:t>
            </a:r>
            <a:r>
              <a:rPr lang="en-US" sz="2200" dirty="0">
                <a:latin typeface="+mn-lt"/>
              </a:rPr>
              <a:t> </a:t>
            </a:r>
            <a:r>
              <a:rPr lang="en-US" sz="2200" dirty="0" err="1">
                <a:latin typeface="+mn-lt"/>
              </a:rPr>
              <a:t>aynı</a:t>
            </a:r>
            <a:r>
              <a:rPr lang="en-US" sz="2200" dirty="0">
                <a:latin typeface="+mn-lt"/>
              </a:rPr>
              <a:t> </a:t>
            </a:r>
            <a:r>
              <a:rPr lang="en-US" sz="2200" dirty="0" err="1">
                <a:latin typeface="+mn-lt"/>
              </a:rPr>
              <a:t>kapalı</a:t>
            </a:r>
            <a:r>
              <a:rPr lang="en-US" sz="2200" dirty="0">
                <a:latin typeface="+mn-lt"/>
              </a:rPr>
              <a:t> </a:t>
            </a:r>
            <a:r>
              <a:rPr lang="en-US" sz="2200" dirty="0" err="1">
                <a:latin typeface="+mn-lt"/>
              </a:rPr>
              <a:t>ortamda</a:t>
            </a:r>
            <a:r>
              <a:rPr lang="en-US" sz="2200" dirty="0">
                <a:latin typeface="+mn-lt"/>
              </a:rPr>
              <a:t> (</a:t>
            </a:r>
            <a:r>
              <a:rPr lang="en-US" sz="2200" dirty="0" err="1">
                <a:latin typeface="+mn-lt"/>
              </a:rPr>
              <a:t>hastane</a:t>
            </a:r>
            <a:r>
              <a:rPr lang="en-US" sz="2200" dirty="0">
                <a:latin typeface="+mn-lt"/>
              </a:rPr>
              <a:t> </a:t>
            </a:r>
            <a:r>
              <a:rPr lang="en-US" sz="2200" dirty="0" err="1">
                <a:latin typeface="+mn-lt"/>
              </a:rPr>
              <a:t>veya</a:t>
            </a:r>
            <a:r>
              <a:rPr lang="en-US" sz="2200" dirty="0">
                <a:latin typeface="+mn-lt"/>
              </a:rPr>
              <a:t> </a:t>
            </a:r>
            <a:r>
              <a:rPr lang="en-US" sz="2200" dirty="0" err="1">
                <a:latin typeface="+mn-lt"/>
              </a:rPr>
              <a:t>banka</a:t>
            </a:r>
            <a:r>
              <a:rPr lang="en-US" sz="2200" dirty="0">
                <a:latin typeface="+mn-lt"/>
              </a:rPr>
              <a:t> </a:t>
            </a:r>
            <a:r>
              <a:rPr lang="en-US" sz="2200" dirty="0" err="1">
                <a:latin typeface="+mn-lt"/>
              </a:rPr>
              <a:t>bekleme</a:t>
            </a:r>
            <a:r>
              <a:rPr lang="en-US" sz="2200" dirty="0">
                <a:latin typeface="+mn-lt"/>
              </a:rPr>
              <a:t> </a:t>
            </a:r>
            <a:r>
              <a:rPr lang="en-US" sz="2200" dirty="0" err="1">
                <a:latin typeface="+mn-lt"/>
              </a:rPr>
              <a:t>salonları</a:t>
            </a:r>
            <a:r>
              <a:rPr lang="en-US" sz="2200" dirty="0">
                <a:latin typeface="+mn-lt"/>
              </a:rPr>
              <a:t>, </a:t>
            </a:r>
            <a:r>
              <a:rPr lang="en-US" sz="2200" dirty="0" err="1">
                <a:latin typeface="+mn-lt"/>
              </a:rPr>
              <a:t>otobüs</a:t>
            </a:r>
            <a:r>
              <a:rPr lang="en-US" sz="2200" dirty="0">
                <a:latin typeface="+mn-lt"/>
              </a:rPr>
              <a:t>, </a:t>
            </a:r>
            <a:r>
              <a:rPr lang="en-US" sz="2200" dirty="0" err="1">
                <a:latin typeface="+mn-lt"/>
              </a:rPr>
              <a:t>servis</a:t>
            </a:r>
            <a:r>
              <a:rPr lang="en-US" sz="2200" dirty="0">
                <a:latin typeface="+mn-lt"/>
              </a:rPr>
              <a:t> </a:t>
            </a:r>
            <a:r>
              <a:rPr lang="en-US" sz="2200" dirty="0" err="1">
                <a:latin typeface="+mn-lt"/>
              </a:rPr>
              <a:t>vb</a:t>
            </a:r>
            <a:r>
              <a:rPr lang="en-US" sz="2200" dirty="0">
                <a:latin typeface="+mn-lt"/>
              </a:rPr>
              <a:t> </a:t>
            </a:r>
            <a:r>
              <a:rPr lang="en-US" sz="2200" dirty="0" err="1">
                <a:latin typeface="+mn-lt"/>
              </a:rPr>
              <a:t>ulaşım</a:t>
            </a:r>
            <a:r>
              <a:rPr lang="en-US" sz="2200" dirty="0">
                <a:latin typeface="+mn-lt"/>
              </a:rPr>
              <a:t> </a:t>
            </a:r>
            <a:r>
              <a:rPr lang="en-US" sz="2200" dirty="0" err="1">
                <a:latin typeface="+mn-lt"/>
              </a:rPr>
              <a:t>araçları</a:t>
            </a:r>
            <a:r>
              <a:rPr lang="en-US" sz="2200" dirty="0">
                <a:latin typeface="+mn-lt"/>
              </a:rPr>
              <a:t>) 15 </a:t>
            </a:r>
            <a:r>
              <a:rPr lang="en-US" sz="2200" dirty="0" err="1">
                <a:latin typeface="+mn-lt"/>
              </a:rPr>
              <a:t>dakikadan</a:t>
            </a:r>
            <a:r>
              <a:rPr lang="en-US" sz="2200" dirty="0">
                <a:latin typeface="+mn-lt"/>
              </a:rPr>
              <a:t> </a:t>
            </a:r>
            <a:r>
              <a:rPr lang="en-US" sz="2200" dirty="0" err="1">
                <a:latin typeface="+mn-lt"/>
              </a:rPr>
              <a:t>kısa</a:t>
            </a:r>
            <a:r>
              <a:rPr lang="en-US" sz="2200" dirty="0">
                <a:latin typeface="+mn-lt"/>
              </a:rPr>
              <a:t> </a:t>
            </a:r>
            <a:r>
              <a:rPr lang="en-US" sz="2200" dirty="0" err="1">
                <a:latin typeface="+mn-lt"/>
              </a:rPr>
              <a:t>süre</a:t>
            </a:r>
            <a:r>
              <a:rPr lang="en-US" sz="2200" dirty="0">
                <a:latin typeface="+mn-lt"/>
              </a:rPr>
              <a:t> </a:t>
            </a:r>
            <a:r>
              <a:rPr lang="en-US" sz="2200" dirty="0" err="1">
                <a:latin typeface="+mn-lt"/>
              </a:rPr>
              <a:t>bulunmuş</a:t>
            </a:r>
            <a:r>
              <a:rPr lang="tr-TR" sz="2200" dirty="0">
                <a:latin typeface="+mn-lt"/>
              </a:rPr>
              <a:t> </a:t>
            </a:r>
            <a:r>
              <a:rPr lang="en-US" sz="2200" dirty="0" err="1">
                <a:latin typeface="+mn-lt"/>
              </a:rPr>
              <a:t>kişiler</a:t>
            </a:r>
            <a:r>
              <a:rPr lang="en-US" sz="2200" dirty="0">
                <a:latin typeface="+mn-lt"/>
              </a:rPr>
              <a:t>.</a:t>
            </a:r>
            <a:endParaRPr lang="tr-TR" sz="2200" dirty="0">
              <a:latin typeface="+mn-lt"/>
            </a:endParaRPr>
          </a:p>
          <a:p>
            <a:pPr>
              <a:lnSpc>
                <a:spcPct val="100000"/>
              </a:lnSpc>
              <a:spcBef>
                <a:spcPts val="1800"/>
              </a:spcBef>
            </a:pPr>
            <a:r>
              <a:rPr lang="en-US" sz="2200" dirty="0">
                <a:latin typeface="+mn-lt"/>
              </a:rPr>
              <a:t>COVID-19 </a:t>
            </a:r>
            <a:r>
              <a:rPr lang="en-US" sz="2200" dirty="0" err="1">
                <a:latin typeface="+mn-lt"/>
              </a:rPr>
              <a:t>hastasıyla</a:t>
            </a:r>
            <a:r>
              <a:rPr lang="en-US" sz="2200" dirty="0">
                <a:latin typeface="+mn-lt"/>
              </a:rPr>
              <a:t> 1 </a:t>
            </a:r>
            <a:r>
              <a:rPr lang="en-US" sz="2200" dirty="0" err="1">
                <a:latin typeface="+mn-lt"/>
              </a:rPr>
              <a:t>metreden</a:t>
            </a:r>
            <a:r>
              <a:rPr lang="en-US" sz="2200" dirty="0">
                <a:latin typeface="+mn-lt"/>
              </a:rPr>
              <a:t> </a:t>
            </a:r>
            <a:r>
              <a:rPr lang="en-US" sz="2200" dirty="0" err="1">
                <a:latin typeface="+mn-lt"/>
              </a:rPr>
              <a:t>daha</a:t>
            </a:r>
            <a:r>
              <a:rPr lang="en-US" sz="2200" dirty="0">
                <a:latin typeface="+mn-lt"/>
              </a:rPr>
              <a:t> </a:t>
            </a:r>
            <a:r>
              <a:rPr lang="en-US" sz="2200" dirty="0" err="1">
                <a:latin typeface="+mn-lt"/>
              </a:rPr>
              <a:t>yakın</a:t>
            </a:r>
            <a:r>
              <a:rPr lang="en-US" sz="2200" dirty="0">
                <a:latin typeface="+mn-lt"/>
              </a:rPr>
              <a:t> </a:t>
            </a:r>
            <a:r>
              <a:rPr lang="en-US" sz="2200" dirty="0" err="1">
                <a:latin typeface="+mn-lt"/>
              </a:rPr>
              <a:t>mesafede</a:t>
            </a:r>
            <a:r>
              <a:rPr lang="en-US" sz="2200" dirty="0">
                <a:latin typeface="+mn-lt"/>
              </a:rPr>
              <a:t> 15 </a:t>
            </a:r>
            <a:r>
              <a:rPr lang="en-US" sz="2200" dirty="0" err="1">
                <a:latin typeface="+mn-lt"/>
              </a:rPr>
              <a:t>dakikadan</a:t>
            </a:r>
            <a:r>
              <a:rPr lang="en-US" sz="2200" dirty="0">
                <a:latin typeface="+mn-lt"/>
              </a:rPr>
              <a:t> </a:t>
            </a:r>
            <a:r>
              <a:rPr lang="en-US" sz="2200" dirty="0" err="1">
                <a:latin typeface="+mn-lt"/>
              </a:rPr>
              <a:t>kısa</a:t>
            </a:r>
            <a:r>
              <a:rPr lang="en-US" sz="2200" dirty="0">
                <a:latin typeface="+mn-lt"/>
              </a:rPr>
              <a:t> </a:t>
            </a:r>
            <a:r>
              <a:rPr lang="en-US" sz="2200" dirty="0" err="1">
                <a:latin typeface="+mn-lt"/>
              </a:rPr>
              <a:t>süreyle</a:t>
            </a:r>
            <a:r>
              <a:rPr lang="en-US" sz="2200" dirty="0">
                <a:latin typeface="+mn-lt"/>
              </a:rPr>
              <a:t> </a:t>
            </a:r>
            <a:r>
              <a:rPr lang="en-US" sz="2200" b="1" dirty="0" err="1">
                <a:latin typeface="+mn-lt"/>
              </a:rPr>
              <a:t>yüz</a:t>
            </a:r>
            <a:r>
              <a:rPr lang="en-US" sz="2200" b="1" dirty="0">
                <a:latin typeface="+mn-lt"/>
              </a:rPr>
              <a:t> </a:t>
            </a:r>
            <a:r>
              <a:rPr lang="en-US" sz="2200" b="1" dirty="0" err="1">
                <a:latin typeface="+mn-lt"/>
              </a:rPr>
              <a:t>yüze</a:t>
            </a:r>
            <a:r>
              <a:rPr lang="en-US" sz="2200" b="1" dirty="0">
                <a:latin typeface="+mn-lt"/>
              </a:rPr>
              <a:t> </a:t>
            </a:r>
            <a:r>
              <a:rPr lang="en-US" sz="2200" b="1" dirty="0" err="1">
                <a:latin typeface="+mn-lt"/>
              </a:rPr>
              <a:t>kalan</a:t>
            </a:r>
            <a:r>
              <a:rPr lang="en-US" sz="2200" b="1" dirty="0">
                <a:latin typeface="+mn-lt"/>
              </a:rPr>
              <a:t> </a:t>
            </a:r>
            <a:r>
              <a:rPr lang="en-US" sz="2200" dirty="0" err="1">
                <a:latin typeface="+mn-lt"/>
              </a:rPr>
              <a:t>kişiler</a:t>
            </a:r>
            <a:r>
              <a:rPr lang="en-US" sz="2200" dirty="0">
                <a:latin typeface="+mn-lt"/>
              </a:rPr>
              <a:t>.</a:t>
            </a:r>
            <a:endParaRPr lang="tr-TR" sz="2200" dirty="0">
              <a:latin typeface="+mn-lt"/>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Temaslı</a:t>
            </a:r>
          </a:p>
        </p:txBody>
      </p:sp>
    </p:spTree>
    <p:extLst>
      <p:ext uri="{BB962C8B-B14F-4D97-AF65-F5344CB8AC3E}">
        <p14:creationId xmlns:p14="http://schemas.microsoft.com/office/powerpoint/2010/main" xmlns="" val="3561107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461155" y="1532458"/>
            <a:ext cx="9445658" cy="3793083"/>
          </a:xfrm>
        </p:spPr>
        <p:txBody>
          <a:bodyPr/>
          <a:lstStyle/>
          <a:p>
            <a:pPr>
              <a:lnSpc>
                <a:spcPct val="100000"/>
              </a:lnSpc>
              <a:spcBef>
                <a:spcPts val="1800"/>
              </a:spcBef>
            </a:pPr>
            <a:r>
              <a:rPr lang="tr-TR" dirty="0"/>
              <a:t>COVID-19</a:t>
            </a:r>
            <a:r>
              <a:rPr lang="tr-TR" dirty="0">
                <a:latin typeface="+mn-lt"/>
              </a:rPr>
              <a:t> kesin veya olası tanısı konan vakalar ile aynı uçakta seyahat etmiş olan yolculardan</a:t>
            </a:r>
          </a:p>
          <a:p>
            <a:pPr lvl="1">
              <a:lnSpc>
                <a:spcPct val="100000"/>
              </a:lnSpc>
              <a:spcBef>
                <a:spcPts val="1800"/>
              </a:spcBef>
            </a:pPr>
            <a:r>
              <a:rPr lang="tr-TR" dirty="0">
                <a:latin typeface="+mn-lt"/>
              </a:rPr>
              <a:t>İki ön, iki arka, iki yan koltuktaki yolcular </a:t>
            </a:r>
          </a:p>
          <a:p>
            <a:pPr lvl="1">
              <a:lnSpc>
                <a:spcPct val="100000"/>
              </a:lnSpc>
              <a:spcBef>
                <a:spcPts val="1800"/>
              </a:spcBef>
            </a:pPr>
            <a:r>
              <a:rPr lang="tr-TR" dirty="0"/>
              <a:t>T</a:t>
            </a:r>
            <a:r>
              <a:rPr lang="tr-TR" dirty="0">
                <a:latin typeface="+mn-lt"/>
              </a:rPr>
              <a:t>emastan iki hafta sonrasına kadar takip edilmeli</a:t>
            </a: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Uçak Temaslısı</a:t>
            </a:r>
          </a:p>
        </p:txBody>
      </p:sp>
    </p:spTree>
    <p:extLst>
      <p:ext uri="{BB962C8B-B14F-4D97-AF65-F5344CB8AC3E}">
        <p14:creationId xmlns:p14="http://schemas.microsoft.com/office/powerpoint/2010/main" xmlns="" val="39815195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461155" y="1399108"/>
            <a:ext cx="9445658" cy="4849292"/>
          </a:xfrm>
        </p:spPr>
        <p:txBody>
          <a:bodyPr>
            <a:normAutofit fontScale="92500"/>
          </a:bodyPr>
          <a:lstStyle/>
          <a:p>
            <a:pPr marL="0" indent="0">
              <a:lnSpc>
                <a:spcPct val="100000"/>
              </a:lnSpc>
              <a:spcBef>
                <a:spcPts val="1800"/>
              </a:spcBef>
              <a:buNone/>
            </a:pPr>
            <a:r>
              <a:rPr lang="tr-TR" dirty="0">
                <a:latin typeface="+mn-lt"/>
              </a:rPr>
              <a:t>Kesin veya olası vaka tanımına uyan hasta ile uçak içerisinde ilgilenen kabin personelinin semptom takibi yapılır; </a:t>
            </a:r>
          </a:p>
          <a:p>
            <a:pPr>
              <a:lnSpc>
                <a:spcPct val="100000"/>
              </a:lnSpc>
              <a:spcBef>
                <a:spcPts val="1800"/>
              </a:spcBef>
            </a:pPr>
            <a:r>
              <a:rPr lang="tr-TR" dirty="0">
                <a:latin typeface="+mn-lt"/>
              </a:rPr>
              <a:t>Vakanın numune sonucu negatif çıkarsa uçuşa izin verilir</a:t>
            </a:r>
          </a:p>
          <a:p>
            <a:pPr>
              <a:lnSpc>
                <a:spcPct val="100000"/>
              </a:lnSpc>
              <a:spcBef>
                <a:spcPts val="1800"/>
              </a:spcBef>
            </a:pPr>
            <a:r>
              <a:rPr lang="tr-TR" dirty="0">
                <a:latin typeface="+mn-lt"/>
              </a:rPr>
              <a:t>Vakanın numune sonucu pozitif çıkarsa </a:t>
            </a:r>
          </a:p>
          <a:p>
            <a:pPr lvl="1">
              <a:lnSpc>
                <a:spcPct val="100000"/>
              </a:lnSpc>
              <a:spcBef>
                <a:spcPts val="1800"/>
              </a:spcBef>
            </a:pPr>
            <a:r>
              <a:rPr lang="tr-TR" dirty="0"/>
              <a:t>D</a:t>
            </a:r>
            <a:r>
              <a:rPr lang="tr-TR" dirty="0">
                <a:latin typeface="+mn-lt"/>
              </a:rPr>
              <a:t>irekt olarak semptom gelişmesine bakılmaksızın temastan itibaren hesaplanarak 14 gün süreyle uçuşuna izin verilmez</a:t>
            </a:r>
          </a:p>
          <a:p>
            <a:pPr>
              <a:lnSpc>
                <a:spcPct val="100000"/>
              </a:lnSpc>
              <a:spcBef>
                <a:spcPts val="1800"/>
              </a:spcBef>
            </a:pPr>
            <a:r>
              <a:rPr lang="tr-TR" dirty="0">
                <a:latin typeface="+mn-lt"/>
              </a:rPr>
              <a:t>Numune sonucu çıkmadan semptom çıkması durumunda ise temastan itibaren hesaplanarak 14 gün süre ile uçuşuna izin verilmez</a:t>
            </a:r>
          </a:p>
          <a:p>
            <a:pPr>
              <a:lnSpc>
                <a:spcPct val="100000"/>
              </a:lnSpc>
              <a:spcBef>
                <a:spcPts val="1800"/>
              </a:spcBef>
            </a:pPr>
            <a:endParaRPr lang="tr-TR" dirty="0">
              <a:latin typeface="+mn-lt"/>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Uçak Temaslısı</a:t>
            </a:r>
          </a:p>
        </p:txBody>
      </p:sp>
    </p:spTree>
    <p:extLst>
      <p:ext uri="{BB962C8B-B14F-4D97-AF65-F5344CB8AC3E}">
        <p14:creationId xmlns:p14="http://schemas.microsoft.com/office/powerpoint/2010/main" xmlns="" val="683550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030614" y="1235096"/>
            <a:ext cx="10529207" cy="5419922"/>
          </a:xfrm>
        </p:spPr>
        <p:txBody>
          <a:bodyPr>
            <a:normAutofit/>
          </a:bodyPr>
          <a:lstStyle/>
          <a:p>
            <a:pPr lvl="0"/>
            <a:r>
              <a:rPr lang="en-US" dirty="0" err="1">
                <a:latin typeface="+mn-lt"/>
              </a:rPr>
              <a:t>Tüm</a:t>
            </a:r>
            <a:r>
              <a:rPr lang="en-US" dirty="0">
                <a:latin typeface="+mn-lt"/>
              </a:rPr>
              <a:t> </a:t>
            </a:r>
            <a:r>
              <a:rPr lang="en-US" dirty="0" err="1">
                <a:latin typeface="+mn-lt"/>
              </a:rPr>
              <a:t>yakın</a:t>
            </a:r>
            <a:r>
              <a:rPr lang="en-US" dirty="0">
                <a:latin typeface="+mn-lt"/>
              </a:rPr>
              <a:t> </a:t>
            </a:r>
            <a:r>
              <a:rPr lang="en-US" dirty="0" err="1">
                <a:latin typeface="+mn-lt"/>
              </a:rPr>
              <a:t>temaslı</a:t>
            </a:r>
            <a:r>
              <a:rPr lang="en-US" dirty="0">
                <a:latin typeface="+mn-lt"/>
              </a:rPr>
              <a:t>/</a:t>
            </a:r>
            <a:r>
              <a:rPr lang="en-US" dirty="0" err="1">
                <a:latin typeface="+mn-lt"/>
              </a:rPr>
              <a:t>uçak</a:t>
            </a:r>
            <a:r>
              <a:rPr lang="en-US" dirty="0">
                <a:latin typeface="+mn-lt"/>
              </a:rPr>
              <a:t> </a:t>
            </a:r>
            <a:r>
              <a:rPr lang="en-US" dirty="0" err="1">
                <a:latin typeface="+mn-lt"/>
              </a:rPr>
              <a:t>temaslısı</a:t>
            </a:r>
            <a:r>
              <a:rPr lang="en-US" dirty="0">
                <a:latin typeface="+mn-lt"/>
              </a:rPr>
              <a:t> </a:t>
            </a:r>
            <a:r>
              <a:rPr lang="en-US" dirty="0" err="1">
                <a:latin typeface="+mn-lt"/>
              </a:rPr>
              <a:t>tanımına</a:t>
            </a:r>
            <a:r>
              <a:rPr lang="en-US" dirty="0">
                <a:latin typeface="+mn-lt"/>
              </a:rPr>
              <a:t> </a:t>
            </a:r>
            <a:r>
              <a:rPr lang="en-US" dirty="0" err="1">
                <a:latin typeface="+mn-lt"/>
              </a:rPr>
              <a:t>uyan</a:t>
            </a:r>
            <a:r>
              <a:rPr lang="en-US" dirty="0">
                <a:latin typeface="+mn-lt"/>
              </a:rPr>
              <a:t> </a:t>
            </a:r>
            <a:r>
              <a:rPr lang="en-US" dirty="0" err="1">
                <a:latin typeface="+mn-lt"/>
              </a:rPr>
              <a:t>kişiler</a:t>
            </a:r>
            <a:r>
              <a:rPr lang="en-US" dirty="0">
                <a:latin typeface="+mn-lt"/>
              </a:rPr>
              <a:t> İl </a:t>
            </a:r>
            <a:r>
              <a:rPr lang="en-US" dirty="0" err="1">
                <a:latin typeface="+mn-lt"/>
              </a:rPr>
              <a:t>Sağlık</a:t>
            </a:r>
            <a:r>
              <a:rPr lang="en-US" dirty="0">
                <a:latin typeface="+mn-lt"/>
              </a:rPr>
              <a:t> </a:t>
            </a:r>
            <a:r>
              <a:rPr lang="en-US" dirty="0" err="1">
                <a:latin typeface="+mn-lt"/>
              </a:rPr>
              <a:t>Müdürlüğü’nce</a:t>
            </a:r>
            <a:r>
              <a:rPr lang="en-US" dirty="0">
                <a:latin typeface="+mn-lt"/>
              </a:rPr>
              <a:t> </a:t>
            </a:r>
            <a:r>
              <a:rPr lang="en-US" dirty="0" err="1">
                <a:latin typeface="+mn-lt"/>
              </a:rPr>
              <a:t>tespit</a:t>
            </a:r>
            <a:r>
              <a:rPr lang="en-US" dirty="0">
                <a:latin typeface="+mn-lt"/>
              </a:rPr>
              <a:t> </a:t>
            </a:r>
            <a:r>
              <a:rPr lang="en-US" dirty="0" err="1">
                <a:latin typeface="+mn-lt"/>
              </a:rPr>
              <a:t>edilir</a:t>
            </a:r>
            <a:r>
              <a:rPr lang="en-US" dirty="0">
                <a:latin typeface="+mn-lt"/>
              </a:rPr>
              <a:t>.</a:t>
            </a:r>
            <a:endParaRPr lang="tr-TR" dirty="0">
              <a:latin typeface="+mn-lt"/>
            </a:endParaRPr>
          </a:p>
          <a:p>
            <a:pPr lvl="0"/>
            <a:endParaRPr lang="tr-TR" dirty="0">
              <a:latin typeface="+mn-lt"/>
            </a:endParaRPr>
          </a:p>
          <a:p>
            <a:pPr lvl="0"/>
            <a:r>
              <a:rPr lang="en-US" dirty="0" err="1">
                <a:latin typeface="+mn-lt"/>
              </a:rPr>
              <a:t>Tespit</a:t>
            </a:r>
            <a:r>
              <a:rPr lang="en-US" dirty="0">
                <a:latin typeface="+mn-lt"/>
              </a:rPr>
              <a:t> </a:t>
            </a:r>
            <a:r>
              <a:rPr lang="en-US" dirty="0" err="1">
                <a:latin typeface="+mn-lt"/>
              </a:rPr>
              <a:t>edilen</a:t>
            </a:r>
            <a:r>
              <a:rPr lang="en-US" dirty="0">
                <a:latin typeface="+mn-lt"/>
              </a:rPr>
              <a:t> </a:t>
            </a:r>
            <a:r>
              <a:rPr lang="en-US" dirty="0" err="1">
                <a:latin typeface="+mn-lt"/>
              </a:rPr>
              <a:t>kişiler</a:t>
            </a:r>
            <a:r>
              <a:rPr lang="en-US" dirty="0">
                <a:latin typeface="+mn-lt"/>
              </a:rPr>
              <a:t> </a:t>
            </a:r>
            <a:r>
              <a:rPr lang="en-US" dirty="0" err="1">
                <a:latin typeface="+mn-lt"/>
              </a:rPr>
              <a:t>liste</a:t>
            </a:r>
            <a:r>
              <a:rPr lang="en-US" dirty="0">
                <a:latin typeface="+mn-lt"/>
              </a:rPr>
              <a:t> </a:t>
            </a:r>
            <a:r>
              <a:rPr lang="en-US" dirty="0" err="1">
                <a:latin typeface="+mn-lt"/>
              </a:rPr>
              <a:t>haline</a:t>
            </a:r>
            <a:r>
              <a:rPr lang="en-US" dirty="0">
                <a:latin typeface="+mn-lt"/>
              </a:rPr>
              <a:t> </a:t>
            </a:r>
            <a:r>
              <a:rPr lang="en-US" dirty="0" err="1">
                <a:latin typeface="+mn-lt"/>
              </a:rPr>
              <a:t>getirilerek</a:t>
            </a:r>
            <a:r>
              <a:rPr lang="en-US" dirty="0">
                <a:latin typeface="+mn-lt"/>
              </a:rPr>
              <a:t>, son </a:t>
            </a:r>
            <a:r>
              <a:rPr lang="en-US" dirty="0" err="1">
                <a:latin typeface="+mn-lt"/>
              </a:rPr>
              <a:t>temaslarından</a:t>
            </a:r>
            <a:r>
              <a:rPr lang="en-US" dirty="0">
                <a:latin typeface="+mn-lt"/>
              </a:rPr>
              <a:t> </a:t>
            </a:r>
            <a:r>
              <a:rPr lang="en-US" dirty="0" err="1">
                <a:latin typeface="+mn-lt"/>
              </a:rPr>
              <a:t>sonraki</a:t>
            </a:r>
            <a:r>
              <a:rPr lang="en-US" dirty="0">
                <a:latin typeface="+mn-lt"/>
              </a:rPr>
              <a:t> 14 </a:t>
            </a:r>
            <a:r>
              <a:rPr lang="en-US" dirty="0" err="1">
                <a:latin typeface="+mn-lt"/>
              </a:rPr>
              <a:t>gün</a:t>
            </a:r>
            <a:r>
              <a:rPr lang="en-US" dirty="0">
                <a:latin typeface="+mn-lt"/>
              </a:rPr>
              <a:t> </a:t>
            </a:r>
            <a:r>
              <a:rPr lang="en-US" dirty="0" err="1">
                <a:latin typeface="+mn-lt"/>
              </a:rPr>
              <a:t>boyunca</a:t>
            </a:r>
            <a:r>
              <a:rPr lang="en-US" dirty="0">
                <a:latin typeface="+mn-lt"/>
              </a:rPr>
              <a:t> </a:t>
            </a:r>
            <a:r>
              <a:rPr lang="en-US" dirty="0" err="1">
                <a:latin typeface="+mn-lt"/>
              </a:rPr>
              <a:t>telefon</a:t>
            </a:r>
            <a:r>
              <a:rPr lang="en-US" dirty="0">
                <a:latin typeface="+mn-lt"/>
              </a:rPr>
              <a:t> </a:t>
            </a:r>
            <a:r>
              <a:rPr lang="en-US" dirty="0" err="1">
                <a:latin typeface="+mn-lt"/>
              </a:rPr>
              <a:t>aracılığıyla</a:t>
            </a:r>
            <a:r>
              <a:rPr lang="en-US" dirty="0">
                <a:latin typeface="+mn-lt"/>
              </a:rPr>
              <a:t> </a:t>
            </a:r>
            <a:r>
              <a:rPr lang="en-US" dirty="0" err="1">
                <a:latin typeface="+mn-lt"/>
              </a:rPr>
              <a:t>takip</a:t>
            </a:r>
            <a:r>
              <a:rPr lang="en-US" dirty="0">
                <a:latin typeface="+mn-lt"/>
              </a:rPr>
              <a:t> </a:t>
            </a:r>
            <a:r>
              <a:rPr lang="en-US" dirty="0" err="1">
                <a:latin typeface="+mn-lt"/>
              </a:rPr>
              <a:t>edilir</a:t>
            </a:r>
            <a:r>
              <a:rPr lang="en-US" dirty="0">
                <a:latin typeface="+mn-lt"/>
              </a:rPr>
              <a:t>.</a:t>
            </a:r>
            <a:endParaRPr lang="tr-TR" dirty="0">
              <a:latin typeface="+mn-lt"/>
            </a:endParaRPr>
          </a:p>
          <a:p>
            <a:pPr lvl="0"/>
            <a:endParaRPr lang="tr-TR" dirty="0">
              <a:latin typeface="+mn-lt"/>
            </a:endParaRPr>
          </a:p>
          <a:p>
            <a:pPr lvl="0"/>
            <a:r>
              <a:rPr lang="en-US" dirty="0" err="1">
                <a:latin typeface="+mn-lt"/>
              </a:rPr>
              <a:t>Temaslılar</a:t>
            </a:r>
            <a:r>
              <a:rPr lang="en-US" dirty="0">
                <a:latin typeface="+mn-lt"/>
              </a:rPr>
              <a:t>; </a:t>
            </a:r>
            <a:r>
              <a:rPr lang="en-US" dirty="0" err="1">
                <a:latin typeface="+mn-lt"/>
              </a:rPr>
              <a:t>özellikle</a:t>
            </a:r>
            <a:r>
              <a:rPr lang="en-US" dirty="0">
                <a:latin typeface="+mn-lt"/>
              </a:rPr>
              <a:t> </a:t>
            </a:r>
            <a:r>
              <a:rPr lang="en-US" dirty="0" err="1">
                <a:latin typeface="+mn-lt"/>
              </a:rPr>
              <a:t>ateş</a:t>
            </a:r>
            <a:r>
              <a:rPr lang="en-US" dirty="0">
                <a:latin typeface="+mn-lt"/>
              </a:rPr>
              <a:t> </a:t>
            </a:r>
            <a:r>
              <a:rPr lang="en-US" dirty="0" err="1">
                <a:latin typeface="+mn-lt"/>
              </a:rPr>
              <a:t>ve</a:t>
            </a:r>
            <a:r>
              <a:rPr lang="en-US" dirty="0">
                <a:latin typeface="+mn-lt"/>
              </a:rPr>
              <a:t> </a:t>
            </a:r>
            <a:r>
              <a:rPr lang="en-US" dirty="0" err="1">
                <a:latin typeface="+mn-lt"/>
              </a:rPr>
              <a:t>solunum</a:t>
            </a:r>
            <a:r>
              <a:rPr lang="en-US" dirty="0">
                <a:latin typeface="+mn-lt"/>
              </a:rPr>
              <a:t> </a:t>
            </a:r>
            <a:r>
              <a:rPr lang="en-US" dirty="0" err="1">
                <a:latin typeface="+mn-lt"/>
              </a:rPr>
              <a:t>semptomları</a:t>
            </a:r>
            <a:r>
              <a:rPr lang="en-US" dirty="0">
                <a:latin typeface="+mn-lt"/>
              </a:rPr>
              <a:t> </a:t>
            </a:r>
            <a:r>
              <a:rPr lang="en-US" dirty="0" err="1">
                <a:latin typeface="+mn-lt"/>
              </a:rPr>
              <a:t>açısından</a:t>
            </a:r>
            <a:r>
              <a:rPr lang="en-US" dirty="0">
                <a:latin typeface="+mn-lt"/>
              </a:rPr>
              <a:t> </a:t>
            </a:r>
            <a:r>
              <a:rPr lang="en-US" dirty="0" err="1">
                <a:latin typeface="+mn-lt"/>
              </a:rPr>
              <a:t>izlenmeli</a:t>
            </a:r>
            <a:r>
              <a:rPr lang="en-US" dirty="0">
                <a:latin typeface="+mn-lt"/>
              </a:rPr>
              <a:t>; </a:t>
            </a:r>
            <a:r>
              <a:rPr lang="en-US" dirty="0" err="1">
                <a:latin typeface="+mn-lt"/>
              </a:rPr>
              <a:t>ancak</a:t>
            </a:r>
            <a:r>
              <a:rPr lang="en-US" dirty="0">
                <a:latin typeface="+mn-lt"/>
              </a:rPr>
              <a:t> </a:t>
            </a:r>
            <a:r>
              <a:rPr lang="en-US" dirty="0" err="1">
                <a:latin typeface="+mn-lt"/>
              </a:rPr>
              <a:t>bu</a:t>
            </a:r>
            <a:r>
              <a:rPr lang="en-US" dirty="0">
                <a:latin typeface="+mn-lt"/>
              </a:rPr>
              <a:t> </a:t>
            </a:r>
            <a:r>
              <a:rPr lang="en-US" dirty="0" err="1">
                <a:latin typeface="+mn-lt"/>
              </a:rPr>
              <a:t>kişilerde</a:t>
            </a:r>
            <a:r>
              <a:rPr lang="en-US" dirty="0">
                <a:latin typeface="+mn-lt"/>
              </a:rPr>
              <a:t> </a:t>
            </a:r>
            <a:r>
              <a:rPr lang="en-US" dirty="0" err="1">
                <a:latin typeface="+mn-lt"/>
              </a:rPr>
              <a:t>titreme</a:t>
            </a:r>
            <a:r>
              <a:rPr lang="en-US" dirty="0">
                <a:latin typeface="+mn-lt"/>
              </a:rPr>
              <a:t>, </a:t>
            </a:r>
            <a:r>
              <a:rPr lang="en-US" dirty="0" err="1">
                <a:latin typeface="+mn-lt"/>
              </a:rPr>
              <a:t>vücut</a:t>
            </a:r>
            <a:r>
              <a:rPr lang="en-US" dirty="0">
                <a:latin typeface="+mn-lt"/>
              </a:rPr>
              <a:t> </a:t>
            </a:r>
            <a:r>
              <a:rPr lang="en-US" dirty="0" err="1">
                <a:latin typeface="+mn-lt"/>
              </a:rPr>
              <a:t>ağrıları</a:t>
            </a:r>
            <a:r>
              <a:rPr lang="en-US" dirty="0">
                <a:latin typeface="+mn-lt"/>
              </a:rPr>
              <a:t>, </a:t>
            </a:r>
            <a:r>
              <a:rPr lang="en-US" dirty="0" err="1">
                <a:latin typeface="+mn-lt"/>
              </a:rPr>
              <a:t>boğaz</a:t>
            </a:r>
            <a:r>
              <a:rPr lang="en-US" dirty="0">
                <a:latin typeface="+mn-lt"/>
              </a:rPr>
              <a:t> </a:t>
            </a:r>
            <a:r>
              <a:rPr lang="en-US" dirty="0" err="1">
                <a:latin typeface="+mn-lt"/>
              </a:rPr>
              <a:t>ağrısı</a:t>
            </a:r>
            <a:r>
              <a:rPr lang="en-US" dirty="0">
                <a:latin typeface="+mn-lt"/>
              </a:rPr>
              <a:t>, </a:t>
            </a:r>
            <a:r>
              <a:rPr lang="en-US" dirty="0" err="1">
                <a:latin typeface="+mn-lt"/>
              </a:rPr>
              <a:t>baş</a:t>
            </a:r>
            <a:r>
              <a:rPr lang="en-US" dirty="0">
                <a:latin typeface="+mn-lt"/>
              </a:rPr>
              <a:t> </a:t>
            </a:r>
            <a:r>
              <a:rPr lang="en-US" dirty="0" err="1">
                <a:latin typeface="+mn-lt"/>
              </a:rPr>
              <a:t>ağrısı</a:t>
            </a:r>
            <a:r>
              <a:rPr lang="en-US" dirty="0">
                <a:latin typeface="+mn-lt"/>
              </a:rPr>
              <a:t>, </a:t>
            </a:r>
            <a:r>
              <a:rPr lang="en-US" dirty="0" err="1">
                <a:latin typeface="+mn-lt"/>
              </a:rPr>
              <a:t>ishal</a:t>
            </a:r>
            <a:r>
              <a:rPr lang="en-US" dirty="0">
                <a:latin typeface="+mn-lt"/>
              </a:rPr>
              <a:t>, </a:t>
            </a:r>
            <a:r>
              <a:rPr lang="en-US" dirty="0" err="1">
                <a:latin typeface="+mn-lt"/>
              </a:rPr>
              <a:t>mide</a:t>
            </a:r>
            <a:r>
              <a:rPr lang="en-US" dirty="0">
                <a:latin typeface="+mn-lt"/>
              </a:rPr>
              <a:t> </a:t>
            </a:r>
            <a:r>
              <a:rPr lang="en-US" dirty="0" err="1">
                <a:latin typeface="+mn-lt"/>
              </a:rPr>
              <a:t>bulantısı</a:t>
            </a:r>
            <a:r>
              <a:rPr lang="en-US" dirty="0">
                <a:latin typeface="+mn-lt"/>
              </a:rPr>
              <a:t>/</a:t>
            </a:r>
            <a:r>
              <a:rPr lang="en-US" dirty="0" err="1">
                <a:latin typeface="+mn-lt"/>
              </a:rPr>
              <a:t>kusma</a:t>
            </a:r>
            <a:r>
              <a:rPr lang="en-US" dirty="0">
                <a:latin typeface="+mn-lt"/>
              </a:rPr>
              <a:t> </a:t>
            </a:r>
            <a:r>
              <a:rPr lang="en-US" dirty="0" err="1">
                <a:latin typeface="+mn-lt"/>
              </a:rPr>
              <a:t>ve</a:t>
            </a:r>
            <a:r>
              <a:rPr lang="en-US" dirty="0">
                <a:latin typeface="+mn-lt"/>
              </a:rPr>
              <a:t> </a:t>
            </a:r>
            <a:r>
              <a:rPr lang="en-US" dirty="0" err="1">
                <a:latin typeface="+mn-lt"/>
              </a:rPr>
              <a:t>burun</a:t>
            </a:r>
            <a:r>
              <a:rPr lang="en-US" dirty="0">
                <a:latin typeface="+mn-lt"/>
              </a:rPr>
              <a:t> </a:t>
            </a:r>
            <a:r>
              <a:rPr lang="en-US" dirty="0" err="1">
                <a:latin typeface="+mn-lt"/>
              </a:rPr>
              <a:t>akıntısı</a:t>
            </a:r>
            <a:r>
              <a:rPr lang="en-US" dirty="0">
                <a:latin typeface="+mn-lt"/>
              </a:rPr>
              <a:t> </a:t>
            </a:r>
            <a:r>
              <a:rPr lang="en-US" dirty="0" err="1">
                <a:latin typeface="+mn-lt"/>
              </a:rPr>
              <a:t>gibi</a:t>
            </a:r>
            <a:r>
              <a:rPr lang="en-US" dirty="0">
                <a:latin typeface="+mn-lt"/>
              </a:rPr>
              <a:t> </a:t>
            </a:r>
            <a:r>
              <a:rPr lang="en-US" dirty="0" err="1">
                <a:latin typeface="+mn-lt"/>
              </a:rPr>
              <a:t>diğer</a:t>
            </a:r>
            <a:r>
              <a:rPr lang="en-US" dirty="0">
                <a:latin typeface="+mn-lt"/>
              </a:rPr>
              <a:t> </a:t>
            </a:r>
            <a:r>
              <a:rPr lang="en-US" dirty="0" err="1">
                <a:latin typeface="+mn-lt"/>
              </a:rPr>
              <a:t>semptomlar</a:t>
            </a:r>
            <a:r>
              <a:rPr lang="en-US" dirty="0">
                <a:latin typeface="+mn-lt"/>
              </a:rPr>
              <a:t> da </a:t>
            </a:r>
            <a:r>
              <a:rPr lang="en-US" dirty="0" err="1">
                <a:latin typeface="+mn-lt"/>
              </a:rPr>
              <a:t>dikkate</a:t>
            </a:r>
            <a:r>
              <a:rPr lang="en-US" dirty="0">
                <a:latin typeface="+mn-lt"/>
              </a:rPr>
              <a:t> </a:t>
            </a:r>
            <a:r>
              <a:rPr lang="en-US" dirty="0" err="1">
                <a:latin typeface="+mn-lt"/>
              </a:rPr>
              <a:t>alınarak</a:t>
            </a:r>
            <a:r>
              <a:rPr lang="en-US" dirty="0">
                <a:latin typeface="+mn-lt"/>
              </a:rPr>
              <a:t> </a:t>
            </a:r>
            <a:r>
              <a:rPr lang="en-US" dirty="0" err="1">
                <a:latin typeface="+mn-lt"/>
              </a:rPr>
              <a:t>telefonla</a:t>
            </a:r>
            <a:r>
              <a:rPr lang="en-US" dirty="0">
                <a:latin typeface="+mn-lt"/>
              </a:rPr>
              <a:t> </a:t>
            </a:r>
            <a:r>
              <a:rPr lang="en-US" dirty="0" err="1">
                <a:latin typeface="+mn-lt"/>
              </a:rPr>
              <a:t>günlük</a:t>
            </a:r>
            <a:r>
              <a:rPr lang="en-US" dirty="0">
                <a:latin typeface="+mn-lt"/>
              </a:rPr>
              <a:t> </a:t>
            </a:r>
            <a:r>
              <a:rPr lang="en-US" dirty="0" err="1">
                <a:latin typeface="+mn-lt"/>
              </a:rPr>
              <a:t>olarak</a:t>
            </a:r>
            <a:r>
              <a:rPr lang="en-US" dirty="0">
                <a:latin typeface="+mn-lt"/>
              </a:rPr>
              <a:t> </a:t>
            </a:r>
            <a:r>
              <a:rPr lang="en-US" dirty="0" err="1">
                <a:latin typeface="+mn-lt"/>
              </a:rPr>
              <a:t>takip</a:t>
            </a:r>
            <a:r>
              <a:rPr lang="en-US" dirty="0">
                <a:latin typeface="+mn-lt"/>
              </a:rPr>
              <a:t> </a:t>
            </a:r>
            <a:r>
              <a:rPr lang="en-US" dirty="0" err="1">
                <a:latin typeface="+mn-lt"/>
              </a:rPr>
              <a:t>edilmeli</a:t>
            </a:r>
            <a:r>
              <a:rPr lang="en-US" dirty="0">
                <a:latin typeface="+mn-lt"/>
              </a:rPr>
              <a:t>, </a:t>
            </a:r>
            <a:r>
              <a:rPr lang="en-US" dirty="0" err="1">
                <a:latin typeface="+mn-lt"/>
              </a:rPr>
              <a:t>gerkirse</a:t>
            </a:r>
            <a:r>
              <a:rPr lang="en-US" dirty="0">
                <a:latin typeface="+mn-lt"/>
              </a:rPr>
              <a:t> </a:t>
            </a:r>
            <a:r>
              <a:rPr lang="en-US" dirty="0" err="1">
                <a:latin typeface="+mn-lt"/>
              </a:rPr>
              <a:t>evde</a:t>
            </a:r>
            <a:r>
              <a:rPr lang="en-US" dirty="0">
                <a:latin typeface="+mn-lt"/>
              </a:rPr>
              <a:t> </a:t>
            </a:r>
            <a:r>
              <a:rPr lang="en-US" dirty="0" err="1">
                <a:latin typeface="+mn-lt"/>
              </a:rPr>
              <a:t>ziyaret</a:t>
            </a:r>
            <a:r>
              <a:rPr lang="en-US" dirty="0">
                <a:latin typeface="+mn-lt"/>
              </a:rPr>
              <a:t> </a:t>
            </a:r>
            <a:r>
              <a:rPr lang="en-US" dirty="0" err="1">
                <a:latin typeface="+mn-lt"/>
              </a:rPr>
              <a:t>edilmelidir</a:t>
            </a:r>
            <a:r>
              <a:rPr lang="en-US" dirty="0">
                <a:latin typeface="+mn-lt"/>
              </a:rPr>
              <a:t>.</a:t>
            </a:r>
            <a:endParaRPr lang="tr-TR" dirty="0">
              <a:latin typeface="+mn-lt"/>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9241848"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Temaslı Algoritması, İl Sağlık Müdürlüğü</a:t>
            </a:r>
          </a:p>
        </p:txBody>
      </p:sp>
    </p:spTree>
    <p:extLst>
      <p:ext uri="{BB962C8B-B14F-4D97-AF65-F5344CB8AC3E}">
        <p14:creationId xmlns:p14="http://schemas.microsoft.com/office/powerpoint/2010/main" xmlns="" val="2855156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030614" y="1235096"/>
            <a:ext cx="10529207" cy="5419922"/>
          </a:xfrm>
        </p:spPr>
        <p:txBody>
          <a:bodyPr>
            <a:normAutofit/>
          </a:bodyPr>
          <a:lstStyle/>
          <a:p>
            <a:pPr lvl="0"/>
            <a:r>
              <a:rPr lang="en-US" dirty="0" err="1">
                <a:latin typeface="+mn-lt"/>
              </a:rPr>
              <a:t>Temaslı</a:t>
            </a:r>
            <a:r>
              <a:rPr lang="en-US" dirty="0">
                <a:latin typeface="+mn-lt"/>
              </a:rPr>
              <a:t> </a:t>
            </a:r>
            <a:r>
              <a:rPr lang="en-US" dirty="0" err="1">
                <a:latin typeface="+mn-lt"/>
              </a:rPr>
              <a:t>incelemesi</a:t>
            </a:r>
            <a:r>
              <a:rPr lang="en-US" dirty="0">
                <a:latin typeface="+mn-lt"/>
              </a:rPr>
              <a:t> </a:t>
            </a:r>
            <a:r>
              <a:rPr lang="en-US" dirty="0" err="1">
                <a:latin typeface="+mn-lt"/>
              </a:rPr>
              <a:t>amacıyla</a:t>
            </a:r>
            <a:r>
              <a:rPr lang="en-US" dirty="0">
                <a:latin typeface="+mn-lt"/>
              </a:rPr>
              <a:t> HSGM </a:t>
            </a:r>
            <a:r>
              <a:rPr lang="en-US" dirty="0" err="1">
                <a:latin typeface="+mn-lt"/>
              </a:rPr>
              <a:t>resmi</a:t>
            </a:r>
            <a:r>
              <a:rPr lang="en-US" dirty="0">
                <a:latin typeface="+mn-lt"/>
              </a:rPr>
              <a:t> internet </a:t>
            </a:r>
            <a:r>
              <a:rPr lang="en-US" dirty="0" err="1">
                <a:latin typeface="+mn-lt"/>
              </a:rPr>
              <a:t>sayfasında</a:t>
            </a:r>
            <a:r>
              <a:rPr lang="en-US" dirty="0">
                <a:latin typeface="+mn-lt"/>
              </a:rPr>
              <a:t> </a:t>
            </a:r>
            <a:r>
              <a:rPr lang="en-US" dirty="0" err="1">
                <a:latin typeface="+mn-lt"/>
              </a:rPr>
              <a:t>yer</a:t>
            </a:r>
            <a:r>
              <a:rPr lang="en-US" dirty="0">
                <a:latin typeface="+mn-lt"/>
              </a:rPr>
              <a:t> </a:t>
            </a:r>
            <a:r>
              <a:rPr lang="en-US" dirty="0" err="1">
                <a:latin typeface="+mn-lt"/>
              </a:rPr>
              <a:t>alan</a:t>
            </a:r>
            <a:r>
              <a:rPr lang="en-US" dirty="0">
                <a:latin typeface="+mn-lt"/>
              </a:rPr>
              <a:t> “</a:t>
            </a:r>
            <a:r>
              <a:rPr lang="en-US" dirty="0" err="1">
                <a:latin typeface="+mn-lt"/>
              </a:rPr>
              <a:t>Temaslı</a:t>
            </a:r>
            <a:r>
              <a:rPr lang="en-US" dirty="0">
                <a:latin typeface="+mn-lt"/>
              </a:rPr>
              <a:t> </a:t>
            </a:r>
            <a:r>
              <a:rPr lang="en-US" dirty="0" err="1">
                <a:latin typeface="+mn-lt"/>
              </a:rPr>
              <a:t>izlem</a:t>
            </a:r>
            <a:r>
              <a:rPr lang="en-US" dirty="0">
                <a:latin typeface="+mn-lt"/>
              </a:rPr>
              <a:t> </a:t>
            </a:r>
            <a:r>
              <a:rPr lang="en-US" dirty="0" err="1">
                <a:latin typeface="+mn-lt"/>
              </a:rPr>
              <a:t>formu</a:t>
            </a:r>
            <a:r>
              <a:rPr lang="en-US" dirty="0">
                <a:latin typeface="+mn-lt"/>
              </a:rPr>
              <a:t>” </a:t>
            </a:r>
            <a:r>
              <a:rPr lang="en-US" dirty="0" err="1">
                <a:latin typeface="+mn-lt"/>
              </a:rPr>
              <a:t>vakanın</a:t>
            </a:r>
            <a:r>
              <a:rPr lang="en-US" dirty="0">
                <a:latin typeface="+mn-lt"/>
              </a:rPr>
              <a:t> her </a:t>
            </a:r>
            <a:r>
              <a:rPr lang="en-US" dirty="0" err="1">
                <a:latin typeface="+mn-lt"/>
              </a:rPr>
              <a:t>bir</a:t>
            </a:r>
            <a:r>
              <a:rPr lang="en-US" dirty="0">
                <a:latin typeface="+mn-lt"/>
              </a:rPr>
              <a:t> </a:t>
            </a:r>
            <a:r>
              <a:rPr lang="en-US" dirty="0" err="1">
                <a:latin typeface="+mn-lt"/>
              </a:rPr>
              <a:t>temaslısı</a:t>
            </a:r>
            <a:r>
              <a:rPr lang="en-US" dirty="0">
                <a:latin typeface="+mn-lt"/>
              </a:rPr>
              <a:t> </a:t>
            </a:r>
            <a:r>
              <a:rPr lang="en-US" dirty="0" err="1">
                <a:latin typeface="+mn-lt"/>
              </a:rPr>
              <a:t>için</a:t>
            </a:r>
            <a:r>
              <a:rPr lang="en-US" dirty="0">
                <a:latin typeface="+mn-lt"/>
              </a:rPr>
              <a:t> </a:t>
            </a:r>
            <a:r>
              <a:rPr lang="en-US" dirty="0" err="1">
                <a:latin typeface="+mn-lt"/>
              </a:rPr>
              <a:t>ayrı</a:t>
            </a:r>
            <a:r>
              <a:rPr lang="en-US" dirty="0">
                <a:latin typeface="+mn-lt"/>
              </a:rPr>
              <a:t> </a:t>
            </a:r>
            <a:r>
              <a:rPr lang="en-US" dirty="0" err="1">
                <a:latin typeface="+mn-lt"/>
              </a:rPr>
              <a:t>ayrı</a:t>
            </a:r>
            <a:r>
              <a:rPr lang="en-US" dirty="0">
                <a:latin typeface="+mn-lt"/>
              </a:rPr>
              <a:t> </a:t>
            </a:r>
            <a:r>
              <a:rPr lang="en-US" dirty="0" err="1">
                <a:latin typeface="+mn-lt"/>
              </a:rPr>
              <a:t>doldurulur</a:t>
            </a:r>
            <a:r>
              <a:rPr lang="en-US" dirty="0">
                <a:latin typeface="+mn-lt"/>
              </a:rPr>
              <a:t>.</a:t>
            </a:r>
            <a:endParaRPr lang="tr-TR" dirty="0">
              <a:latin typeface="+mn-lt"/>
            </a:endParaRPr>
          </a:p>
          <a:p>
            <a:pPr lvl="0"/>
            <a:endParaRPr lang="tr-TR" dirty="0">
              <a:latin typeface="+mn-lt"/>
            </a:endParaRPr>
          </a:p>
          <a:p>
            <a:pPr lvl="0"/>
            <a:r>
              <a:rPr lang="en-US" dirty="0" err="1">
                <a:latin typeface="+mn-lt"/>
              </a:rPr>
              <a:t>Belirlenen</a:t>
            </a:r>
            <a:r>
              <a:rPr lang="en-US" dirty="0">
                <a:latin typeface="+mn-lt"/>
              </a:rPr>
              <a:t> </a:t>
            </a:r>
            <a:r>
              <a:rPr lang="en-US" dirty="0" err="1">
                <a:latin typeface="+mn-lt"/>
              </a:rPr>
              <a:t>temaslıların</a:t>
            </a:r>
            <a:r>
              <a:rPr lang="en-US" dirty="0">
                <a:latin typeface="+mn-lt"/>
              </a:rPr>
              <a:t> </a:t>
            </a:r>
            <a:r>
              <a:rPr lang="en-US" dirty="0" err="1">
                <a:latin typeface="+mn-lt"/>
              </a:rPr>
              <a:t>başka</a:t>
            </a:r>
            <a:r>
              <a:rPr lang="en-US" dirty="0">
                <a:latin typeface="+mn-lt"/>
              </a:rPr>
              <a:t> </a:t>
            </a:r>
            <a:r>
              <a:rPr lang="en-US" dirty="0" err="1">
                <a:latin typeface="+mn-lt"/>
              </a:rPr>
              <a:t>bir</a:t>
            </a:r>
            <a:r>
              <a:rPr lang="en-US" dirty="0">
                <a:latin typeface="+mn-lt"/>
              </a:rPr>
              <a:t> </a:t>
            </a:r>
            <a:r>
              <a:rPr lang="en-US" dirty="0" err="1">
                <a:latin typeface="+mn-lt"/>
              </a:rPr>
              <a:t>nedenle</a:t>
            </a:r>
            <a:r>
              <a:rPr lang="en-US" dirty="0">
                <a:latin typeface="+mn-lt"/>
              </a:rPr>
              <a:t> </a:t>
            </a:r>
            <a:r>
              <a:rPr lang="en-US" dirty="0" err="1">
                <a:latin typeface="+mn-lt"/>
              </a:rPr>
              <a:t>hastaneye</a:t>
            </a:r>
            <a:r>
              <a:rPr lang="en-US" dirty="0">
                <a:latin typeface="+mn-lt"/>
              </a:rPr>
              <a:t> </a:t>
            </a:r>
            <a:r>
              <a:rPr lang="en-US" dirty="0" err="1">
                <a:latin typeface="+mn-lt"/>
              </a:rPr>
              <a:t>yatışı</a:t>
            </a:r>
            <a:r>
              <a:rPr lang="en-US" dirty="0">
                <a:latin typeface="+mn-lt"/>
              </a:rPr>
              <a:t> </a:t>
            </a:r>
            <a:r>
              <a:rPr lang="en-US" dirty="0" err="1">
                <a:latin typeface="+mn-lt"/>
              </a:rPr>
              <a:t>gerekmiyorsa</a:t>
            </a:r>
            <a:r>
              <a:rPr lang="en-US" dirty="0">
                <a:latin typeface="+mn-lt"/>
              </a:rPr>
              <a:t> 14 </a:t>
            </a:r>
            <a:r>
              <a:rPr lang="en-US" dirty="0" err="1">
                <a:latin typeface="+mn-lt"/>
              </a:rPr>
              <a:t>gün</a:t>
            </a:r>
            <a:r>
              <a:rPr lang="en-US" dirty="0">
                <a:latin typeface="+mn-lt"/>
              </a:rPr>
              <a:t> </a:t>
            </a:r>
            <a:r>
              <a:rPr lang="en-US" dirty="0" err="1">
                <a:latin typeface="+mn-lt"/>
              </a:rPr>
              <a:t>boyunca</a:t>
            </a:r>
            <a:r>
              <a:rPr lang="en-US" dirty="0">
                <a:latin typeface="+mn-lt"/>
              </a:rPr>
              <a:t> </a:t>
            </a:r>
            <a:r>
              <a:rPr lang="en-US" dirty="0" err="1">
                <a:latin typeface="+mn-lt"/>
              </a:rPr>
              <a:t>mümkün</a:t>
            </a:r>
            <a:r>
              <a:rPr lang="en-US" dirty="0">
                <a:latin typeface="+mn-lt"/>
              </a:rPr>
              <a:t> </a:t>
            </a:r>
            <a:r>
              <a:rPr lang="en-US" dirty="0" err="1">
                <a:latin typeface="+mn-lt"/>
              </a:rPr>
              <a:t>olduğu</a:t>
            </a:r>
            <a:r>
              <a:rPr lang="en-US" dirty="0">
                <a:latin typeface="+mn-lt"/>
              </a:rPr>
              <a:t> </a:t>
            </a:r>
            <a:r>
              <a:rPr lang="en-US" dirty="0" err="1">
                <a:latin typeface="+mn-lt"/>
              </a:rPr>
              <a:t>kadar</a:t>
            </a:r>
            <a:r>
              <a:rPr lang="en-US" dirty="0">
                <a:latin typeface="+mn-lt"/>
              </a:rPr>
              <a:t> </a:t>
            </a:r>
            <a:r>
              <a:rPr lang="en-US" dirty="0" err="1">
                <a:latin typeface="+mn-lt"/>
              </a:rPr>
              <a:t>evde</a:t>
            </a:r>
            <a:r>
              <a:rPr lang="en-US" dirty="0">
                <a:latin typeface="+mn-lt"/>
              </a:rPr>
              <a:t> </a:t>
            </a:r>
            <a:r>
              <a:rPr lang="en-US" dirty="0" err="1">
                <a:latin typeface="+mn-lt"/>
              </a:rPr>
              <a:t>kalması</a:t>
            </a:r>
            <a:r>
              <a:rPr lang="en-US" dirty="0">
                <a:latin typeface="+mn-lt"/>
              </a:rPr>
              <a:t> </a:t>
            </a:r>
            <a:r>
              <a:rPr lang="en-US" dirty="0" err="1">
                <a:latin typeface="+mn-lt"/>
              </a:rPr>
              <a:t>ve</a:t>
            </a:r>
            <a:r>
              <a:rPr lang="en-US" dirty="0">
                <a:latin typeface="+mn-lt"/>
              </a:rPr>
              <a:t> </a:t>
            </a:r>
            <a:r>
              <a:rPr lang="en-US" dirty="0" err="1">
                <a:latin typeface="+mn-lt"/>
              </a:rPr>
              <a:t>toplu</a:t>
            </a:r>
            <a:r>
              <a:rPr lang="en-US" dirty="0">
                <a:latin typeface="+mn-lt"/>
              </a:rPr>
              <a:t> </a:t>
            </a:r>
            <a:r>
              <a:rPr lang="en-US" dirty="0" err="1">
                <a:latin typeface="+mn-lt"/>
              </a:rPr>
              <a:t>alanlardan</a:t>
            </a:r>
            <a:r>
              <a:rPr lang="en-US" dirty="0">
                <a:latin typeface="+mn-lt"/>
              </a:rPr>
              <a:t> </a:t>
            </a:r>
            <a:r>
              <a:rPr lang="en-US" dirty="0" err="1">
                <a:latin typeface="+mn-lt"/>
              </a:rPr>
              <a:t>uzak</a:t>
            </a:r>
            <a:r>
              <a:rPr lang="en-US" dirty="0">
                <a:latin typeface="+mn-lt"/>
              </a:rPr>
              <a:t> </a:t>
            </a:r>
            <a:r>
              <a:rPr lang="en-US" dirty="0" err="1">
                <a:latin typeface="+mn-lt"/>
              </a:rPr>
              <a:t>durması</a:t>
            </a:r>
            <a:r>
              <a:rPr lang="en-US" dirty="0">
                <a:latin typeface="+mn-lt"/>
              </a:rPr>
              <a:t> </a:t>
            </a:r>
            <a:r>
              <a:rPr lang="en-US" dirty="0" err="1">
                <a:latin typeface="+mn-lt"/>
              </a:rPr>
              <a:t>istenir</a:t>
            </a:r>
            <a:r>
              <a:rPr lang="en-US" dirty="0">
                <a:latin typeface="+mn-lt"/>
              </a:rPr>
              <a:t>. </a:t>
            </a:r>
            <a:r>
              <a:rPr lang="en-US" dirty="0" err="1">
                <a:latin typeface="+mn-lt"/>
              </a:rPr>
              <a:t>Toplu</a:t>
            </a:r>
            <a:r>
              <a:rPr lang="en-US" dirty="0">
                <a:latin typeface="+mn-lt"/>
              </a:rPr>
              <a:t> </a:t>
            </a:r>
            <a:r>
              <a:rPr lang="en-US" dirty="0" err="1">
                <a:latin typeface="+mn-lt"/>
              </a:rPr>
              <a:t>alanlara</a:t>
            </a:r>
            <a:r>
              <a:rPr lang="en-US" dirty="0">
                <a:latin typeface="+mn-lt"/>
              </a:rPr>
              <a:t> </a:t>
            </a:r>
            <a:r>
              <a:rPr lang="en-US" dirty="0" err="1">
                <a:latin typeface="+mn-lt"/>
              </a:rPr>
              <a:t>gitmesinin</a:t>
            </a:r>
            <a:r>
              <a:rPr lang="en-US" dirty="0">
                <a:latin typeface="+mn-lt"/>
              </a:rPr>
              <a:t> </a:t>
            </a:r>
            <a:r>
              <a:rPr lang="en-US" dirty="0" err="1">
                <a:latin typeface="+mn-lt"/>
              </a:rPr>
              <a:t>zorunlu</a:t>
            </a:r>
            <a:r>
              <a:rPr lang="en-US" dirty="0">
                <a:latin typeface="+mn-lt"/>
              </a:rPr>
              <a:t> </a:t>
            </a:r>
            <a:r>
              <a:rPr lang="en-US" dirty="0" err="1">
                <a:latin typeface="+mn-lt"/>
              </a:rPr>
              <a:t>olduğu</a:t>
            </a:r>
            <a:r>
              <a:rPr lang="en-US" dirty="0">
                <a:latin typeface="+mn-lt"/>
              </a:rPr>
              <a:t> </a:t>
            </a:r>
            <a:r>
              <a:rPr lang="en-US" dirty="0" err="1">
                <a:latin typeface="+mn-lt"/>
              </a:rPr>
              <a:t>hallerde</a:t>
            </a:r>
            <a:r>
              <a:rPr lang="en-US" dirty="0">
                <a:latin typeface="+mn-lt"/>
              </a:rPr>
              <a:t> </a:t>
            </a:r>
            <a:r>
              <a:rPr lang="en-US" dirty="0" err="1">
                <a:latin typeface="+mn-lt"/>
              </a:rPr>
              <a:t>ise</a:t>
            </a:r>
            <a:r>
              <a:rPr lang="en-US" dirty="0">
                <a:latin typeface="+mn-lt"/>
              </a:rPr>
              <a:t> </a:t>
            </a:r>
            <a:r>
              <a:rPr lang="en-US" dirty="0" err="1">
                <a:latin typeface="+mn-lt"/>
              </a:rPr>
              <a:t>tıbbi</a:t>
            </a:r>
            <a:r>
              <a:rPr lang="en-US" dirty="0">
                <a:latin typeface="+mn-lt"/>
              </a:rPr>
              <a:t> </a:t>
            </a:r>
            <a:r>
              <a:rPr lang="en-US" dirty="0" err="1">
                <a:latin typeface="+mn-lt"/>
              </a:rPr>
              <a:t>maske</a:t>
            </a:r>
            <a:r>
              <a:rPr lang="en-US" dirty="0">
                <a:latin typeface="+mn-lt"/>
              </a:rPr>
              <a:t> </a:t>
            </a:r>
            <a:r>
              <a:rPr lang="en-US" dirty="0" err="1">
                <a:latin typeface="+mn-lt"/>
              </a:rPr>
              <a:t>takması</a:t>
            </a:r>
            <a:r>
              <a:rPr lang="en-US" dirty="0">
                <a:latin typeface="+mn-lt"/>
              </a:rPr>
              <a:t> </a:t>
            </a:r>
            <a:r>
              <a:rPr lang="en-US" dirty="0" err="1">
                <a:latin typeface="+mn-lt"/>
              </a:rPr>
              <a:t>istenir</a:t>
            </a:r>
            <a:r>
              <a:rPr lang="en-US" dirty="0">
                <a:latin typeface="+mn-lt"/>
              </a:rPr>
              <a:t>.</a:t>
            </a:r>
            <a:endParaRPr lang="tr-TR" dirty="0">
              <a:latin typeface="+mn-lt"/>
            </a:endParaRPr>
          </a:p>
          <a:p>
            <a:pPr lvl="0"/>
            <a:endParaRPr lang="tr-TR" dirty="0">
              <a:latin typeface="+mn-lt"/>
            </a:endParaRPr>
          </a:p>
          <a:p>
            <a:pPr lvl="0"/>
            <a:r>
              <a:rPr lang="en-US" dirty="0" err="1">
                <a:latin typeface="+mn-lt"/>
              </a:rPr>
              <a:t>Semptom</a:t>
            </a:r>
            <a:r>
              <a:rPr lang="en-US" dirty="0">
                <a:latin typeface="+mn-lt"/>
              </a:rPr>
              <a:t> </a:t>
            </a:r>
            <a:r>
              <a:rPr lang="en-US" dirty="0" err="1">
                <a:latin typeface="+mn-lt"/>
              </a:rPr>
              <a:t>gelişmesi</a:t>
            </a:r>
            <a:r>
              <a:rPr lang="en-US" dirty="0">
                <a:latin typeface="+mn-lt"/>
              </a:rPr>
              <a:t> </a:t>
            </a:r>
            <a:r>
              <a:rPr lang="en-US" dirty="0" err="1">
                <a:latin typeface="+mn-lt"/>
              </a:rPr>
              <a:t>durumunda</a:t>
            </a:r>
            <a:r>
              <a:rPr lang="en-US" dirty="0">
                <a:latin typeface="+mn-lt"/>
              </a:rPr>
              <a:t> </a:t>
            </a:r>
            <a:r>
              <a:rPr lang="en-US" dirty="0" err="1">
                <a:latin typeface="+mn-lt"/>
              </a:rPr>
              <a:t>Olası</a:t>
            </a:r>
            <a:r>
              <a:rPr lang="en-US" dirty="0">
                <a:latin typeface="+mn-lt"/>
              </a:rPr>
              <a:t> </a:t>
            </a:r>
            <a:r>
              <a:rPr lang="en-US" dirty="0" err="1">
                <a:latin typeface="+mn-lt"/>
              </a:rPr>
              <a:t>Vaka</a:t>
            </a:r>
            <a:r>
              <a:rPr lang="en-US" dirty="0">
                <a:latin typeface="+mn-lt"/>
              </a:rPr>
              <a:t> </a:t>
            </a:r>
            <a:r>
              <a:rPr lang="en-US" dirty="0" err="1">
                <a:latin typeface="+mn-lt"/>
              </a:rPr>
              <a:t>Algoritmasına</a:t>
            </a:r>
            <a:r>
              <a:rPr lang="en-US" dirty="0">
                <a:latin typeface="+mn-lt"/>
              </a:rPr>
              <a:t> </a:t>
            </a:r>
            <a:r>
              <a:rPr lang="en-US" dirty="0" err="1">
                <a:latin typeface="+mn-lt"/>
              </a:rPr>
              <a:t>uygun</a:t>
            </a:r>
            <a:r>
              <a:rPr lang="en-US" dirty="0">
                <a:latin typeface="+mn-lt"/>
              </a:rPr>
              <a:t> </a:t>
            </a:r>
            <a:r>
              <a:rPr lang="en-US" dirty="0" err="1">
                <a:latin typeface="+mn-lt"/>
              </a:rPr>
              <a:t>olarak</a:t>
            </a:r>
            <a:r>
              <a:rPr lang="en-US" dirty="0">
                <a:latin typeface="+mn-lt"/>
              </a:rPr>
              <a:t> </a:t>
            </a:r>
            <a:r>
              <a:rPr lang="en-US" dirty="0" err="1">
                <a:latin typeface="+mn-lt"/>
              </a:rPr>
              <a:t>hareket</a:t>
            </a:r>
            <a:r>
              <a:rPr lang="en-US" dirty="0">
                <a:latin typeface="+mn-lt"/>
              </a:rPr>
              <a:t> </a:t>
            </a:r>
            <a:r>
              <a:rPr lang="en-US" dirty="0" err="1">
                <a:latin typeface="+mn-lt"/>
              </a:rPr>
              <a:t>edilir</a:t>
            </a:r>
            <a:r>
              <a:rPr lang="en-US" dirty="0">
                <a:latin typeface="+mn-lt"/>
              </a:rPr>
              <a:t>.  </a:t>
            </a:r>
            <a:endParaRPr lang="tr-TR" dirty="0">
              <a:latin typeface="+mn-lt"/>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9241848"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Temaslı Algoritması, İl Sağlık Müdürlüğü</a:t>
            </a:r>
          </a:p>
        </p:txBody>
      </p:sp>
    </p:spTree>
    <p:extLst>
      <p:ext uri="{BB962C8B-B14F-4D97-AF65-F5344CB8AC3E}">
        <p14:creationId xmlns:p14="http://schemas.microsoft.com/office/powerpoint/2010/main" xmlns="" val="30588744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Dikdörtgen 6">
            <a:extLst>
              <a:ext uri="{FF2B5EF4-FFF2-40B4-BE49-F238E27FC236}">
                <a16:creationId xmlns:a16="http://schemas.microsoft.com/office/drawing/2014/main" xmlns="" id="{B250C84A-5407-4FCF-877E-8108450B315D}"/>
              </a:ext>
            </a:extLst>
          </p:cNvPr>
          <p:cNvSpPr/>
          <p:nvPr/>
        </p:nvSpPr>
        <p:spPr>
          <a:xfrm>
            <a:off x="2136422" y="2935843"/>
            <a:ext cx="7919156" cy="1323439"/>
          </a:xfrm>
          <a:prstGeom prst="rect">
            <a:avLst/>
          </a:prstGeom>
        </p:spPr>
        <p:txBody>
          <a:bodyPr wrap="none">
            <a:spAutoFit/>
          </a:bodyPr>
          <a:lstStyle/>
          <a:p>
            <a:pPr algn="ctr"/>
            <a:r>
              <a:rPr lang="en-US" sz="4000" b="1" dirty="0">
                <a:latin typeface="+mj-lt"/>
                <a:ea typeface="Times New Roman" panose="02020603050405020304" pitchFamily="18" charset="0"/>
              </a:rPr>
              <a:t>ENFEKSİYON KONTROLÜ VE </a:t>
            </a:r>
            <a:r>
              <a:rPr lang="tr-TR" sz="4000" b="1" dirty="0">
                <a:latin typeface="+mj-lt"/>
                <a:ea typeface="Times New Roman" panose="02020603050405020304" pitchFamily="18" charset="0"/>
              </a:rPr>
              <a:t/>
            </a:r>
            <a:br>
              <a:rPr lang="tr-TR" sz="4000" b="1" dirty="0">
                <a:latin typeface="+mj-lt"/>
                <a:ea typeface="Times New Roman" panose="02020603050405020304" pitchFamily="18" charset="0"/>
              </a:rPr>
            </a:br>
            <a:r>
              <a:rPr lang="en-US" sz="4000" b="1" dirty="0">
                <a:latin typeface="+mj-lt"/>
                <a:ea typeface="Times New Roman" panose="02020603050405020304" pitchFamily="18" charset="0"/>
              </a:rPr>
              <a:t>İZOLASYON</a:t>
            </a:r>
            <a:endParaRPr lang="tr-TR" sz="4000" b="1" dirty="0">
              <a:latin typeface="+mj-lt"/>
            </a:endParaRPr>
          </a:p>
        </p:txBody>
      </p:sp>
    </p:spTree>
    <p:extLst>
      <p:ext uri="{BB962C8B-B14F-4D97-AF65-F5344CB8AC3E}">
        <p14:creationId xmlns:p14="http://schemas.microsoft.com/office/powerpoint/2010/main" xmlns="" val="35867067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461155" y="1371600"/>
            <a:ext cx="9445658" cy="5086350"/>
          </a:xfrm>
        </p:spPr>
        <p:txBody>
          <a:bodyPr>
            <a:normAutofit/>
          </a:bodyPr>
          <a:lstStyle/>
          <a:p>
            <a:pPr marL="457200" lvl="1" indent="0" algn="ctr">
              <a:lnSpc>
                <a:spcPct val="100000"/>
              </a:lnSpc>
              <a:spcBef>
                <a:spcPts val="1200"/>
              </a:spcBef>
              <a:buNone/>
            </a:pPr>
            <a:r>
              <a:rPr lang="en-US" dirty="0" err="1"/>
              <a:t>Bugün</a:t>
            </a:r>
            <a:r>
              <a:rPr lang="en-US" dirty="0"/>
              <a:t> </a:t>
            </a:r>
            <a:r>
              <a:rPr lang="en-US" dirty="0" err="1"/>
              <a:t>için</a:t>
            </a:r>
            <a:r>
              <a:rPr lang="en-US" dirty="0"/>
              <a:t> </a:t>
            </a:r>
            <a:r>
              <a:rPr lang="en-US" dirty="0" err="1"/>
              <a:t>virüs</a:t>
            </a:r>
            <a:r>
              <a:rPr lang="en-US" dirty="0"/>
              <a:t> </a:t>
            </a:r>
            <a:r>
              <a:rPr lang="en-US" dirty="0" err="1"/>
              <a:t>atılım</a:t>
            </a:r>
            <a:r>
              <a:rPr lang="en-US" dirty="0"/>
              <a:t> </a:t>
            </a:r>
            <a:r>
              <a:rPr lang="en-US" dirty="0" err="1"/>
              <a:t>süresi</a:t>
            </a:r>
            <a:r>
              <a:rPr lang="en-US" dirty="0"/>
              <a:t> </a:t>
            </a:r>
            <a:r>
              <a:rPr lang="en-US" dirty="0" err="1"/>
              <a:t>ve</a:t>
            </a:r>
            <a:r>
              <a:rPr lang="en-US" dirty="0"/>
              <a:t> </a:t>
            </a:r>
            <a:r>
              <a:rPr lang="en-US" dirty="0" err="1"/>
              <a:t>bulaştırıcılık</a:t>
            </a:r>
            <a:r>
              <a:rPr lang="en-US" dirty="0"/>
              <a:t> </a:t>
            </a:r>
            <a:r>
              <a:rPr lang="en-US" dirty="0" err="1"/>
              <a:t>süresi</a:t>
            </a:r>
            <a:r>
              <a:rPr lang="en-US" dirty="0"/>
              <a:t> </a:t>
            </a:r>
            <a:r>
              <a:rPr lang="en-US" dirty="0" err="1"/>
              <a:t>bilinmediği</a:t>
            </a:r>
            <a:r>
              <a:rPr lang="en-US" dirty="0"/>
              <a:t> </a:t>
            </a:r>
            <a:r>
              <a:rPr lang="en-US" dirty="0" err="1"/>
              <a:t>için</a:t>
            </a:r>
            <a:r>
              <a:rPr lang="en-US" dirty="0"/>
              <a:t>, </a:t>
            </a:r>
            <a:endParaRPr lang="tr-TR" dirty="0"/>
          </a:p>
          <a:p>
            <a:pPr marL="457200" lvl="1" indent="0" algn="ctr">
              <a:lnSpc>
                <a:spcPct val="100000"/>
              </a:lnSpc>
              <a:spcBef>
                <a:spcPts val="1200"/>
              </a:spcBef>
              <a:buNone/>
            </a:pPr>
            <a:r>
              <a:rPr lang="en-US" sz="2600" b="1" dirty="0" err="1"/>
              <a:t>hastanın</a:t>
            </a:r>
            <a:r>
              <a:rPr lang="en-US" sz="2600" b="1" dirty="0"/>
              <a:t> </a:t>
            </a:r>
            <a:r>
              <a:rPr lang="en-US" sz="2600" b="1" dirty="0" err="1"/>
              <a:t>sağlık</a:t>
            </a:r>
            <a:r>
              <a:rPr lang="en-US" sz="2600" b="1" dirty="0"/>
              <a:t> </a:t>
            </a:r>
            <a:r>
              <a:rPr lang="en-US" sz="2600" b="1" dirty="0" err="1"/>
              <a:t>kuruluşunda</a:t>
            </a:r>
            <a:r>
              <a:rPr lang="en-US" sz="2600" b="1" dirty="0"/>
              <a:t> </a:t>
            </a:r>
            <a:r>
              <a:rPr lang="en-US" sz="2600" b="1" dirty="0" err="1"/>
              <a:t>bulunduğu</a:t>
            </a:r>
            <a:r>
              <a:rPr lang="en-US" sz="2600" b="1" dirty="0"/>
              <a:t> </a:t>
            </a:r>
            <a:r>
              <a:rPr lang="en-US" sz="2600" b="1" dirty="0" err="1"/>
              <a:t>süre</a:t>
            </a:r>
            <a:r>
              <a:rPr lang="en-US" sz="2600" b="1" dirty="0"/>
              <a:t> </a:t>
            </a:r>
            <a:r>
              <a:rPr lang="en-US" sz="2600" b="1" dirty="0" err="1"/>
              <a:t>boyunca</a:t>
            </a:r>
            <a:r>
              <a:rPr lang="en-US" sz="2600" b="1" dirty="0"/>
              <a:t> </a:t>
            </a:r>
            <a:r>
              <a:rPr lang="en-US" sz="2600" b="1" dirty="0" err="1"/>
              <a:t>izolasyon</a:t>
            </a:r>
            <a:r>
              <a:rPr lang="en-US" sz="2600" b="1" dirty="0"/>
              <a:t> </a:t>
            </a:r>
            <a:r>
              <a:rPr lang="en-US" sz="2600" b="1" dirty="0" err="1"/>
              <a:t>önlemlerine</a:t>
            </a:r>
            <a:r>
              <a:rPr lang="en-US" sz="2600" b="1" dirty="0"/>
              <a:t> </a:t>
            </a:r>
            <a:r>
              <a:rPr lang="tr-TR" sz="2600" b="1" dirty="0">
                <a:latin typeface="+mn-lt"/>
              </a:rPr>
              <a:t>devam edilmeli,</a:t>
            </a:r>
          </a:p>
          <a:p>
            <a:pPr marL="457200" lvl="1" indent="0" algn="ctr">
              <a:lnSpc>
                <a:spcPct val="100000"/>
              </a:lnSpc>
              <a:spcBef>
                <a:spcPts val="1200"/>
              </a:spcBef>
              <a:buNone/>
            </a:pPr>
            <a:endParaRPr lang="tr-TR" dirty="0">
              <a:latin typeface="+mn-lt"/>
            </a:endParaRPr>
          </a:p>
          <a:p>
            <a:pPr marL="0" indent="0" algn="ctr">
              <a:lnSpc>
                <a:spcPct val="100000"/>
              </a:lnSpc>
              <a:spcBef>
                <a:spcPts val="1200"/>
              </a:spcBef>
              <a:buNone/>
            </a:pPr>
            <a:r>
              <a:rPr lang="tr-TR" b="1" dirty="0">
                <a:latin typeface="+mn-lt"/>
              </a:rPr>
              <a:t>COVID-19</a:t>
            </a:r>
            <a:r>
              <a:rPr lang="tr-TR" dirty="0"/>
              <a:t> </a:t>
            </a:r>
            <a:r>
              <a:rPr lang="tr-TR" b="1" dirty="0">
                <a:latin typeface="+mn-lt"/>
              </a:rPr>
              <a:t>varlığı düşünülen vakalara </a:t>
            </a:r>
          </a:p>
          <a:p>
            <a:pPr marL="457200" lvl="1" indent="0" algn="ctr">
              <a:lnSpc>
                <a:spcPct val="100000"/>
              </a:lnSpc>
              <a:spcBef>
                <a:spcPts val="1200"/>
              </a:spcBef>
              <a:buNone/>
            </a:pPr>
            <a:r>
              <a:rPr lang="tr-TR" sz="2600" b="1" dirty="0">
                <a:latin typeface="+mn-lt"/>
              </a:rPr>
              <a:t>Standart, temas ve damlacık izolasyonu </a:t>
            </a:r>
            <a:r>
              <a:rPr lang="tr-TR" sz="2600" dirty="0">
                <a:latin typeface="+mn-lt"/>
              </a:rPr>
              <a:t>önlemleri alınmalı</a:t>
            </a:r>
          </a:p>
          <a:p>
            <a:pPr algn="ctr">
              <a:lnSpc>
                <a:spcPct val="100000"/>
              </a:lnSpc>
              <a:spcBef>
                <a:spcPts val="1200"/>
              </a:spcBef>
            </a:pPr>
            <a:endParaRPr lang="tr-TR" dirty="0">
              <a:latin typeface="+mn-lt"/>
            </a:endParaRPr>
          </a:p>
        </p:txBody>
      </p:sp>
    </p:spTree>
    <p:extLst>
      <p:ext uri="{BB962C8B-B14F-4D97-AF65-F5344CB8AC3E}">
        <p14:creationId xmlns:p14="http://schemas.microsoft.com/office/powerpoint/2010/main" xmlns="" val="36688570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461155" y="1398041"/>
            <a:ext cx="9726134" cy="5030267"/>
          </a:xfrm>
        </p:spPr>
        <p:txBody>
          <a:bodyPr>
            <a:normAutofit fontScale="92500" lnSpcReduction="10000"/>
          </a:bodyPr>
          <a:lstStyle/>
          <a:p>
            <a:pPr marL="228600" lvl="1"/>
            <a:r>
              <a:rPr lang="en-US" dirty="0" err="1">
                <a:cs typeface="Arial" panose="020B0604020202020204" pitchFamily="34" charset="0"/>
              </a:rPr>
              <a:t>Olası</a:t>
            </a:r>
            <a:r>
              <a:rPr lang="en-US" dirty="0">
                <a:cs typeface="Arial" panose="020B0604020202020204" pitchFamily="34" charset="0"/>
              </a:rPr>
              <a:t> </a:t>
            </a:r>
            <a:r>
              <a:rPr lang="en-US" dirty="0" err="1">
                <a:cs typeface="Arial" panose="020B0604020202020204" pitchFamily="34" charset="0"/>
              </a:rPr>
              <a:t>Vaka</a:t>
            </a:r>
            <a:r>
              <a:rPr lang="en-US" dirty="0">
                <a:cs typeface="Arial" panose="020B0604020202020204" pitchFamily="34" charset="0"/>
              </a:rPr>
              <a:t>, 2. </a:t>
            </a:r>
            <a:r>
              <a:rPr lang="en-US" dirty="0" err="1">
                <a:cs typeface="Arial" panose="020B0604020202020204" pitchFamily="34" charset="0"/>
              </a:rPr>
              <a:t>ve</a:t>
            </a:r>
            <a:r>
              <a:rPr lang="en-US" dirty="0">
                <a:cs typeface="Arial" panose="020B0604020202020204" pitchFamily="34" charset="0"/>
              </a:rPr>
              <a:t> 3. </a:t>
            </a:r>
            <a:r>
              <a:rPr lang="en-US" dirty="0" err="1">
                <a:cs typeface="Arial" panose="020B0604020202020204" pitchFamily="34" charset="0"/>
              </a:rPr>
              <a:t>basamak</a:t>
            </a:r>
            <a:r>
              <a:rPr lang="en-US" dirty="0">
                <a:cs typeface="Arial" panose="020B0604020202020204" pitchFamily="34" charset="0"/>
              </a:rPr>
              <a:t> </a:t>
            </a:r>
            <a:r>
              <a:rPr lang="en-US" dirty="0" err="1">
                <a:cs typeface="Arial" panose="020B0604020202020204" pitchFamily="34" charset="0"/>
              </a:rPr>
              <a:t>hastanelerde</a:t>
            </a:r>
            <a:r>
              <a:rPr lang="en-US" dirty="0">
                <a:cs typeface="Arial" panose="020B0604020202020204" pitchFamily="34" charset="0"/>
              </a:rPr>
              <a:t> </a:t>
            </a:r>
            <a:r>
              <a:rPr lang="en-US" dirty="0" err="1">
                <a:cs typeface="Arial" panose="020B0604020202020204" pitchFamily="34" charset="0"/>
              </a:rPr>
              <a:t>takip</a:t>
            </a:r>
            <a:r>
              <a:rPr lang="en-US" dirty="0">
                <a:cs typeface="Arial" panose="020B0604020202020204" pitchFamily="34" charset="0"/>
              </a:rPr>
              <a:t> </a:t>
            </a:r>
            <a:r>
              <a:rPr lang="en-US" dirty="0" err="1">
                <a:cs typeface="Arial" panose="020B0604020202020204" pitchFamily="34" charset="0"/>
              </a:rPr>
              <a:t>edilir</a:t>
            </a:r>
            <a:r>
              <a:rPr lang="en-US" dirty="0">
                <a:cs typeface="Arial" panose="020B0604020202020204" pitchFamily="34" charset="0"/>
              </a:rPr>
              <a:t>. </a:t>
            </a:r>
            <a:endParaRPr lang="tr-TR" dirty="0">
              <a:cs typeface="Arial" panose="020B0604020202020204" pitchFamily="34" charset="0"/>
            </a:endParaRPr>
          </a:p>
          <a:p>
            <a:pPr marL="228600" lvl="1"/>
            <a:endParaRPr lang="tr-TR" dirty="0">
              <a:cs typeface="Arial" panose="020B0604020202020204" pitchFamily="34" charset="0"/>
            </a:endParaRPr>
          </a:p>
          <a:p>
            <a:pPr marL="228600" lvl="1"/>
            <a:r>
              <a:rPr lang="en-US" dirty="0" err="1">
                <a:cs typeface="Arial" panose="020B0604020202020204" pitchFamily="34" charset="0"/>
              </a:rPr>
              <a:t>Kesinleşen</a:t>
            </a:r>
            <a:r>
              <a:rPr lang="en-US" dirty="0">
                <a:cs typeface="Arial" panose="020B0604020202020204" pitchFamily="34" charset="0"/>
              </a:rPr>
              <a:t> </a:t>
            </a:r>
            <a:r>
              <a:rPr lang="en-US" dirty="0" err="1">
                <a:cs typeface="Arial" panose="020B0604020202020204" pitchFamily="34" charset="0"/>
              </a:rPr>
              <a:t>vakalar</a:t>
            </a:r>
            <a:r>
              <a:rPr lang="en-US" dirty="0">
                <a:cs typeface="Arial" panose="020B0604020202020204" pitchFamily="34" charset="0"/>
              </a:rPr>
              <a:t> 2. </a:t>
            </a:r>
            <a:r>
              <a:rPr lang="en-US" dirty="0" err="1">
                <a:cs typeface="Arial" panose="020B0604020202020204" pitchFamily="34" charset="0"/>
              </a:rPr>
              <a:t>ve</a:t>
            </a:r>
            <a:r>
              <a:rPr lang="en-US" dirty="0">
                <a:cs typeface="Arial" panose="020B0604020202020204" pitchFamily="34" charset="0"/>
              </a:rPr>
              <a:t> 3. </a:t>
            </a:r>
            <a:r>
              <a:rPr lang="en-US" dirty="0" err="1">
                <a:cs typeface="Arial" panose="020B0604020202020204" pitchFamily="34" charset="0"/>
              </a:rPr>
              <a:t>basamak</a:t>
            </a:r>
            <a:r>
              <a:rPr lang="en-US" dirty="0">
                <a:cs typeface="Arial" panose="020B0604020202020204" pitchFamily="34" charset="0"/>
              </a:rPr>
              <a:t> </a:t>
            </a:r>
            <a:r>
              <a:rPr lang="en-US" dirty="0" err="1">
                <a:cs typeface="Arial" panose="020B0604020202020204" pitchFamily="34" charset="0"/>
              </a:rPr>
              <a:t>hastanelerde</a:t>
            </a:r>
            <a:r>
              <a:rPr lang="en-US" dirty="0">
                <a:cs typeface="Arial" panose="020B0604020202020204" pitchFamily="34" charset="0"/>
              </a:rPr>
              <a:t> </a:t>
            </a:r>
            <a:r>
              <a:rPr lang="en-US" dirty="0" err="1">
                <a:cs typeface="Arial" panose="020B0604020202020204" pitchFamily="34" charset="0"/>
              </a:rPr>
              <a:t>ya</a:t>
            </a:r>
            <a:r>
              <a:rPr lang="en-US" dirty="0">
                <a:cs typeface="Arial" panose="020B0604020202020204" pitchFamily="34" charset="0"/>
              </a:rPr>
              <a:t> da </a:t>
            </a:r>
            <a:r>
              <a:rPr lang="en-US" dirty="0" err="1">
                <a:cs typeface="Arial" panose="020B0604020202020204" pitchFamily="34" charset="0"/>
              </a:rPr>
              <a:t>ildeki</a:t>
            </a:r>
            <a:r>
              <a:rPr lang="en-US" dirty="0">
                <a:cs typeface="Arial" panose="020B0604020202020204" pitchFamily="34" charset="0"/>
              </a:rPr>
              <a:t> </a:t>
            </a:r>
            <a:r>
              <a:rPr lang="en-US" dirty="0" err="1">
                <a:cs typeface="Arial" panose="020B0604020202020204" pitchFamily="34" charset="0"/>
              </a:rPr>
              <a:t>belirlenmiş</a:t>
            </a:r>
            <a:r>
              <a:rPr lang="en-US" dirty="0">
                <a:cs typeface="Arial" panose="020B0604020202020204" pitchFamily="34" charset="0"/>
              </a:rPr>
              <a:t> </a:t>
            </a:r>
            <a:r>
              <a:rPr lang="en-US" dirty="0" err="1">
                <a:cs typeface="Arial" panose="020B0604020202020204" pitchFamily="34" charset="0"/>
              </a:rPr>
              <a:t>hastanelerde</a:t>
            </a:r>
            <a:r>
              <a:rPr lang="en-US" dirty="0">
                <a:cs typeface="Arial" panose="020B0604020202020204" pitchFamily="34" charset="0"/>
              </a:rPr>
              <a:t> </a:t>
            </a:r>
            <a:r>
              <a:rPr lang="en-US" dirty="0" err="1">
                <a:cs typeface="Arial" panose="020B0604020202020204" pitchFamily="34" charset="0"/>
              </a:rPr>
              <a:t>takip</a:t>
            </a:r>
            <a:r>
              <a:rPr lang="en-US" dirty="0">
                <a:cs typeface="Arial" panose="020B0604020202020204" pitchFamily="34" charset="0"/>
              </a:rPr>
              <a:t> </a:t>
            </a:r>
            <a:r>
              <a:rPr lang="en-US" dirty="0" err="1">
                <a:cs typeface="Arial" panose="020B0604020202020204" pitchFamily="34" charset="0"/>
              </a:rPr>
              <a:t>edilir</a:t>
            </a:r>
            <a:r>
              <a:rPr lang="en-US" dirty="0">
                <a:cs typeface="Arial" panose="020B0604020202020204" pitchFamily="34" charset="0"/>
              </a:rPr>
              <a:t>.</a:t>
            </a:r>
            <a:endParaRPr lang="tr-TR" dirty="0">
              <a:cs typeface="Arial" panose="020B0604020202020204" pitchFamily="34" charset="0"/>
            </a:endParaRPr>
          </a:p>
          <a:p>
            <a:pPr marL="228600" lvl="1"/>
            <a:endParaRPr lang="tr-TR" dirty="0">
              <a:cs typeface="Arial" panose="020B0604020202020204" pitchFamily="34" charset="0"/>
            </a:endParaRPr>
          </a:p>
          <a:p>
            <a:pPr marL="228600" lvl="1"/>
            <a:r>
              <a:rPr lang="en-US" dirty="0" err="1">
                <a:cs typeface="Arial" panose="020B0604020202020204" pitchFamily="34" charset="0"/>
              </a:rPr>
              <a:t>Kesinleşen</a:t>
            </a:r>
            <a:r>
              <a:rPr lang="en-US" dirty="0">
                <a:cs typeface="Arial" panose="020B0604020202020204" pitchFamily="34" charset="0"/>
              </a:rPr>
              <a:t> </a:t>
            </a:r>
            <a:r>
              <a:rPr lang="en-US" dirty="0" err="1">
                <a:cs typeface="Arial" panose="020B0604020202020204" pitchFamily="34" charset="0"/>
              </a:rPr>
              <a:t>vakalardan</a:t>
            </a:r>
            <a:r>
              <a:rPr lang="en-US" dirty="0">
                <a:cs typeface="Arial" panose="020B0604020202020204" pitchFamily="34" charset="0"/>
              </a:rPr>
              <a:t> </a:t>
            </a:r>
            <a:r>
              <a:rPr lang="en-US" dirty="0" err="1">
                <a:cs typeface="Arial" panose="020B0604020202020204" pitchFamily="34" charset="0"/>
              </a:rPr>
              <a:t>yoğun</a:t>
            </a:r>
            <a:r>
              <a:rPr lang="en-US" dirty="0">
                <a:cs typeface="Arial" panose="020B0604020202020204" pitchFamily="34" charset="0"/>
              </a:rPr>
              <a:t> </a:t>
            </a:r>
            <a:r>
              <a:rPr lang="en-US" dirty="0" err="1">
                <a:cs typeface="Arial" panose="020B0604020202020204" pitchFamily="34" charset="0"/>
              </a:rPr>
              <a:t>bakım</a:t>
            </a:r>
            <a:r>
              <a:rPr lang="en-US" dirty="0">
                <a:cs typeface="Arial" panose="020B0604020202020204" pitchFamily="34" charset="0"/>
              </a:rPr>
              <a:t> </a:t>
            </a:r>
            <a:r>
              <a:rPr lang="en-US" dirty="0" err="1">
                <a:cs typeface="Arial" panose="020B0604020202020204" pitchFamily="34" charset="0"/>
              </a:rPr>
              <a:t>ihtiyacı</a:t>
            </a:r>
            <a:r>
              <a:rPr lang="en-US" dirty="0">
                <a:cs typeface="Arial" panose="020B0604020202020204" pitchFamily="34" charset="0"/>
              </a:rPr>
              <a:t> </a:t>
            </a:r>
            <a:r>
              <a:rPr lang="en-US" dirty="0" err="1">
                <a:cs typeface="Arial" panose="020B0604020202020204" pitchFamily="34" charset="0"/>
              </a:rPr>
              <a:t>olan</a:t>
            </a:r>
            <a:r>
              <a:rPr lang="en-US" dirty="0">
                <a:cs typeface="Arial" panose="020B0604020202020204" pitchFamily="34" charset="0"/>
              </a:rPr>
              <a:t> </a:t>
            </a:r>
            <a:r>
              <a:rPr lang="en-US" dirty="0" err="1">
                <a:cs typeface="Arial" panose="020B0604020202020204" pitchFamily="34" charset="0"/>
              </a:rPr>
              <a:t>hastalar</a:t>
            </a:r>
            <a:r>
              <a:rPr lang="en-US" dirty="0">
                <a:cs typeface="Arial" panose="020B0604020202020204" pitchFamily="34" charset="0"/>
              </a:rPr>
              <a:t> 2.- 3. </a:t>
            </a:r>
            <a:r>
              <a:rPr lang="en-US" dirty="0" err="1">
                <a:cs typeface="Arial" panose="020B0604020202020204" pitchFamily="34" charset="0"/>
              </a:rPr>
              <a:t>düzey</a:t>
            </a:r>
            <a:r>
              <a:rPr lang="en-US" dirty="0">
                <a:cs typeface="Arial" panose="020B0604020202020204" pitchFamily="34" charset="0"/>
              </a:rPr>
              <a:t> </a:t>
            </a:r>
            <a:r>
              <a:rPr lang="en-US" dirty="0" err="1">
                <a:cs typeface="Arial" panose="020B0604020202020204" pitchFamily="34" charset="0"/>
              </a:rPr>
              <a:t>yoğun</a:t>
            </a:r>
            <a:r>
              <a:rPr lang="en-US" dirty="0">
                <a:cs typeface="Arial" panose="020B0604020202020204" pitchFamily="34" charset="0"/>
              </a:rPr>
              <a:t> </a:t>
            </a:r>
            <a:r>
              <a:rPr lang="en-US" dirty="0" err="1">
                <a:cs typeface="Arial" panose="020B0604020202020204" pitchFamily="34" charset="0"/>
              </a:rPr>
              <a:t>bakım</a:t>
            </a:r>
            <a:r>
              <a:rPr lang="en-US" dirty="0">
                <a:cs typeface="Arial" panose="020B0604020202020204" pitchFamily="34" charset="0"/>
              </a:rPr>
              <a:t> </a:t>
            </a:r>
            <a:r>
              <a:rPr lang="en-US" dirty="0" err="1">
                <a:cs typeface="Arial" panose="020B0604020202020204" pitchFamily="34" charset="0"/>
              </a:rPr>
              <a:t>ünitelerinde</a:t>
            </a:r>
            <a:r>
              <a:rPr lang="en-US" dirty="0">
                <a:cs typeface="Arial" panose="020B0604020202020204" pitchFamily="34" charset="0"/>
              </a:rPr>
              <a:t> </a:t>
            </a:r>
            <a:r>
              <a:rPr lang="en-US" dirty="0" err="1">
                <a:cs typeface="Arial" panose="020B0604020202020204" pitchFamily="34" charset="0"/>
              </a:rPr>
              <a:t>izolasyon</a:t>
            </a:r>
            <a:r>
              <a:rPr lang="en-US" dirty="0">
                <a:cs typeface="Arial" panose="020B0604020202020204" pitchFamily="34" charset="0"/>
              </a:rPr>
              <a:t> </a:t>
            </a:r>
            <a:r>
              <a:rPr lang="en-US" dirty="0" err="1">
                <a:cs typeface="Arial" panose="020B0604020202020204" pitchFamily="34" charset="0"/>
              </a:rPr>
              <a:t>odalarında</a:t>
            </a:r>
            <a:r>
              <a:rPr lang="en-US" dirty="0">
                <a:cs typeface="Arial" panose="020B0604020202020204" pitchFamily="34" charset="0"/>
              </a:rPr>
              <a:t> </a:t>
            </a:r>
            <a:r>
              <a:rPr lang="en-US" dirty="0" err="1">
                <a:cs typeface="Arial" panose="020B0604020202020204" pitchFamily="34" charset="0"/>
              </a:rPr>
              <a:t>takip</a:t>
            </a:r>
            <a:r>
              <a:rPr lang="en-US" dirty="0">
                <a:cs typeface="Arial" panose="020B0604020202020204" pitchFamily="34" charset="0"/>
              </a:rPr>
              <a:t> </a:t>
            </a:r>
            <a:r>
              <a:rPr lang="en-US" dirty="0" err="1">
                <a:cs typeface="Arial" panose="020B0604020202020204" pitchFamily="34" charset="0"/>
              </a:rPr>
              <a:t>edilir</a:t>
            </a:r>
            <a:r>
              <a:rPr lang="en-US" dirty="0">
                <a:cs typeface="Arial" panose="020B0604020202020204" pitchFamily="34" charset="0"/>
              </a:rPr>
              <a:t>. </a:t>
            </a:r>
            <a:endParaRPr lang="tr-TR" dirty="0">
              <a:cs typeface="Arial" panose="020B0604020202020204" pitchFamily="34" charset="0"/>
            </a:endParaRPr>
          </a:p>
          <a:p>
            <a:pPr marL="228600" lvl="1"/>
            <a:endParaRPr lang="tr-TR" dirty="0">
              <a:cs typeface="Arial" panose="020B0604020202020204" pitchFamily="34" charset="0"/>
            </a:endParaRPr>
          </a:p>
          <a:p>
            <a:pPr>
              <a:lnSpc>
                <a:spcPct val="100000"/>
              </a:lnSpc>
              <a:spcBef>
                <a:spcPts val="1200"/>
              </a:spcBef>
            </a:pPr>
            <a:r>
              <a:rPr lang="tr-TR" sz="2400" dirty="0">
                <a:latin typeface="+mn-lt"/>
              </a:rPr>
              <a:t>Sağlık kuruluşlarında standart enfeksiyondan korunma ve kontrol önlemleri uygulanmalı</a:t>
            </a:r>
          </a:p>
          <a:p>
            <a:pPr>
              <a:lnSpc>
                <a:spcPct val="100000"/>
              </a:lnSpc>
              <a:spcBef>
                <a:spcPts val="1200"/>
              </a:spcBef>
            </a:pPr>
            <a:endParaRPr lang="tr-TR" sz="2400" dirty="0">
              <a:latin typeface="+mn-lt"/>
            </a:endParaRPr>
          </a:p>
          <a:p>
            <a:pPr>
              <a:lnSpc>
                <a:spcPct val="100000"/>
              </a:lnSpc>
              <a:spcBef>
                <a:spcPts val="1200"/>
              </a:spcBef>
            </a:pPr>
            <a:r>
              <a:rPr lang="tr-TR" sz="2400" dirty="0">
                <a:latin typeface="+mn-lt"/>
              </a:rPr>
              <a:t>Buna ek olarak uygulanacak temas ve damlacık korunma önlemlerinin uygulanmasına hasta taburcu olana kadar devam edilmeli </a:t>
            </a:r>
          </a:p>
          <a:p>
            <a:pPr>
              <a:lnSpc>
                <a:spcPct val="100000"/>
              </a:lnSpc>
              <a:spcBef>
                <a:spcPts val="1200"/>
              </a:spcBef>
            </a:pPr>
            <a:endParaRPr lang="tr-TR" sz="2400" dirty="0">
              <a:latin typeface="+mn-lt"/>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Hastaneye Yatış</a:t>
            </a:r>
          </a:p>
        </p:txBody>
      </p:sp>
    </p:spTree>
    <p:extLst>
      <p:ext uri="{BB962C8B-B14F-4D97-AF65-F5344CB8AC3E}">
        <p14:creationId xmlns:p14="http://schemas.microsoft.com/office/powerpoint/2010/main" xmlns="" val="1083417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8" name="İçerik Yer Tutucusu 2">
            <a:extLst>
              <a:ext uri="{FF2B5EF4-FFF2-40B4-BE49-F238E27FC236}">
                <a16:creationId xmlns:a16="http://schemas.microsoft.com/office/drawing/2014/main" xmlns="" id="{2CC4340C-1A43-41B4-8339-445BCF86531A}"/>
              </a:ext>
            </a:extLst>
          </p:cNvPr>
          <p:cNvSpPr>
            <a:spLocks noGrp="1"/>
          </p:cNvSpPr>
          <p:nvPr>
            <p:ph idx="1"/>
          </p:nvPr>
        </p:nvSpPr>
        <p:spPr>
          <a:xfrm>
            <a:off x="1470581" y="1391992"/>
            <a:ext cx="9709610" cy="4925131"/>
          </a:xfrm>
        </p:spPr>
        <p:txBody>
          <a:bodyPr>
            <a:normAutofit/>
          </a:bodyPr>
          <a:lstStyle/>
          <a:p>
            <a:pPr>
              <a:lnSpc>
                <a:spcPct val="120000"/>
              </a:lnSpc>
            </a:pPr>
            <a:r>
              <a:rPr lang="tr-TR" dirty="0">
                <a:latin typeface="+mn-lt"/>
              </a:rPr>
              <a:t>Beta-</a:t>
            </a:r>
            <a:r>
              <a:rPr lang="tr-TR" dirty="0" err="1">
                <a:latin typeface="+mn-lt"/>
              </a:rPr>
              <a:t>coronavirus</a:t>
            </a:r>
            <a:r>
              <a:rPr lang="tr-TR" dirty="0">
                <a:latin typeface="+mn-lt"/>
              </a:rPr>
              <a:t> ailesi içinde: SARS-</a:t>
            </a:r>
            <a:r>
              <a:rPr lang="tr-TR" dirty="0" err="1">
                <a:latin typeface="+mn-lt"/>
              </a:rPr>
              <a:t>CoV</a:t>
            </a:r>
            <a:r>
              <a:rPr lang="tr-TR" dirty="0">
                <a:latin typeface="+mn-lt"/>
              </a:rPr>
              <a:t> ve MERS-</a:t>
            </a:r>
            <a:r>
              <a:rPr lang="tr-TR" dirty="0" err="1">
                <a:latin typeface="+mn-lt"/>
              </a:rPr>
              <a:t>CoV</a:t>
            </a:r>
            <a:r>
              <a:rPr lang="tr-TR" dirty="0">
                <a:latin typeface="+mn-lt"/>
              </a:rPr>
              <a:t> da aynı aile içinde </a:t>
            </a:r>
          </a:p>
          <a:p>
            <a:pPr>
              <a:lnSpc>
                <a:spcPct val="120000"/>
              </a:lnSpc>
            </a:pPr>
            <a:r>
              <a:rPr lang="tr-TR" dirty="0">
                <a:latin typeface="+mn-lt"/>
              </a:rPr>
              <a:t>Fatalite hızı </a:t>
            </a:r>
          </a:p>
          <a:p>
            <a:pPr lvl="1">
              <a:lnSpc>
                <a:spcPct val="120000"/>
              </a:lnSpc>
            </a:pPr>
            <a:r>
              <a:rPr lang="tr-TR" dirty="0">
                <a:latin typeface="+mn-lt"/>
              </a:rPr>
              <a:t>SARS salgınında %11</a:t>
            </a:r>
          </a:p>
          <a:p>
            <a:pPr lvl="1">
              <a:lnSpc>
                <a:spcPct val="120000"/>
              </a:lnSpc>
            </a:pPr>
            <a:r>
              <a:rPr lang="tr-TR" dirty="0">
                <a:latin typeface="+mn-lt"/>
              </a:rPr>
              <a:t>MERS-</a:t>
            </a:r>
            <a:r>
              <a:rPr lang="tr-TR" dirty="0" err="1">
                <a:latin typeface="+mn-lt"/>
              </a:rPr>
              <a:t>CoV’da</a:t>
            </a:r>
            <a:r>
              <a:rPr lang="tr-TR" dirty="0">
                <a:latin typeface="+mn-lt"/>
              </a:rPr>
              <a:t> %35-50 </a:t>
            </a:r>
          </a:p>
          <a:p>
            <a:pPr lvl="1">
              <a:lnSpc>
                <a:spcPct val="120000"/>
              </a:lnSpc>
            </a:pPr>
            <a:r>
              <a:rPr lang="en-US" dirty="0"/>
              <a:t>SARS-CoV-2</a:t>
            </a:r>
            <a:r>
              <a:rPr lang="tr-TR" dirty="0"/>
              <a:t>’de</a:t>
            </a:r>
            <a:r>
              <a:rPr lang="tr-TR" dirty="0">
                <a:latin typeface="+mn-lt"/>
              </a:rPr>
              <a:t> %3,8 (eldeki verilere göre) </a:t>
            </a:r>
          </a:p>
        </p:txBody>
      </p:sp>
      <p:sp>
        <p:nvSpPr>
          <p:cNvPr id="10" name="Unvan 1">
            <a:extLst>
              <a:ext uri="{FF2B5EF4-FFF2-40B4-BE49-F238E27FC236}">
                <a16:creationId xmlns:a16="http://schemas.microsoft.com/office/drawing/2014/main" xmlns="" id="{7818049D-8BBA-44B7-8302-7F0CFE50BCC5}"/>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Yeni </a:t>
            </a:r>
            <a:r>
              <a:rPr lang="tr-TR" sz="3200" dirty="0" err="1">
                <a:solidFill>
                  <a:schemeClr val="bg1"/>
                </a:solidFill>
                <a:latin typeface="+mj-lt"/>
              </a:rPr>
              <a:t>Coronavirus</a:t>
            </a:r>
            <a:r>
              <a:rPr lang="tr-TR" sz="3200" dirty="0">
                <a:solidFill>
                  <a:schemeClr val="bg1"/>
                </a:solidFill>
                <a:latin typeface="+mj-lt"/>
              </a:rPr>
              <a:t> (</a:t>
            </a:r>
            <a:r>
              <a:rPr lang="en-US" sz="3200" dirty="0">
                <a:solidFill>
                  <a:schemeClr val="bg1"/>
                </a:solidFill>
                <a:latin typeface="+mj-lt"/>
              </a:rPr>
              <a:t>SARS-CoV-2 </a:t>
            </a:r>
            <a:r>
              <a:rPr lang="tr-TR" sz="3200" dirty="0">
                <a:solidFill>
                  <a:schemeClr val="bg1"/>
                </a:solidFill>
                <a:latin typeface="+mj-lt"/>
              </a:rPr>
              <a:t>)</a:t>
            </a:r>
          </a:p>
        </p:txBody>
      </p:sp>
    </p:spTree>
    <p:extLst>
      <p:ext uri="{BB962C8B-B14F-4D97-AF65-F5344CB8AC3E}">
        <p14:creationId xmlns:p14="http://schemas.microsoft.com/office/powerpoint/2010/main" xmlns="" val="14173469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128890" y="1174981"/>
            <a:ext cx="10876492" cy="4363495"/>
          </a:xfrm>
        </p:spPr>
        <p:txBody>
          <a:bodyPr>
            <a:normAutofit fontScale="55000" lnSpcReduction="20000"/>
          </a:bodyPr>
          <a:lstStyle/>
          <a:p>
            <a:pPr>
              <a:lnSpc>
                <a:spcPct val="100000"/>
              </a:lnSpc>
              <a:spcBef>
                <a:spcPts val="1200"/>
              </a:spcBef>
            </a:pPr>
            <a:r>
              <a:rPr lang="tr-TR" sz="3500" dirty="0">
                <a:latin typeface="+mn-lt"/>
              </a:rPr>
              <a:t>Eldiven,</a:t>
            </a:r>
          </a:p>
          <a:p>
            <a:pPr>
              <a:lnSpc>
                <a:spcPct val="100000"/>
              </a:lnSpc>
              <a:spcBef>
                <a:spcPts val="1200"/>
              </a:spcBef>
            </a:pPr>
            <a:r>
              <a:rPr lang="tr-TR" sz="3500" dirty="0">
                <a:latin typeface="+mn-lt"/>
              </a:rPr>
              <a:t>Önlük (steril olmayan, tercihen sıvı geçirimsiz ve uzun kollu),</a:t>
            </a:r>
          </a:p>
          <a:p>
            <a:pPr>
              <a:lnSpc>
                <a:spcPct val="100000"/>
              </a:lnSpc>
              <a:spcBef>
                <a:spcPts val="1200"/>
              </a:spcBef>
            </a:pPr>
            <a:r>
              <a:rPr lang="tr-TR" sz="3500" dirty="0">
                <a:latin typeface="+mn-lt"/>
              </a:rPr>
              <a:t>Yüz koruyucu</a:t>
            </a:r>
          </a:p>
          <a:p>
            <a:pPr>
              <a:lnSpc>
                <a:spcPct val="100000"/>
              </a:lnSpc>
              <a:spcBef>
                <a:spcPts val="1200"/>
              </a:spcBef>
            </a:pPr>
            <a:r>
              <a:rPr lang="tr-TR" sz="3500" dirty="0">
                <a:latin typeface="+mn-lt"/>
              </a:rPr>
              <a:t>Gözlük</a:t>
            </a:r>
          </a:p>
          <a:p>
            <a:pPr>
              <a:lnSpc>
                <a:spcPct val="100000"/>
              </a:lnSpc>
              <a:spcBef>
                <a:spcPts val="1200"/>
              </a:spcBef>
            </a:pPr>
            <a:r>
              <a:rPr lang="tr-TR" sz="3500" dirty="0">
                <a:latin typeface="+mn-lt"/>
              </a:rPr>
              <a:t>Sıvı sabun,</a:t>
            </a:r>
          </a:p>
          <a:p>
            <a:pPr>
              <a:lnSpc>
                <a:spcPct val="100000"/>
              </a:lnSpc>
              <a:spcBef>
                <a:spcPts val="1200"/>
              </a:spcBef>
            </a:pPr>
            <a:r>
              <a:rPr lang="tr-TR" sz="3500" dirty="0">
                <a:latin typeface="+mn-lt"/>
              </a:rPr>
              <a:t>Alkol bazlı el antiseptiği, </a:t>
            </a:r>
          </a:p>
          <a:p>
            <a:pPr>
              <a:lnSpc>
                <a:spcPct val="100000"/>
              </a:lnSpc>
              <a:spcBef>
                <a:spcPts val="1200"/>
              </a:spcBef>
            </a:pPr>
            <a:r>
              <a:rPr lang="tr-TR" sz="3500" dirty="0">
                <a:latin typeface="+mn-lt"/>
              </a:rPr>
              <a:t>Tıbbi maske </a:t>
            </a:r>
            <a:r>
              <a:rPr lang="tr-TR" sz="3600" dirty="0">
                <a:latin typeface="+mn-lt"/>
              </a:rPr>
              <a:t>(cerrahi maske),</a:t>
            </a:r>
          </a:p>
          <a:p>
            <a:pPr>
              <a:lnSpc>
                <a:spcPct val="100000"/>
              </a:lnSpc>
              <a:spcBef>
                <a:spcPts val="1200"/>
              </a:spcBef>
            </a:pPr>
            <a:r>
              <a:rPr lang="tr-TR" sz="3500" dirty="0">
                <a:latin typeface="+mn-lt"/>
              </a:rPr>
              <a:t>N95/FFP2 </a:t>
            </a:r>
            <a:r>
              <a:rPr lang="en-US" sz="3500" dirty="0" err="1">
                <a:latin typeface="+mn-lt"/>
              </a:rPr>
              <a:t>veya</a:t>
            </a:r>
            <a:r>
              <a:rPr lang="en-US" sz="3500" dirty="0">
                <a:latin typeface="+mn-lt"/>
              </a:rPr>
              <a:t> N99/FFP3 </a:t>
            </a:r>
            <a:r>
              <a:rPr lang="tr-TR" sz="3500" dirty="0">
                <a:latin typeface="+mn-lt"/>
              </a:rPr>
              <a:t>maske </a:t>
            </a:r>
            <a:r>
              <a:rPr lang="tr-TR" sz="3500" b="1" dirty="0">
                <a:latin typeface="+mn-lt"/>
              </a:rPr>
              <a:t>(Sadece damlacık/</a:t>
            </a:r>
            <a:r>
              <a:rPr lang="tr-TR" sz="3500" b="1" dirty="0" err="1">
                <a:latin typeface="+mn-lt"/>
              </a:rPr>
              <a:t>aerosolizasyona</a:t>
            </a:r>
            <a:r>
              <a:rPr lang="tr-TR" sz="3500" b="1" dirty="0">
                <a:latin typeface="+mn-lt"/>
              </a:rPr>
              <a:t> neden olan işlem sırasında)</a:t>
            </a:r>
            <a:r>
              <a:rPr lang="tr-TR" sz="3500" dirty="0">
                <a:latin typeface="+mn-lt"/>
              </a:rPr>
              <a:t>*,</a:t>
            </a:r>
          </a:p>
          <a:p>
            <a:pPr marL="0" indent="0">
              <a:lnSpc>
                <a:spcPct val="100000"/>
              </a:lnSpc>
              <a:spcBef>
                <a:spcPts val="1800"/>
              </a:spcBef>
              <a:buNone/>
            </a:pPr>
            <a:r>
              <a:rPr lang="tr-TR" sz="3500" dirty="0">
                <a:latin typeface="+mn-lt"/>
              </a:rPr>
              <a:t>yataklı sağlık kurumları tarafından yeterli miktarda hazır bulundurulmalı</a:t>
            </a:r>
          </a:p>
          <a:p>
            <a:r>
              <a:rPr lang="tr-TR" sz="3500" dirty="0">
                <a:latin typeface="+mn-lt"/>
              </a:rPr>
              <a:t>Tulum, bone, ayak koruyucu hasta bazında karar alınarak, özellikle hastanın vücut sıvı ve </a:t>
            </a:r>
            <a:r>
              <a:rPr lang="tr-TR" sz="3500" dirty="0" err="1">
                <a:latin typeface="+mn-lt"/>
              </a:rPr>
              <a:t>sekresyonları</a:t>
            </a:r>
            <a:r>
              <a:rPr lang="tr-TR" sz="3500" dirty="0">
                <a:latin typeface="+mn-lt"/>
              </a:rPr>
              <a:t> ile yoğun bir şekilde temasın olabileceği durumlarda kullanılabilir.</a:t>
            </a:r>
          </a:p>
          <a:p>
            <a:pPr>
              <a:lnSpc>
                <a:spcPct val="100000"/>
              </a:lnSpc>
              <a:spcBef>
                <a:spcPts val="1200"/>
              </a:spcBef>
            </a:pPr>
            <a:endParaRPr lang="tr-TR" sz="3500" dirty="0">
              <a:latin typeface="+mn-lt"/>
            </a:endParaRPr>
          </a:p>
          <a:p>
            <a:pPr>
              <a:lnSpc>
                <a:spcPct val="100000"/>
              </a:lnSpc>
              <a:spcBef>
                <a:spcPts val="1200"/>
              </a:spcBef>
            </a:pPr>
            <a:endParaRPr lang="tr-TR" sz="3500" dirty="0">
              <a:latin typeface="+mn-lt"/>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461154" y="202982"/>
            <a:ext cx="10544227" cy="10321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400" dirty="0">
                <a:solidFill>
                  <a:schemeClr val="bg1"/>
                </a:solidFill>
                <a:latin typeface="+mj-lt"/>
              </a:rPr>
              <a:t>Kesin/Olası COVID-19 Vakaları ile 1 Metreden Daha Yakın Temas Edecek Personel için Gerekli Kişisel Koruyucu Malzeme </a:t>
            </a:r>
          </a:p>
        </p:txBody>
      </p:sp>
      <p:sp>
        <p:nvSpPr>
          <p:cNvPr id="5" name="Dikdörtgen 4">
            <a:extLst>
              <a:ext uri="{FF2B5EF4-FFF2-40B4-BE49-F238E27FC236}">
                <a16:creationId xmlns:a16="http://schemas.microsoft.com/office/drawing/2014/main" xmlns="" id="{2AB43F23-BB0C-4B9B-A88A-880A2D29DA87}"/>
              </a:ext>
            </a:extLst>
          </p:cNvPr>
          <p:cNvSpPr/>
          <p:nvPr/>
        </p:nvSpPr>
        <p:spPr>
          <a:xfrm>
            <a:off x="892855" y="5538477"/>
            <a:ext cx="10695870" cy="1200329"/>
          </a:xfrm>
          <a:prstGeom prst="rect">
            <a:avLst/>
          </a:prstGeom>
          <a:solidFill>
            <a:srgbClr val="EBD9D9"/>
          </a:solidFill>
        </p:spPr>
        <p:txBody>
          <a:bodyPr wrap="square">
            <a:spAutoFit/>
          </a:bodyPr>
          <a:lstStyle/>
          <a:p>
            <a:pPr algn="ctr"/>
            <a:r>
              <a:rPr lang="en-US" sz="2400" i="1" dirty="0"/>
              <a:t>*</a:t>
            </a:r>
            <a:r>
              <a:rPr lang="en-US" sz="2400" i="1" dirty="0" err="1"/>
              <a:t>Damlacık</a:t>
            </a:r>
            <a:r>
              <a:rPr lang="en-US" sz="2400" i="1" dirty="0"/>
              <a:t>/a</a:t>
            </a:r>
            <a:r>
              <a:rPr lang="tr-TR" sz="2400" i="1" dirty="0"/>
              <a:t>er</a:t>
            </a:r>
            <a:r>
              <a:rPr lang="en-US" sz="2400" i="1" dirty="0" err="1"/>
              <a:t>osolizasyona</a:t>
            </a:r>
            <a:r>
              <a:rPr lang="en-US" sz="2400" i="1" dirty="0"/>
              <a:t> </a:t>
            </a:r>
            <a:r>
              <a:rPr lang="en-US" sz="2400" i="1" dirty="0" err="1"/>
              <a:t>neden</a:t>
            </a:r>
            <a:r>
              <a:rPr lang="en-US" sz="2400" i="1" dirty="0"/>
              <a:t> </a:t>
            </a:r>
            <a:r>
              <a:rPr lang="en-US" sz="2400" i="1" dirty="0" err="1"/>
              <a:t>olan</a:t>
            </a:r>
            <a:r>
              <a:rPr lang="en-US" sz="2400" i="1" dirty="0"/>
              <a:t> </a:t>
            </a:r>
            <a:r>
              <a:rPr lang="en-US" sz="2400" i="1" dirty="0" err="1"/>
              <a:t>işlem</a:t>
            </a:r>
            <a:r>
              <a:rPr lang="en-US" sz="2400" i="1" dirty="0"/>
              <a:t>; </a:t>
            </a:r>
            <a:r>
              <a:rPr lang="tr-TR" sz="2400" i="1" dirty="0"/>
              <a:t/>
            </a:r>
            <a:br>
              <a:rPr lang="tr-TR" sz="2400" i="1" dirty="0"/>
            </a:br>
            <a:r>
              <a:rPr lang="en-US" sz="2400" b="1" i="1" dirty="0" err="1"/>
              <a:t>aspirasyon</a:t>
            </a:r>
            <a:r>
              <a:rPr lang="en-US" sz="2400" b="1" i="1" dirty="0"/>
              <a:t>, </a:t>
            </a:r>
            <a:r>
              <a:rPr lang="en-US" sz="2400" b="1" i="1" dirty="0" err="1"/>
              <a:t>bronkoskopi</a:t>
            </a:r>
            <a:r>
              <a:rPr lang="en-US" sz="2400" b="1" i="1" dirty="0"/>
              <a:t> </a:t>
            </a:r>
            <a:r>
              <a:rPr lang="en-US" sz="2400" b="1" i="1" dirty="0" err="1"/>
              <a:t>ve</a:t>
            </a:r>
            <a:r>
              <a:rPr lang="en-US" sz="2400" b="1" i="1" dirty="0"/>
              <a:t> </a:t>
            </a:r>
            <a:r>
              <a:rPr lang="en-US" sz="2400" b="1" i="1" dirty="0" err="1"/>
              <a:t>bronkoskopik</a:t>
            </a:r>
            <a:r>
              <a:rPr lang="en-US" sz="2400" b="1" i="1" dirty="0"/>
              <a:t> </a:t>
            </a:r>
            <a:r>
              <a:rPr lang="en-US" sz="2400" b="1" i="1" dirty="0" err="1"/>
              <a:t>işlemler</a:t>
            </a:r>
            <a:r>
              <a:rPr lang="en-US" sz="2400" b="1" i="1" dirty="0"/>
              <a:t>, </a:t>
            </a:r>
            <a:r>
              <a:rPr lang="en-US" sz="2400" b="1" i="1" dirty="0" err="1"/>
              <a:t>entubasyon</a:t>
            </a:r>
            <a:r>
              <a:rPr lang="en-US" sz="2400" b="1" i="1" dirty="0"/>
              <a:t>, </a:t>
            </a:r>
            <a:r>
              <a:rPr lang="en-US" sz="2400" b="1" i="1" dirty="0" err="1"/>
              <a:t>solunum</a:t>
            </a:r>
            <a:r>
              <a:rPr lang="en-US" sz="2400" b="1" i="1" dirty="0"/>
              <a:t> </a:t>
            </a:r>
            <a:r>
              <a:rPr lang="en-US" sz="2400" b="1" i="1" dirty="0" err="1"/>
              <a:t>yolu</a:t>
            </a:r>
            <a:r>
              <a:rPr lang="en-US" sz="2400" b="1" i="1" dirty="0"/>
              <a:t> </a:t>
            </a:r>
            <a:r>
              <a:rPr lang="en-US" sz="2400" b="1" i="1" dirty="0" err="1"/>
              <a:t>numunesi</a:t>
            </a:r>
            <a:r>
              <a:rPr lang="en-US" sz="2400" b="1" i="1" dirty="0"/>
              <a:t> </a:t>
            </a:r>
            <a:r>
              <a:rPr lang="en-US" sz="2400" b="1" i="1" dirty="0" err="1"/>
              <a:t>alınması</a:t>
            </a:r>
            <a:endParaRPr lang="tr-TR" sz="2400" b="1" dirty="0"/>
          </a:p>
        </p:txBody>
      </p:sp>
    </p:spTree>
    <p:extLst>
      <p:ext uri="{BB962C8B-B14F-4D97-AF65-F5344CB8AC3E}">
        <p14:creationId xmlns:p14="http://schemas.microsoft.com/office/powerpoint/2010/main" xmlns="" val="88364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A07E6D49-E19C-4E67-B7B6-25CFE46B1BAE}"/>
              </a:ext>
            </a:extLst>
          </p:cNvPr>
          <p:cNvSpPr>
            <a:spLocks noGrp="1"/>
          </p:cNvSpPr>
          <p:nvPr>
            <p:ph idx="1"/>
          </p:nvPr>
        </p:nvSpPr>
        <p:spPr/>
        <p:txBody>
          <a:bodyPr>
            <a:noAutofit/>
          </a:bodyPr>
          <a:lstStyle/>
          <a:p>
            <a:pPr marL="0" indent="0">
              <a:lnSpc>
                <a:spcPct val="150000"/>
              </a:lnSpc>
              <a:spcBef>
                <a:spcPts val="1200"/>
              </a:spcBef>
              <a:buNone/>
            </a:pPr>
            <a:r>
              <a:rPr lang="en-US" sz="2400" dirty="0" err="1">
                <a:latin typeface="+mn-lt"/>
              </a:rPr>
              <a:t>Tekrar</a:t>
            </a:r>
            <a:r>
              <a:rPr lang="en-US" sz="2400" dirty="0">
                <a:latin typeface="+mn-lt"/>
              </a:rPr>
              <a:t> </a:t>
            </a:r>
            <a:r>
              <a:rPr lang="en-US" sz="2400" dirty="0" err="1">
                <a:latin typeface="+mn-lt"/>
              </a:rPr>
              <a:t>kullanılabilir</a:t>
            </a:r>
            <a:r>
              <a:rPr lang="en-US" sz="2400" dirty="0">
                <a:latin typeface="+mn-lt"/>
              </a:rPr>
              <a:t> </a:t>
            </a:r>
            <a:r>
              <a:rPr lang="en-US" sz="2400" dirty="0" err="1">
                <a:latin typeface="+mn-lt"/>
              </a:rPr>
              <a:t>özellikteki</a:t>
            </a:r>
            <a:r>
              <a:rPr lang="en-US" sz="2400" dirty="0">
                <a:latin typeface="+mn-lt"/>
              </a:rPr>
              <a:t> </a:t>
            </a:r>
            <a:r>
              <a:rPr lang="en-US" sz="2400" dirty="0" err="1">
                <a:latin typeface="+mn-lt"/>
              </a:rPr>
              <a:t>gözlükler</a:t>
            </a:r>
            <a:r>
              <a:rPr lang="en-US" sz="2400" dirty="0">
                <a:latin typeface="+mn-lt"/>
              </a:rPr>
              <a:t>,</a:t>
            </a:r>
            <a:endParaRPr lang="tr-TR" sz="2400" dirty="0">
              <a:latin typeface="+mn-lt"/>
            </a:endParaRPr>
          </a:p>
          <a:p>
            <a:pPr>
              <a:lnSpc>
                <a:spcPct val="150000"/>
              </a:lnSpc>
              <a:spcBef>
                <a:spcPts val="1200"/>
              </a:spcBef>
            </a:pPr>
            <a:r>
              <a:rPr lang="tr-TR" sz="2400" dirty="0">
                <a:latin typeface="+mn-lt"/>
              </a:rPr>
              <a:t>Ü</a:t>
            </a:r>
            <a:r>
              <a:rPr lang="en-US" sz="2400" dirty="0" err="1">
                <a:latin typeface="+mn-lt"/>
              </a:rPr>
              <a:t>reticinin</a:t>
            </a:r>
            <a:r>
              <a:rPr lang="en-US" sz="2400" dirty="0">
                <a:latin typeface="+mn-lt"/>
              </a:rPr>
              <a:t> </a:t>
            </a:r>
            <a:r>
              <a:rPr lang="en-US" sz="2400" dirty="0" err="1">
                <a:latin typeface="+mn-lt"/>
              </a:rPr>
              <a:t>önerisine</a:t>
            </a:r>
            <a:r>
              <a:rPr lang="en-US" sz="2400" dirty="0">
                <a:latin typeface="+mn-lt"/>
              </a:rPr>
              <a:t> </a:t>
            </a:r>
            <a:r>
              <a:rPr lang="en-US" sz="2400" dirty="0" err="1">
                <a:latin typeface="+mn-lt"/>
              </a:rPr>
              <a:t>göre</a:t>
            </a:r>
            <a:r>
              <a:rPr lang="en-US" sz="2400" dirty="0">
                <a:latin typeface="+mn-lt"/>
              </a:rPr>
              <a:t> </a:t>
            </a:r>
            <a:r>
              <a:rPr lang="en-US" sz="2400" dirty="0" err="1">
                <a:latin typeface="+mn-lt"/>
              </a:rPr>
              <a:t>temizlenir</a:t>
            </a:r>
            <a:r>
              <a:rPr lang="en-US" sz="2400" dirty="0">
                <a:latin typeface="+mn-lt"/>
              </a:rPr>
              <a:t>. </a:t>
            </a:r>
            <a:endParaRPr lang="tr-TR" sz="2400" dirty="0">
              <a:latin typeface="+mn-lt"/>
            </a:endParaRPr>
          </a:p>
          <a:p>
            <a:pPr>
              <a:lnSpc>
                <a:spcPct val="150000"/>
              </a:lnSpc>
              <a:spcBef>
                <a:spcPts val="1200"/>
              </a:spcBef>
            </a:pPr>
            <a:r>
              <a:rPr lang="en-US" sz="2400" dirty="0" err="1">
                <a:latin typeface="+mn-lt"/>
              </a:rPr>
              <a:t>Özel</a:t>
            </a:r>
            <a:r>
              <a:rPr lang="en-US" sz="2400" dirty="0">
                <a:latin typeface="+mn-lt"/>
              </a:rPr>
              <a:t> </a:t>
            </a:r>
            <a:r>
              <a:rPr lang="en-US" sz="2400" dirty="0" err="1">
                <a:latin typeface="+mn-lt"/>
              </a:rPr>
              <a:t>bir</a:t>
            </a:r>
            <a:r>
              <a:rPr lang="en-US" sz="2400" dirty="0">
                <a:latin typeface="+mn-lt"/>
              </a:rPr>
              <a:t> </a:t>
            </a:r>
            <a:r>
              <a:rPr lang="en-US" sz="2400" dirty="0" err="1">
                <a:latin typeface="+mn-lt"/>
              </a:rPr>
              <a:t>öneri</a:t>
            </a:r>
            <a:r>
              <a:rPr lang="en-US" sz="2400" dirty="0">
                <a:latin typeface="+mn-lt"/>
              </a:rPr>
              <a:t> yok </a:t>
            </a:r>
            <a:r>
              <a:rPr lang="en-US" sz="2400" dirty="0" err="1">
                <a:latin typeface="+mn-lt"/>
              </a:rPr>
              <a:t>ise</a:t>
            </a:r>
            <a:r>
              <a:rPr lang="en-US" sz="2400" dirty="0">
                <a:latin typeface="+mn-lt"/>
              </a:rPr>
              <a:t> %70 </a:t>
            </a:r>
            <a:r>
              <a:rPr lang="en-US" sz="2400" dirty="0" err="1">
                <a:latin typeface="+mn-lt"/>
              </a:rPr>
              <a:t>etil</a:t>
            </a:r>
            <a:r>
              <a:rPr lang="en-US" sz="2400" dirty="0">
                <a:latin typeface="+mn-lt"/>
              </a:rPr>
              <a:t> </a:t>
            </a:r>
            <a:r>
              <a:rPr lang="en-US" sz="2400" dirty="0" err="1">
                <a:latin typeface="+mn-lt"/>
              </a:rPr>
              <a:t>alkol</a:t>
            </a:r>
            <a:r>
              <a:rPr lang="en-US" sz="2400" dirty="0">
                <a:latin typeface="+mn-lt"/>
              </a:rPr>
              <a:t> </a:t>
            </a:r>
            <a:r>
              <a:rPr lang="en-US" sz="2400" dirty="0" err="1">
                <a:latin typeface="+mn-lt"/>
              </a:rPr>
              <a:t>ile</a:t>
            </a:r>
            <a:r>
              <a:rPr lang="en-US" sz="2400" dirty="0">
                <a:latin typeface="+mn-lt"/>
              </a:rPr>
              <a:t> </a:t>
            </a:r>
            <a:r>
              <a:rPr lang="en-US" sz="2400" dirty="0" err="1">
                <a:latin typeface="+mn-lt"/>
              </a:rPr>
              <a:t>dezenfekte</a:t>
            </a:r>
            <a:r>
              <a:rPr lang="en-US" sz="2400" dirty="0">
                <a:latin typeface="+mn-lt"/>
              </a:rPr>
              <a:t> </a:t>
            </a:r>
            <a:r>
              <a:rPr lang="en-US" sz="2400" dirty="0" err="1">
                <a:latin typeface="+mn-lt"/>
              </a:rPr>
              <a:t>edilerek</a:t>
            </a:r>
            <a:r>
              <a:rPr lang="en-US" sz="2400" dirty="0">
                <a:latin typeface="+mn-lt"/>
              </a:rPr>
              <a:t> </a:t>
            </a:r>
            <a:r>
              <a:rPr lang="en-US" sz="2400" dirty="0" err="1">
                <a:latin typeface="+mn-lt"/>
              </a:rPr>
              <a:t>uygun</a:t>
            </a:r>
            <a:r>
              <a:rPr lang="en-US" sz="2400" dirty="0">
                <a:latin typeface="+mn-lt"/>
              </a:rPr>
              <a:t> </a:t>
            </a:r>
            <a:r>
              <a:rPr lang="en-US" sz="2400" dirty="0" err="1">
                <a:latin typeface="+mn-lt"/>
              </a:rPr>
              <a:t>ortamda</a:t>
            </a:r>
            <a:r>
              <a:rPr lang="en-US" sz="2400" dirty="0">
                <a:latin typeface="+mn-lt"/>
              </a:rPr>
              <a:t> </a:t>
            </a:r>
            <a:r>
              <a:rPr lang="en-US" sz="2400" dirty="0" err="1">
                <a:latin typeface="+mn-lt"/>
              </a:rPr>
              <a:t>kendi</a:t>
            </a:r>
            <a:r>
              <a:rPr lang="en-US" sz="2400" dirty="0">
                <a:latin typeface="+mn-lt"/>
              </a:rPr>
              <a:t> </a:t>
            </a:r>
            <a:r>
              <a:rPr lang="en-US" sz="2400" dirty="0" err="1">
                <a:latin typeface="+mn-lt"/>
              </a:rPr>
              <a:t>kendine</a:t>
            </a:r>
            <a:r>
              <a:rPr lang="en-US" sz="2400" dirty="0">
                <a:latin typeface="+mn-lt"/>
              </a:rPr>
              <a:t> </a:t>
            </a:r>
            <a:r>
              <a:rPr lang="en-US" sz="2400" dirty="0" err="1">
                <a:latin typeface="+mn-lt"/>
              </a:rPr>
              <a:t>kurumak</a:t>
            </a:r>
            <a:r>
              <a:rPr lang="en-US" sz="2400" dirty="0">
                <a:latin typeface="+mn-lt"/>
              </a:rPr>
              <a:t> </a:t>
            </a:r>
            <a:r>
              <a:rPr lang="en-US" sz="2400" dirty="0" err="1">
                <a:latin typeface="+mn-lt"/>
              </a:rPr>
              <a:t>üzere</a:t>
            </a:r>
            <a:r>
              <a:rPr lang="en-US" sz="2400" dirty="0">
                <a:latin typeface="+mn-lt"/>
              </a:rPr>
              <a:t> </a:t>
            </a:r>
            <a:r>
              <a:rPr lang="en-US" sz="2400" dirty="0" err="1">
                <a:latin typeface="+mn-lt"/>
              </a:rPr>
              <a:t>bırakılmalıdır</a:t>
            </a:r>
            <a:r>
              <a:rPr lang="en-US" sz="2400" dirty="0">
                <a:latin typeface="+mn-lt"/>
              </a:rPr>
              <a:t>.</a:t>
            </a:r>
            <a:endParaRPr lang="tr-TR" sz="2400" dirty="0">
              <a:latin typeface="+mn-lt"/>
            </a:endParaRPr>
          </a:p>
          <a:p>
            <a:pPr>
              <a:lnSpc>
                <a:spcPct val="150000"/>
              </a:lnSpc>
              <a:spcBef>
                <a:spcPts val="1200"/>
              </a:spcBef>
            </a:pPr>
            <a:r>
              <a:rPr lang="en-US" sz="2400" dirty="0" err="1">
                <a:latin typeface="+mn-lt"/>
              </a:rPr>
              <a:t>Gözlüğün</a:t>
            </a:r>
            <a:r>
              <a:rPr lang="en-US" sz="2400" dirty="0">
                <a:latin typeface="+mn-lt"/>
              </a:rPr>
              <a:t> </a:t>
            </a:r>
            <a:r>
              <a:rPr lang="en-US" sz="2400" dirty="0" err="1">
                <a:latin typeface="+mn-lt"/>
              </a:rPr>
              <a:t>tekrar</a:t>
            </a:r>
            <a:r>
              <a:rPr lang="en-US" sz="2400" dirty="0">
                <a:latin typeface="+mn-lt"/>
              </a:rPr>
              <a:t> </a:t>
            </a:r>
            <a:r>
              <a:rPr lang="en-US" sz="2400" dirty="0" err="1">
                <a:latin typeface="+mn-lt"/>
              </a:rPr>
              <a:t>kullanılması</a:t>
            </a:r>
            <a:r>
              <a:rPr lang="en-US" sz="2400" dirty="0">
                <a:latin typeface="+mn-lt"/>
              </a:rPr>
              <a:t> </a:t>
            </a:r>
            <a:r>
              <a:rPr lang="en-US" sz="2400" dirty="0" err="1">
                <a:latin typeface="+mn-lt"/>
              </a:rPr>
              <a:t>durumunda</a:t>
            </a:r>
            <a:r>
              <a:rPr lang="en-US" sz="2400" dirty="0">
                <a:latin typeface="+mn-lt"/>
              </a:rPr>
              <a:t>, </a:t>
            </a:r>
            <a:r>
              <a:rPr lang="en-US" sz="2400" dirty="0" err="1">
                <a:latin typeface="+mn-lt"/>
              </a:rPr>
              <a:t>sağlık</a:t>
            </a:r>
            <a:r>
              <a:rPr lang="en-US" sz="2400" dirty="0">
                <a:latin typeface="+mn-lt"/>
              </a:rPr>
              <a:t> </a:t>
            </a:r>
            <a:r>
              <a:rPr lang="en-US" sz="2400" dirty="0" err="1">
                <a:latin typeface="+mn-lt"/>
              </a:rPr>
              <a:t>kurumunca</a:t>
            </a:r>
            <a:r>
              <a:rPr lang="en-US" sz="2400" dirty="0">
                <a:latin typeface="+mn-lt"/>
              </a:rPr>
              <a:t> </a:t>
            </a:r>
            <a:r>
              <a:rPr lang="en-US" sz="2400" dirty="0" err="1">
                <a:latin typeface="+mn-lt"/>
              </a:rPr>
              <a:t>gözlüğün</a:t>
            </a:r>
            <a:r>
              <a:rPr lang="en-US" sz="2400" dirty="0">
                <a:latin typeface="+mn-lt"/>
              </a:rPr>
              <a:t> </a:t>
            </a:r>
            <a:r>
              <a:rPr lang="en-US" sz="2400" dirty="0" err="1">
                <a:latin typeface="+mn-lt"/>
              </a:rPr>
              <a:t>nerede</a:t>
            </a:r>
            <a:r>
              <a:rPr lang="en-US" sz="2400" dirty="0">
                <a:latin typeface="+mn-lt"/>
              </a:rPr>
              <a:t> </a:t>
            </a:r>
            <a:r>
              <a:rPr lang="en-US" sz="2400" dirty="0" err="1">
                <a:latin typeface="+mn-lt"/>
              </a:rPr>
              <a:t>çıkartılıp</a:t>
            </a:r>
            <a:r>
              <a:rPr lang="en-US" sz="2400" dirty="0">
                <a:latin typeface="+mn-lt"/>
              </a:rPr>
              <a:t> </a:t>
            </a:r>
            <a:r>
              <a:rPr lang="en-US" sz="2400" dirty="0" err="1">
                <a:latin typeface="+mn-lt"/>
              </a:rPr>
              <a:t>depolanacağı</a:t>
            </a:r>
            <a:r>
              <a:rPr lang="en-US" sz="2400" dirty="0">
                <a:latin typeface="+mn-lt"/>
              </a:rPr>
              <a:t> </a:t>
            </a:r>
            <a:r>
              <a:rPr lang="en-US" sz="2400" dirty="0" err="1">
                <a:latin typeface="+mn-lt"/>
              </a:rPr>
              <a:t>ve</a:t>
            </a:r>
            <a:r>
              <a:rPr lang="en-US" sz="2400" dirty="0">
                <a:latin typeface="+mn-lt"/>
              </a:rPr>
              <a:t> </a:t>
            </a:r>
            <a:r>
              <a:rPr lang="en-US" sz="2400" dirty="0" err="1">
                <a:latin typeface="+mn-lt"/>
              </a:rPr>
              <a:t>dezenfekte</a:t>
            </a:r>
            <a:r>
              <a:rPr lang="en-US" sz="2400" dirty="0">
                <a:latin typeface="+mn-lt"/>
              </a:rPr>
              <a:t> </a:t>
            </a:r>
            <a:r>
              <a:rPr lang="en-US" sz="2400" dirty="0" err="1">
                <a:latin typeface="+mn-lt"/>
              </a:rPr>
              <a:t>edileceği</a:t>
            </a:r>
            <a:r>
              <a:rPr lang="en-US" sz="2400" dirty="0">
                <a:latin typeface="+mn-lt"/>
              </a:rPr>
              <a:t> </a:t>
            </a:r>
            <a:r>
              <a:rPr lang="en-US" sz="2400" dirty="0" err="1">
                <a:latin typeface="+mn-lt"/>
              </a:rPr>
              <a:t>talimatlandırılır</a:t>
            </a:r>
            <a:r>
              <a:rPr lang="en-US" sz="2400" dirty="0">
                <a:latin typeface="+mn-lt"/>
              </a:rPr>
              <a:t>.</a:t>
            </a:r>
            <a:endParaRPr lang="tr-TR" sz="2400" dirty="0">
              <a:latin typeface="+mn-lt"/>
            </a:endParaRPr>
          </a:p>
          <a:p>
            <a:pPr>
              <a:lnSpc>
                <a:spcPct val="150000"/>
              </a:lnSpc>
            </a:pPr>
            <a:endParaRPr lang="tr-TR" sz="2400" dirty="0"/>
          </a:p>
        </p:txBody>
      </p:sp>
    </p:spTree>
    <p:extLst>
      <p:ext uri="{BB962C8B-B14F-4D97-AF65-F5344CB8AC3E}">
        <p14:creationId xmlns:p14="http://schemas.microsoft.com/office/powerpoint/2010/main" xmlns="" val="14064757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461154" y="1313383"/>
            <a:ext cx="10098668" cy="5163617"/>
          </a:xfrm>
        </p:spPr>
        <p:txBody>
          <a:bodyPr>
            <a:normAutofit fontScale="92500" lnSpcReduction="10000"/>
          </a:bodyPr>
          <a:lstStyle/>
          <a:p>
            <a:pPr>
              <a:lnSpc>
                <a:spcPct val="110000"/>
              </a:lnSpc>
              <a:spcBef>
                <a:spcPts val="1200"/>
              </a:spcBef>
            </a:pPr>
            <a:r>
              <a:rPr lang="tr-TR" dirty="0">
                <a:latin typeface="+mn-lt"/>
              </a:rPr>
              <a:t>COVID-19 hastalığı olası veya kesin vakalarının hastaneye yatışlarında standart, temas ve damlacık önlemlerinin alınması gerekmekte</a:t>
            </a:r>
          </a:p>
          <a:p>
            <a:pPr>
              <a:lnSpc>
                <a:spcPct val="110000"/>
              </a:lnSpc>
              <a:spcBef>
                <a:spcPts val="1200"/>
              </a:spcBef>
            </a:pPr>
            <a:r>
              <a:rPr lang="tr-TR" dirty="0">
                <a:latin typeface="+mn-lt"/>
              </a:rPr>
              <a:t>Hastalar tek kişilik, özel banyosu ve tuvaleti olan, kapatılabilir kapı içeren bir odada olmalı</a:t>
            </a:r>
          </a:p>
          <a:p>
            <a:pPr>
              <a:lnSpc>
                <a:spcPct val="110000"/>
              </a:lnSpc>
              <a:spcBef>
                <a:spcPts val="1200"/>
              </a:spcBef>
            </a:pPr>
            <a:r>
              <a:rPr lang="tr-TR" dirty="0">
                <a:latin typeface="+mn-lt"/>
              </a:rPr>
              <a:t>Tek kişilik odalar bulunmadığı durumlarda kesin </a:t>
            </a:r>
            <a:r>
              <a:rPr lang="tr-TR" dirty="0"/>
              <a:t>COVID-19</a:t>
            </a:r>
            <a:r>
              <a:rPr lang="tr-TR" dirty="0">
                <a:latin typeface="+mn-lt"/>
              </a:rPr>
              <a:t> vakaları aynı odada </a:t>
            </a:r>
            <a:r>
              <a:rPr lang="tr-TR" dirty="0" err="1">
                <a:latin typeface="+mn-lt"/>
              </a:rPr>
              <a:t>kohort</a:t>
            </a:r>
            <a:r>
              <a:rPr lang="tr-TR" dirty="0">
                <a:latin typeface="+mn-lt"/>
              </a:rPr>
              <a:t> edilebilir, ancak olası </a:t>
            </a:r>
            <a:r>
              <a:rPr lang="tr-TR" dirty="0"/>
              <a:t>COVID-19</a:t>
            </a:r>
            <a:r>
              <a:rPr lang="tr-TR" dirty="0">
                <a:latin typeface="+mn-lt"/>
              </a:rPr>
              <a:t> vakalarının ayrı yatırılması tercih edilmeli</a:t>
            </a:r>
          </a:p>
          <a:p>
            <a:pPr>
              <a:lnSpc>
                <a:spcPct val="110000"/>
              </a:lnSpc>
              <a:spcBef>
                <a:spcPts val="1200"/>
              </a:spcBef>
            </a:pPr>
            <a:r>
              <a:rPr lang="tr-TR" dirty="0">
                <a:latin typeface="+mn-lt"/>
              </a:rPr>
              <a:t>Zorunlu hallerde ise olası </a:t>
            </a:r>
            <a:r>
              <a:rPr lang="tr-TR" dirty="0"/>
              <a:t>COVID-19</a:t>
            </a:r>
            <a:r>
              <a:rPr lang="tr-TR" dirty="0">
                <a:latin typeface="+mn-lt"/>
              </a:rPr>
              <a:t> vakaları aynı odada hasta yatakları en az 1 m aralıklı olacak şekilde yerleştirilmeli</a:t>
            </a:r>
          </a:p>
          <a:p>
            <a:pPr>
              <a:lnSpc>
                <a:spcPct val="110000"/>
              </a:lnSpc>
              <a:spcBef>
                <a:spcPts val="1200"/>
              </a:spcBef>
            </a:pPr>
            <a:r>
              <a:rPr lang="tr-TR" dirty="0" err="1">
                <a:latin typeface="+mn-lt"/>
              </a:rPr>
              <a:t>Kohorta</a:t>
            </a:r>
            <a:r>
              <a:rPr lang="tr-TR" dirty="0">
                <a:latin typeface="+mn-lt"/>
              </a:rPr>
              <a:t> dahil edilen (aynı odayı paylaşan) olası hastalar tıbbi maske kullanmalı</a:t>
            </a: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 Odasının Özellikleri</a:t>
            </a:r>
          </a:p>
        </p:txBody>
      </p:sp>
    </p:spTree>
    <p:extLst>
      <p:ext uri="{BB962C8B-B14F-4D97-AF65-F5344CB8AC3E}">
        <p14:creationId xmlns:p14="http://schemas.microsoft.com/office/powerpoint/2010/main" xmlns="" val="18731010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185334" y="1456258"/>
            <a:ext cx="10047110" cy="4954067"/>
          </a:xfrm>
        </p:spPr>
        <p:txBody>
          <a:bodyPr>
            <a:normAutofit/>
          </a:bodyPr>
          <a:lstStyle/>
          <a:p>
            <a:pPr marL="0" indent="0">
              <a:lnSpc>
                <a:spcPct val="100000"/>
              </a:lnSpc>
              <a:spcBef>
                <a:spcPts val="1200"/>
              </a:spcBef>
              <a:buNone/>
            </a:pPr>
            <a:r>
              <a:rPr lang="tr-TR" sz="2400" dirty="0">
                <a:latin typeface="+mn-lt"/>
              </a:rPr>
              <a:t>Kullanılacak tıbbi malzemeler </a:t>
            </a:r>
          </a:p>
          <a:p>
            <a:pPr>
              <a:lnSpc>
                <a:spcPct val="100000"/>
              </a:lnSpc>
              <a:spcBef>
                <a:spcPts val="1200"/>
              </a:spcBef>
            </a:pPr>
            <a:r>
              <a:rPr lang="tr-TR" sz="2400" dirty="0">
                <a:latin typeface="+mn-lt"/>
              </a:rPr>
              <a:t>Hastaya özel olmalı</a:t>
            </a:r>
          </a:p>
          <a:p>
            <a:pPr>
              <a:lnSpc>
                <a:spcPct val="100000"/>
              </a:lnSpc>
              <a:spcBef>
                <a:spcPts val="1200"/>
              </a:spcBef>
            </a:pPr>
            <a:r>
              <a:rPr lang="tr-TR" sz="2400" dirty="0">
                <a:latin typeface="+mn-lt"/>
              </a:rPr>
              <a:t>Oda dışına çıkarılmamalı</a:t>
            </a:r>
          </a:p>
          <a:p>
            <a:pPr>
              <a:lnSpc>
                <a:spcPct val="100000"/>
              </a:lnSpc>
              <a:spcBef>
                <a:spcPts val="1200"/>
              </a:spcBef>
            </a:pPr>
            <a:r>
              <a:rPr lang="tr-TR" sz="2400" dirty="0">
                <a:latin typeface="+mn-lt"/>
              </a:rPr>
              <a:t>Hastalar arasında ortak malzeme kullanımına izin verilmemeli</a:t>
            </a:r>
          </a:p>
          <a:p>
            <a:pPr>
              <a:lnSpc>
                <a:spcPct val="100000"/>
              </a:lnSpc>
              <a:spcBef>
                <a:spcPts val="1200"/>
              </a:spcBef>
            </a:pPr>
            <a:r>
              <a:rPr lang="tr-TR" sz="2400" dirty="0">
                <a:latin typeface="+mn-lt"/>
              </a:rPr>
              <a:t>Eğer kullanılacak ekipman (</a:t>
            </a:r>
            <a:r>
              <a:rPr lang="tr-TR" sz="2400" dirty="0" err="1">
                <a:latin typeface="+mn-lt"/>
              </a:rPr>
              <a:t>örn</a:t>
            </a:r>
            <a:r>
              <a:rPr lang="tr-TR" sz="2400" dirty="0">
                <a:latin typeface="+mn-lt"/>
              </a:rPr>
              <a:t>. </a:t>
            </a:r>
            <a:r>
              <a:rPr lang="tr-TR" sz="2400" dirty="0" err="1">
                <a:latin typeface="+mn-lt"/>
              </a:rPr>
              <a:t>steteskop</a:t>
            </a:r>
            <a:r>
              <a:rPr lang="tr-TR" sz="2400" dirty="0">
                <a:latin typeface="+mn-lt"/>
              </a:rPr>
              <a:t>, ateş ölçer) birden fazla hastada kullanılıyor ise her hasta kullanımında temizlenmeli ve dezenfekte edilmeli (</a:t>
            </a:r>
            <a:r>
              <a:rPr lang="tr-TR" sz="2400" dirty="0" err="1">
                <a:latin typeface="+mn-lt"/>
              </a:rPr>
              <a:t>örn</a:t>
            </a:r>
            <a:r>
              <a:rPr lang="tr-TR" sz="2400" dirty="0">
                <a:latin typeface="+mn-lt"/>
              </a:rPr>
              <a:t>. etil alkol %70). </a:t>
            </a: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rPr>
              <a:t>Hasta Odasının Özellikleri</a:t>
            </a:r>
          </a:p>
        </p:txBody>
      </p:sp>
    </p:spTree>
    <p:extLst>
      <p:ext uri="{BB962C8B-B14F-4D97-AF65-F5344CB8AC3E}">
        <p14:creationId xmlns:p14="http://schemas.microsoft.com/office/powerpoint/2010/main" xmlns="" val="26951896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925688" y="1389583"/>
            <a:ext cx="10227733" cy="4925492"/>
          </a:xfrm>
        </p:spPr>
        <p:txBody>
          <a:bodyPr>
            <a:normAutofit/>
          </a:bodyPr>
          <a:lstStyle/>
          <a:p>
            <a:pPr>
              <a:lnSpc>
                <a:spcPct val="100000"/>
              </a:lnSpc>
              <a:spcBef>
                <a:spcPts val="1200"/>
              </a:spcBef>
            </a:pPr>
            <a:r>
              <a:rPr lang="tr-TR" sz="2400" dirty="0">
                <a:latin typeface="+mn-lt"/>
              </a:rPr>
              <a:t>Tıbbi olarak gerekmedikçe hastaların odadan veya alandan başka bir alana taşınmasından kaçınılmalı</a:t>
            </a:r>
          </a:p>
          <a:p>
            <a:pPr>
              <a:lnSpc>
                <a:spcPct val="100000"/>
              </a:lnSpc>
              <a:spcBef>
                <a:spcPts val="1200"/>
              </a:spcBef>
            </a:pPr>
            <a:r>
              <a:rPr lang="tr-TR" sz="2400" dirty="0">
                <a:latin typeface="+mn-lt"/>
              </a:rPr>
              <a:t>Olası </a:t>
            </a:r>
            <a:r>
              <a:rPr lang="tr-TR" sz="2400" dirty="0"/>
              <a:t>COVID-19 </a:t>
            </a:r>
            <a:r>
              <a:rPr lang="tr-TR" sz="2400" dirty="0">
                <a:latin typeface="+mn-lt"/>
              </a:rPr>
              <a:t>hastaları için belirlenmiş portatif X-ray cihazı ve/veya diğer önemli tanı cihazları kullanılmalı</a:t>
            </a:r>
          </a:p>
          <a:p>
            <a:pPr>
              <a:lnSpc>
                <a:spcPct val="100000"/>
              </a:lnSpc>
              <a:spcBef>
                <a:spcPts val="1200"/>
              </a:spcBef>
            </a:pPr>
            <a:r>
              <a:rPr lang="tr-TR" sz="2400" dirty="0">
                <a:latin typeface="+mn-lt"/>
              </a:rPr>
              <a:t>Ancak portatif tanı cihazları yoksa h</a:t>
            </a:r>
            <a:r>
              <a:rPr lang="en-US" sz="2400" dirty="0" err="1">
                <a:latin typeface="+mn-lt"/>
              </a:rPr>
              <a:t>asta</a:t>
            </a:r>
            <a:r>
              <a:rPr lang="en-US" sz="2400" dirty="0">
                <a:latin typeface="+mn-lt"/>
              </a:rPr>
              <a:t> </a:t>
            </a:r>
            <a:r>
              <a:rPr lang="en-US" sz="2400" dirty="0" err="1">
                <a:latin typeface="+mn-lt"/>
              </a:rPr>
              <a:t>tıbbi</a:t>
            </a:r>
            <a:r>
              <a:rPr lang="en-US" sz="2400" dirty="0">
                <a:latin typeface="+mn-lt"/>
              </a:rPr>
              <a:t> </a:t>
            </a:r>
            <a:r>
              <a:rPr lang="en-US" sz="2400" dirty="0" err="1">
                <a:latin typeface="+mn-lt"/>
              </a:rPr>
              <a:t>maske</a:t>
            </a:r>
            <a:r>
              <a:rPr lang="en-US" sz="2400" dirty="0">
                <a:latin typeface="+mn-lt"/>
              </a:rPr>
              <a:t> </a:t>
            </a:r>
            <a:r>
              <a:rPr lang="en-US" sz="2400" dirty="0" err="1">
                <a:latin typeface="+mn-lt"/>
              </a:rPr>
              <a:t>takılı</a:t>
            </a:r>
            <a:r>
              <a:rPr lang="en-US" sz="2400" dirty="0">
                <a:latin typeface="+mn-lt"/>
              </a:rPr>
              <a:t> </a:t>
            </a:r>
            <a:r>
              <a:rPr lang="en-US" sz="2400" dirty="0" err="1">
                <a:latin typeface="+mn-lt"/>
              </a:rPr>
              <a:t>halde</a:t>
            </a:r>
            <a:r>
              <a:rPr lang="en-US" sz="2400" dirty="0">
                <a:latin typeface="+mn-lt"/>
              </a:rPr>
              <a:t>, </a:t>
            </a:r>
            <a:r>
              <a:rPr lang="en-US" sz="2400" dirty="0" err="1">
                <a:latin typeface="+mn-lt"/>
              </a:rPr>
              <a:t>temas</a:t>
            </a:r>
            <a:r>
              <a:rPr lang="en-US" sz="2400" dirty="0">
                <a:latin typeface="+mn-lt"/>
              </a:rPr>
              <a:t> </a:t>
            </a:r>
            <a:r>
              <a:rPr lang="en-US" sz="2400" dirty="0" err="1">
                <a:latin typeface="+mn-lt"/>
              </a:rPr>
              <a:t>ve</a:t>
            </a:r>
            <a:r>
              <a:rPr lang="en-US" sz="2400" dirty="0">
                <a:latin typeface="+mn-lt"/>
              </a:rPr>
              <a:t> </a:t>
            </a:r>
            <a:r>
              <a:rPr lang="en-US" sz="2400" dirty="0" err="1">
                <a:latin typeface="+mn-lt"/>
              </a:rPr>
              <a:t>damlacık</a:t>
            </a:r>
            <a:r>
              <a:rPr lang="en-US" sz="2400" dirty="0">
                <a:latin typeface="+mn-lt"/>
              </a:rPr>
              <a:t> </a:t>
            </a:r>
            <a:r>
              <a:rPr lang="en-US" sz="2400" dirty="0" err="1">
                <a:latin typeface="+mn-lt"/>
              </a:rPr>
              <a:t>izolasyon</a:t>
            </a:r>
            <a:r>
              <a:rPr lang="en-US" sz="2400" dirty="0">
                <a:latin typeface="+mn-lt"/>
              </a:rPr>
              <a:t> </a:t>
            </a:r>
            <a:r>
              <a:rPr lang="en-US" sz="2400" dirty="0" err="1">
                <a:latin typeface="+mn-lt"/>
              </a:rPr>
              <a:t>önlemleri</a:t>
            </a:r>
            <a:r>
              <a:rPr lang="en-US" sz="2400" dirty="0">
                <a:latin typeface="+mn-lt"/>
              </a:rPr>
              <a:t> </a:t>
            </a:r>
            <a:r>
              <a:rPr lang="en-US" sz="2400" dirty="0" err="1">
                <a:latin typeface="+mn-lt"/>
              </a:rPr>
              <a:t>alınarak</a:t>
            </a:r>
            <a:r>
              <a:rPr lang="en-US" sz="2400" dirty="0">
                <a:latin typeface="+mn-lt"/>
              </a:rPr>
              <a:t>, </a:t>
            </a:r>
            <a:r>
              <a:rPr lang="en-US" sz="2400" dirty="0" err="1">
                <a:latin typeface="+mn-lt"/>
              </a:rPr>
              <a:t>diğer</a:t>
            </a:r>
            <a:r>
              <a:rPr lang="en-US" sz="2400" dirty="0">
                <a:latin typeface="+mn-lt"/>
              </a:rPr>
              <a:t> </a:t>
            </a:r>
            <a:r>
              <a:rPr lang="en-US" sz="2400" dirty="0" err="1">
                <a:latin typeface="+mn-lt"/>
              </a:rPr>
              <a:t>hastalar</a:t>
            </a:r>
            <a:r>
              <a:rPr lang="en-US" sz="2400" dirty="0">
                <a:latin typeface="+mn-lt"/>
              </a:rPr>
              <a:t> </a:t>
            </a:r>
            <a:r>
              <a:rPr lang="en-US" sz="2400" dirty="0" err="1">
                <a:latin typeface="+mn-lt"/>
              </a:rPr>
              <a:t>ve</a:t>
            </a:r>
            <a:r>
              <a:rPr lang="en-US" sz="2400" dirty="0">
                <a:latin typeface="+mn-lt"/>
              </a:rPr>
              <a:t> </a:t>
            </a:r>
            <a:r>
              <a:rPr lang="en-US" sz="2400" dirty="0" err="1">
                <a:latin typeface="+mn-lt"/>
              </a:rPr>
              <a:t>ziyaretçiler</a:t>
            </a:r>
            <a:r>
              <a:rPr lang="en-US" sz="2400" dirty="0">
                <a:latin typeface="+mn-lt"/>
              </a:rPr>
              <a:t> </a:t>
            </a:r>
            <a:r>
              <a:rPr lang="en-US" sz="2400" dirty="0" err="1">
                <a:latin typeface="+mn-lt"/>
              </a:rPr>
              <a:t>ile</a:t>
            </a:r>
            <a:r>
              <a:rPr lang="en-US" sz="2400" dirty="0">
                <a:latin typeface="+mn-lt"/>
              </a:rPr>
              <a:t> </a:t>
            </a:r>
            <a:r>
              <a:rPr lang="en-US" sz="2400" dirty="0" err="1">
                <a:latin typeface="+mn-lt"/>
              </a:rPr>
              <a:t>teması</a:t>
            </a:r>
            <a:r>
              <a:rPr lang="en-US" sz="2400" dirty="0">
                <a:latin typeface="+mn-lt"/>
              </a:rPr>
              <a:t> </a:t>
            </a:r>
            <a:r>
              <a:rPr lang="en-US" sz="2400" dirty="0" err="1">
                <a:latin typeface="+mn-lt"/>
              </a:rPr>
              <a:t>en</a:t>
            </a:r>
            <a:r>
              <a:rPr lang="en-US" sz="2400" dirty="0">
                <a:latin typeface="+mn-lt"/>
              </a:rPr>
              <a:t> </a:t>
            </a:r>
            <a:r>
              <a:rPr lang="en-US" sz="2400" dirty="0" err="1">
                <a:latin typeface="+mn-lt"/>
              </a:rPr>
              <a:t>aza</a:t>
            </a:r>
            <a:r>
              <a:rPr lang="en-US" sz="2400" dirty="0">
                <a:latin typeface="+mn-lt"/>
              </a:rPr>
              <a:t> </a:t>
            </a:r>
            <a:r>
              <a:rPr lang="en-US" sz="2400" dirty="0" err="1">
                <a:latin typeface="+mn-lt"/>
              </a:rPr>
              <a:t>indirecek</a:t>
            </a:r>
            <a:r>
              <a:rPr lang="en-US" sz="2400" dirty="0">
                <a:latin typeface="+mn-lt"/>
              </a:rPr>
              <a:t> </a:t>
            </a:r>
            <a:r>
              <a:rPr lang="en-US" sz="2400" dirty="0" err="1">
                <a:latin typeface="+mn-lt"/>
              </a:rPr>
              <a:t>şekilde</a:t>
            </a:r>
            <a:r>
              <a:rPr lang="en-US" sz="2400" dirty="0">
                <a:latin typeface="+mn-lt"/>
              </a:rPr>
              <a:t>, </a:t>
            </a:r>
            <a:r>
              <a:rPr lang="en-US" sz="2400" dirty="0" err="1">
                <a:latin typeface="+mn-lt"/>
              </a:rPr>
              <a:t>mümkünse</a:t>
            </a:r>
            <a:r>
              <a:rPr lang="en-US" sz="2400" dirty="0">
                <a:latin typeface="+mn-lt"/>
              </a:rPr>
              <a:t> son </a:t>
            </a:r>
            <a:r>
              <a:rPr lang="en-US" sz="2400" dirty="0" err="1">
                <a:latin typeface="+mn-lt"/>
              </a:rPr>
              <a:t>vaka</a:t>
            </a:r>
            <a:r>
              <a:rPr lang="en-US" sz="2400" dirty="0">
                <a:latin typeface="+mn-lt"/>
              </a:rPr>
              <a:t> </a:t>
            </a:r>
            <a:r>
              <a:rPr lang="en-US" sz="2400" dirty="0" err="1">
                <a:latin typeface="+mn-lt"/>
              </a:rPr>
              <a:t>olarak</a:t>
            </a:r>
            <a:r>
              <a:rPr lang="en-US" sz="2400" dirty="0">
                <a:latin typeface="+mn-lt"/>
              </a:rPr>
              <a:t> </a:t>
            </a:r>
            <a:r>
              <a:rPr lang="en-US" sz="2400" dirty="0" err="1">
                <a:latin typeface="+mn-lt"/>
              </a:rPr>
              <a:t>alınmalı</a:t>
            </a:r>
            <a:endParaRPr lang="tr-TR" sz="2400" dirty="0">
              <a:latin typeface="+mn-lt"/>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rPr>
              <a:t>Hasta Odasının Özellikleri</a:t>
            </a:r>
          </a:p>
        </p:txBody>
      </p:sp>
    </p:spTree>
    <p:extLst>
      <p:ext uri="{BB962C8B-B14F-4D97-AF65-F5344CB8AC3E}">
        <p14:creationId xmlns:p14="http://schemas.microsoft.com/office/powerpoint/2010/main" xmlns="" val="27866036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461154" y="1235096"/>
            <a:ext cx="10042223" cy="5096942"/>
          </a:xfrm>
        </p:spPr>
        <p:txBody>
          <a:bodyPr>
            <a:normAutofit lnSpcReduction="10000"/>
          </a:bodyPr>
          <a:lstStyle/>
          <a:p>
            <a:pPr lvl="0"/>
            <a:r>
              <a:rPr lang="en-US" dirty="0" err="1">
                <a:latin typeface="+mn-lt"/>
              </a:rPr>
              <a:t>Hastanın</a:t>
            </a:r>
            <a:r>
              <a:rPr lang="en-US" dirty="0">
                <a:latin typeface="+mn-lt"/>
              </a:rPr>
              <a:t> </a:t>
            </a:r>
            <a:r>
              <a:rPr lang="en-US" dirty="0" err="1">
                <a:latin typeface="+mn-lt"/>
              </a:rPr>
              <a:t>taşınması</a:t>
            </a:r>
            <a:r>
              <a:rPr lang="en-US" dirty="0">
                <a:latin typeface="+mn-lt"/>
              </a:rPr>
              <a:t> </a:t>
            </a:r>
            <a:r>
              <a:rPr lang="en-US" dirty="0" err="1">
                <a:latin typeface="+mn-lt"/>
              </a:rPr>
              <a:t>sırasında</a:t>
            </a:r>
            <a:r>
              <a:rPr lang="en-US" dirty="0">
                <a:latin typeface="+mn-lt"/>
              </a:rPr>
              <a:t> </a:t>
            </a:r>
            <a:r>
              <a:rPr lang="en-US" dirty="0" err="1">
                <a:latin typeface="+mn-lt"/>
              </a:rPr>
              <a:t>görev</a:t>
            </a:r>
            <a:r>
              <a:rPr lang="en-US" dirty="0">
                <a:latin typeface="+mn-lt"/>
              </a:rPr>
              <a:t> </a:t>
            </a:r>
            <a:r>
              <a:rPr lang="en-US" dirty="0" err="1">
                <a:latin typeface="+mn-lt"/>
              </a:rPr>
              <a:t>alan</a:t>
            </a:r>
            <a:r>
              <a:rPr lang="en-US" dirty="0">
                <a:latin typeface="+mn-lt"/>
              </a:rPr>
              <a:t> </a:t>
            </a:r>
            <a:r>
              <a:rPr lang="en-US" dirty="0" err="1">
                <a:latin typeface="+mn-lt"/>
              </a:rPr>
              <a:t>sağlık</a:t>
            </a:r>
            <a:r>
              <a:rPr lang="en-US" dirty="0">
                <a:latin typeface="+mn-lt"/>
              </a:rPr>
              <a:t> </a:t>
            </a:r>
            <a:r>
              <a:rPr lang="en-US" dirty="0" err="1">
                <a:latin typeface="+mn-lt"/>
              </a:rPr>
              <a:t>personeli</a:t>
            </a:r>
            <a:r>
              <a:rPr lang="en-US" dirty="0">
                <a:latin typeface="+mn-lt"/>
              </a:rPr>
              <a:t> </a:t>
            </a:r>
            <a:r>
              <a:rPr lang="en-US" dirty="0" err="1">
                <a:latin typeface="+mn-lt"/>
              </a:rPr>
              <a:t>tıbbi</a:t>
            </a:r>
            <a:r>
              <a:rPr lang="en-US" dirty="0">
                <a:latin typeface="+mn-lt"/>
              </a:rPr>
              <a:t> </a:t>
            </a:r>
            <a:r>
              <a:rPr lang="en-US" dirty="0" err="1">
                <a:latin typeface="+mn-lt"/>
              </a:rPr>
              <a:t>maske</a:t>
            </a:r>
            <a:r>
              <a:rPr lang="en-US" dirty="0">
                <a:latin typeface="+mn-lt"/>
              </a:rPr>
              <a:t>, </a:t>
            </a:r>
            <a:r>
              <a:rPr lang="en-US" dirty="0" err="1">
                <a:latin typeface="+mn-lt"/>
              </a:rPr>
              <a:t>önlük</a:t>
            </a:r>
            <a:r>
              <a:rPr lang="en-US" dirty="0">
                <a:latin typeface="+mn-lt"/>
              </a:rPr>
              <a:t>, </a:t>
            </a:r>
            <a:r>
              <a:rPr lang="en-US" dirty="0" err="1">
                <a:latin typeface="+mn-lt"/>
              </a:rPr>
              <a:t>eldiven</a:t>
            </a:r>
            <a:r>
              <a:rPr lang="tr-TR" dirty="0">
                <a:latin typeface="+mn-lt"/>
              </a:rPr>
              <a:t> kullanmalı, </a:t>
            </a:r>
            <a:r>
              <a:rPr lang="en-US" dirty="0">
                <a:latin typeface="+mn-lt"/>
              </a:rPr>
              <a:t>el </a:t>
            </a:r>
            <a:r>
              <a:rPr lang="en-US" dirty="0" err="1">
                <a:latin typeface="+mn-lt"/>
              </a:rPr>
              <a:t>hijyenine</a:t>
            </a:r>
            <a:r>
              <a:rPr lang="en-US" dirty="0">
                <a:latin typeface="+mn-lt"/>
              </a:rPr>
              <a:t> </a:t>
            </a:r>
            <a:r>
              <a:rPr lang="en-US" dirty="0" err="1">
                <a:latin typeface="+mn-lt"/>
              </a:rPr>
              <a:t>özen</a:t>
            </a:r>
            <a:r>
              <a:rPr lang="en-US" dirty="0">
                <a:latin typeface="+mn-lt"/>
              </a:rPr>
              <a:t> </a:t>
            </a:r>
            <a:r>
              <a:rPr lang="en-US" dirty="0" err="1">
                <a:latin typeface="+mn-lt"/>
              </a:rPr>
              <a:t>gösterilmeli</a:t>
            </a:r>
            <a:r>
              <a:rPr lang="en-US" dirty="0">
                <a:latin typeface="+mn-lt"/>
              </a:rPr>
              <a:t>. </a:t>
            </a:r>
            <a:r>
              <a:rPr lang="en-US" dirty="0" err="1">
                <a:latin typeface="+mn-lt"/>
              </a:rPr>
              <a:t>Hastanın</a:t>
            </a:r>
            <a:r>
              <a:rPr lang="en-US" dirty="0">
                <a:latin typeface="+mn-lt"/>
              </a:rPr>
              <a:t> </a:t>
            </a:r>
            <a:r>
              <a:rPr lang="en-US" dirty="0" err="1">
                <a:latin typeface="+mn-lt"/>
              </a:rPr>
              <a:t>genel</a:t>
            </a:r>
            <a:r>
              <a:rPr lang="en-US" dirty="0">
                <a:latin typeface="+mn-lt"/>
              </a:rPr>
              <a:t> </a:t>
            </a:r>
            <a:r>
              <a:rPr lang="en-US" dirty="0" err="1">
                <a:latin typeface="+mn-lt"/>
              </a:rPr>
              <a:t>durumuna</a:t>
            </a:r>
            <a:r>
              <a:rPr lang="en-US" dirty="0">
                <a:latin typeface="+mn-lt"/>
              </a:rPr>
              <a:t> </a:t>
            </a:r>
            <a:r>
              <a:rPr lang="en-US" dirty="0" err="1">
                <a:latin typeface="+mn-lt"/>
              </a:rPr>
              <a:t>göre</a:t>
            </a:r>
            <a:r>
              <a:rPr lang="en-US" dirty="0">
                <a:latin typeface="+mn-lt"/>
              </a:rPr>
              <a:t> </a:t>
            </a:r>
            <a:r>
              <a:rPr lang="en-US" dirty="0" err="1">
                <a:latin typeface="+mn-lt"/>
              </a:rPr>
              <a:t>aerosolizasyon</a:t>
            </a:r>
            <a:r>
              <a:rPr lang="en-US" dirty="0">
                <a:latin typeface="+mn-lt"/>
              </a:rPr>
              <a:t> </a:t>
            </a:r>
            <a:r>
              <a:rPr lang="en-US" dirty="0" err="1">
                <a:latin typeface="+mn-lt"/>
              </a:rPr>
              <a:t>oluşturabilecek</a:t>
            </a:r>
            <a:r>
              <a:rPr lang="en-US" dirty="0">
                <a:latin typeface="+mn-lt"/>
              </a:rPr>
              <a:t> </a:t>
            </a:r>
            <a:r>
              <a:rPr lang="en-US" dirty="0" err="1">
                <a:latin typeface="+mn-lt"/>
              </a:rPr>
              <a:t>bir</a:t>
            </a:r>
            <a:r>
              <a:rPr lang="en-US" dirty="0">
                <a:latin typeface="+mn-lt"/>
              </a:rPr>
              <a:t> </a:t>
            </a:r>
            <a:r>
              <a:rPr lang="en-US" dirty="0" err="1">
                <a:latin typeface="+mn-lt"/>
              </a:rPr>
              <a:t>durumu</a:t>
            </a:r>
            <a:r>
              <a:rPr lang="en-US" dirty="0">
                <a:latin typeface="+mn-lt"/>
              </a:rPr>
              <a:t> </a:t>
            </a:r>
            <a:r>
              <a:rPr lang="en-US" dirty="0" err="1">
                <a:latin typeface="+mn-lt"/>
              </a:rPr>
              <a:t>varsa</a:t>
            </a:r>
            <a:r>
              <a:rPr lang="en-US" dirty="0">
                <a:latin typeface="+mn-lt"/>
              </a:rPr>
              <a:t> N95/FFP2 </a:t>
            </a:r>
            <a:r>
              <a:rPr lang="en-US" dirty="0" err="1">
                <a:latin typeface="+mn-lt"/>
              </a:rPr>
              <a:t>maske</a:t>
            </a:r>
            <a:r>
              <a:rPr lang="en-US" dirty="0">
                <a:latin typeface="+mn-lt"/>
              </a:rPr>
              <a:t> </a:t>
            </a:r>
            <a:r>
              <a:rPr lang="en-US" dirty="0" err="1">
                <a:latin typeface="+mn-lt"/>
              </a:rPr>
              <a:t>ve</a:t>
            </a:r>
            <a:r>
              <a:rPr lang="en-US" dirty="0">
                <a:latin typeface="+mn-lt"/>
              </a:rPr>
              <a:t> </a:t>
            </a:r>
            <a:r>
              <a:rPr lang="en-US" dirty="0" err="1">
                <a:latin typeface="+mn-lt"/>
              </a:rPr>
              <a:t>gözlük</a:t>
            </a:r>
            <a:r>
              <a:rPr lang="en-US" dirty="0">
                <a:latin typeface="+mn-lt"/>
              </a:rPr>
              <a:t> </a:t>
            </a:r>
            <a:r>
              <a:rPr lang="en-US" dirty="0" err="1">
                <a:latin typeface="+mn-lt"/>
              </a:rPr>
              <a:t>yanında</a:t>
            </a:r>
            <a:r>
              <a:rPr lang="en-US" dirty="0">
                <a:latin typeface="+mn-lt"/>
              </a:rPr>
              <a:t> </a:t>
            </a:r>
            <a:r>
              <a:rPr lang="en-US" dirty="0" err="1">
                <a:latin typeface="+mn-lt"/>
              </a:rPr>
              <a:t>bulundurmalı</a:t>
            </a:r>
            <a:endParaRPr lang="tr-TR" dirty="0">
              <a:latin typeface="+mn-lt"/>
            </a:endParaRPr>
          </a:p>
          <a:p>
            <a:pPr lvl="0"/>
            <a:endParaRPr lang="tr-TR" dirty="0">
              <a:latin typeface="+mn-lt"/>
            </a:endParaRPr>
          </a:p>
          <a:p>
            <a:pPr lvl="0"/>
            <a:r>
              <a:rPr lang="en-US" dirty="0">
                <a:latin typeface="+mn-lt"/>
              </a:rPr>
              <a:t>Hasta </a:t>
            </a:r>
            <a:r>
              <a:rPr lang="en-US" dirty="0" err="1">
                <a:latin typeface="+mn-lt"/>
              </a:rPr>
              <a:t>çevresi</a:t>
            </a:r>
            <a:r>
              <a:rPr lang="en-US" dirty="0">
                <a:latin typeface="+mn-lt"/>
              </a:rPr>
              <a:t>, </a:t>
            </a:r>
            <a:r>
              <a:rPr lang="en-US" dirty="0" err="1">
                <a:latin typeface="+mn-lt"/>
              </a:rPr>
              <a:t>hastanelerin</a:t>
            </a:r>
            <a:r>
              <a:rPr lang="en-US" dirty="0">
                <a:latin typeface="+mn-lt"/>
              </a:rPr>
              <a:t> </a:t>
            </a:r>
            <a:r>
              <a:rPr lang="en-US" dirty="0" err="1">
                <a:latin typeface="+mn-lt"/>
              </a:rPr>
              <a:t>enfeksiyon</a:t>
            </a:r>
            <a:r>
              <a:rPr lang="en-US" dirty="0">
                <a:latin typeface="+mn-lt"/>
              </a:rPr>
              <a:t> </a:t>
            </a:r>
            <a:r>
              <a:rPr lang="en-US" dirty="0" err="1">
                <a:latin typeface="+mn-lt"/>
              </a:rPr>
              <a:t>kontrol</a:t>
            </a:r>
            <a:r>
              <a:rPr lang="en-US" dirty="0">
                <a:latin typeface="+mn-lt"/>
              </a:rPr>
              <a:t> </a:t>
            </a:r>
            <a:r>
              <a:rPr lang="en-US" dirty="0" err="1">
                <a:latin typeface="+mn-lt"/>
              </a:rPr>
              <a:t>komitelerinin</a:t>
            </a:r>
            <a:r>
              <a:rPr lang="en-US" dirty="0">
                <a:latin typeface="+mn-lt"/>
              </a:rPr>
              <a:t> </a:t>
            </a:r>
            <a:r>
              <a:rPr lang="en-US" dirty="0" err="1">
                <a:latin typeface="+mn-lt"/>
              </a:rPr>
              <a:t>direktifleri</a:t>
            </a:r>
            <a:r>
              <a:rPr lang="en-US" dirty="0">
                <a:latin typeface="+mn-lt"/>
              </a:rPr>
              <a:t> </a:t>
            </a:r>
            <a:r>
              <a:rPr lang="en-US" dirty="0" err="1">
                <a:latin typeface="+mn-lt"/>
              </a:rPr>
              <a:t>doğrultusunda</a:t>
            </a:r>
            <a:r>
              <a:rPr lang="en-US" dirty="0">
                <a:latin typeface="+mn-lt"/>
              </a:rPr>
              <a:t> </a:t>
            </a:r>
            <a:r>
              <a:rPr lang="en-US" dirty="0" err="1">
                <a:latin typeface="+mn-lt"/>
              </a:rPr>
              <a:t>belirlenen</a:t>
            </a:r>
            <a:r>
              <a:rPr lang="en-US" dirty="0">
                <a:latin typeface="+mn-lt"/>
              </a:rPr>
              <a:t> </a:t>
            </a:r>
            <a:r>
              <a:rPr lang="en-US" dirty="0" err="1">
                <a:latin typeface="+mn-lt"/>
              </a:rPr>
              <a:t>kurallara</a:t>
            </a:r>
            <a:r>
              <a:rPr lang="en-US" dirty="0">
                <a:latin typeface="+mn-lt"/>
              </a:rPr>
              <a:t> </a:t>
            </a:r>
            <a:r>
              <a:rPr lang="en-US" dirty="0" err="1">
                <a:latin typeface="+mn-lt"/>
              </a:rPr>
              <a:t>göre</a:t>
            </a:r>
            <a:r>
              <a:rPr lang="en-US" dirty="0">
                <a:latin typeface="+mn-lt"/>
              </a:rPr>
              <a:t> </a:t>
            </a:r>
            <a:r>
              <a:rPr lang="en-US" dirty="0" err="1">
                <a:latin typeface="+mn-lt"/>
              </a:rPr>
              <a:t>temizlenmeli</a:t>
            </a:r>
            <a:r>
              <a:rPr lang="en-US" dirty="0">
                <a:latin typeface="+mn-lt"/>
              </a:rPr>
              <a:t> </a:t>
            </a:r>
            <a:r>
              <a:rPr lang="en-US" dirty="0" err="1">
                <a:latin typeface="+mn-lt"/>
              </a:rPr>
              <a:t>ve</a:t>
            </a:r>
            <a:r>
              <a:rPr lang="en-US" dirty="0">
                <a:latin typeface="+mn-lt"/>
              </a:rPr>
              <a:t> </a:t>
            </a:r>
            <a:r>
              <a:rPr lang="en-US" dirty="0" err="1">
                <a:latin typeface="+mn-lt"/>
              </a:rPr>
              <a:t>dezenfekte</a:t>
            </a:r>
            <a:r>
              <a:rPr lang="en-US" dirty="0">
                <a:latin typeface="+mn-lt"/>
              </a:rPr>
              <a:t> </a:t>
            </a:r>
            <a:r>
              <a:rPr lang="en-US" dirty="0" err="1">
                <a:latin typeface="+mn-lt"/>
              </a:rPr>
              <a:t>edilmeli</a:t>
            </a:r>
            <a:endParaRPr lang="tr-TR" dirty="0">
              <a:latin typeface="+mn-lt"/>
            </a:endParaRPr>
          </a:p>
          <a:p>
            <a:pPr lvl="0"/>
            <a:endParaRPr lang="tr-TR" dirty="0">
              <a:latin typeface="+mn-lt"/>
            </a:endParaRPr>
          </a:p>
          <a:p>
            <a:pPr lvl="0"/>
            <a:r>
              <a:rPr lang="en-US" dirty="0" err="1">
                <a:latin typeface="+mn-lt"/>
              </a:rPr>
              <a:t>Kullanılmış</a:t>
            </a:r>
            <a:r>
              <a:rPr lang="en-US" dirty="0">
                <a:latin typeface="+mn-lt"/>
              </a:rPr>
              <a:t> </a:t>
            </a:r>
            <a:r>
              <a:rPr lang="en-US" dirty="0" err="1">
                <a:latin typeface="+mn-lt"/>
              </a:rPr>
              <a:t>kişisel</a:t>
            </a:r>
            <a:r>
              <a:rPr lang="en-US" dirty="0">
                <a:latin typeface="+mn-lt"/>
              </a:rPr>
              <a:t> </a:t>
            </a:r>
            <a:r>
              <a:rPr lang="en-US" dirty="0" err="1">
                <a:latin typeface="+mn-lt"/>
              </a:rPr>
              <a:t>koruyucu</a:t>
            </a:r>
            <a:r>
              <a:rPr lang="en-US" dirty="0">
                <a:latin typeface="+mn-lt"/>
              </a:rPr>
              <a:t> </a:t>
            </a:r>
            <a:r>
              <a:rPr lang="en-US" dirty="0" err="1">
                <a:latin typeface="+mn-lt"/>
              </a:rPr>
              <a:t>ekipmanların</a:t>
            </a:r>
            <a:r>
              <a:rPr lang="en-US" dirty="0">
                <a:latin typeface="+mn-lt"/>
              </a:rPr>
              <a:t> </a:t>
            </a:r>
            <a:r>
              <a:rPr lang="en-US" dirty="0" err="1">
                <a:latin typeface="+mn-lt"/>
              </a:rPr>
              <a:t>atılması</a:t>
            </a:r>
            <a:r>
              <a:rPr lang="en-US" dirty="0">
                <a:latin typeface="+mn-lt"/>
              </a:rPr>
              <a:t> </a:t>
            </a:r>
            <a:r>
              <a:rPr lang="en-US" dirty="0" err="1">
                <a:latin typeface="+mn-lt"/>
              </a:rPr>
              <a:t>amacıyla</a:t>
            </a:r>
            <a:r>
              <a:rPr lang="en-US" dirty="0">
                <a:latin typeface="+mn-lt"/>
              </a:rPr>
              <a:t> hasta </a:t>
            </a:r>
            <a:r>
              <a:rPr lang="en-US" dirty="0" err="1">
                <a:latin typeface="+mn-lt"/>
              </a:rPr>
              <a:t>odası</a:t>
            </a:r>
            <a:r>
              <a:rPr lang="en-US" dirty="0">
                <a:latin typeface="+mn-lt"/>
              </a:rPr>
              <a:t> </a:t>
            </a:r>
            <a:r>
              <a:rPr lang="en-US" dirty="0" err="1">
                <a:latin typeface="+mn-lt"/>
              </a:rPr>
              <a:t>girişinde</a:t>
            </a:r>
            <a:r>
              <a:rPr lang="en-US" dirty="0">
                <a:latin typeface="+mn-lt"/>
              </a:rPr>
              <a:t> </a:t>
            </a:r>
            <a:r>
              <a:rPr lang="en-US" dirty="0" err="1">
                <a:latin typeface="+mn-lt"/>
              </a:rPr>
              <a:t>ve</a:t>
            </a:r>
            <a:r>
              <a:rPr lang="en-US" dirty="0">
                <a:latin typeface="+mn-lt"/>
              </a:rPr>
              <a:t> hasta </a:t>
            </a:r>
            <a:r>
              <a:rPr lang="en-US" dirty="0" err="1">
                <a:latin typeface="+mn-lt"/>
              </a:rPr>
              <a:t>odasının</a:t>
            </a:r>
            <a:r>
              <a:rPr lang="en-US" dirty="0">
                <a:latin typeface="+mn-lt"/>
              </a:rPr>
              <a:t> </a:t>
            </a:r>
            <a:r>
              <a:rPr lang="en-US" dirty="0" err="1">
                <a:latin typeface="+mn-lt"/>
              </a:rPr>
              <a:t>içerisinde</a:t>
            </a:r>
            <a:r>
              <a:rPr lang="en-US" dirty="0">
                <a:latin typeface="+mn-lt"/>
              </a:rPr>
              <a:t> </a:t>
            </a:r>
            <a:r>
              <a:rPr lang="en-US" dirty="0" err="1">
                <a:latin typeface="+mn-lt"/>
              </a:rPr>
              <a:t>iki</a:t>
            </a:r>
            <a:r>
              <a:rPr lang="en-US" dirty="0">
                <a:latin typeface="+mn-lt"/>
              </a:rPr>
              <a:t> </a:t>
            </a:r>
            <a:r>
              <a:rPr lang="en-US" dirty="0" err="1">
                <a:latin typeface="+mn-lt"/>
              </a:rPr>
              <a:t>ayrı</a:t>
            </a:r>
            <a:r>
              <a:rPr lang="en-US" dirty="0">
                <a:latin typeface="+mn-lt"/>
              </a:rPr>
              <a:t> </a:t>
            </a:r>
            <a:r>
              <a:rPr lang="en-US" dirty="0" err="1">
                <a:latin typeface="+mn-lt"/>
              </a:rPr>
              <a:t>tıbbi</a:t>
            </a:r>
            <a:r>
              <a:rPr lang="en-US" dirty="0">
                <a:latin typeface="+mn-lt"/>
              </a:rPr>
              <a:t> </a:t>
            </a:r>
            <a:r>
              <a:rPr lang="en-US" dirty="0" err="1">
                <a:latin typeface="+mn-lt"/>
              </a:rPr>
              <a:t>atık</a:t>
            </a:r>
            <a:r>
              <a:rPr lang="en-US" dirty="0">
                <a:latin typeface="+mn-lt"/>
              </a:rPr>
              <a:t> </a:t>
            </a:r>
            <a:r>
              <a:rPr lang="en-US" dirty="0" err="1">
                <a:latin typeface="+mn-lt"/>
              </a:rPr>
              <a:t>bulundurulmal</a:t>
            </a:r>
            <a:r>
              <a:rPr lang="tr-TR" dirty="0">
                <a:latin typeface="+mn-lt"/>
              </a:rPr>
              <a:t>ı</a:t>
            </a: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 Odasının Özellikleri</a:t>
            </a:r>
          </a:p>
        </p:txBody>
      </p:sp>
    </p:spTree>
    <p:extLst>
      <p:ext uri="{BB962C8B-B14F-4D97-AF65-F5344CB8AC3E}">
        <p14:creationId xmlns:p14="http://schemas.microsoft.com/office/powerpoint/2010/main" xmlns="" val="30738680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253067" y="1361008"/>
            <a:ext cx="10261600" cy="5173142"/>
          </a:xfrm>
        </p:spPr>
        <p:txBody>
          <a:bodyPr>
            <a:normAutofit fontScale="85000" lnSpcReduction="20000"/>
          </a:bodyPr>
          <a:lstStyle/>
          <a:p>
            <a:pPr>
              <a:lnSpc>
                <a:spcPct val="100000"/>
              </a:lnSpc>
              <a:spcBef>
                <a:spcPts val="1200"/>
              </a:spcBef>
            </a:pPr>
            <a:r>
              <a:rPr lang="tr-TR" dirty="0">
                <a:latin typeface="+mn-lt"/>
              </a:rPr>
              <a:t>Hasta odasına girişler sınırlandırılmalı, sadece hastanın bakımından sorumlu olan ve girişi gerekli olan personelin odaya girişine izin verilmeli</a:t>
            </a:r>
          </a:p>
          <a:p>
            <a:pPr>
              <a:lnSpc>
                <a:spcPct val="100000"/>
              </a:lnSpc>
              <a:spcBef>
                <a:spcPts val="1200"/>
              </a:spcBef>
            </a:pPr>
            <a:r>
              <a:rPr lang="tr-TR" dirty="0">
                <a:latin typeface="+mn-lt"/>
              </a:rPr>
              <a:t>Hasta ziyaretçileri yasaklanmalı ve refakatçi gerekli ise tek kişi ile kısıtlanmalı</a:t>
            </a:r>
          </a:p>
          <a:p>
            <a:pPr>
              <a:lnSpc>
                <a:spcPct val="100000"/>
              </a:lnSpc>
              <a:spcBef>
                <a:spcPts val="1200"/>
              </a:spcBef>
            </a:pPr>
            <a:r>
              <a:rPr lang="tr-TR" dirty="0">
                <a:latin typeface="+mn-lt"/>
              </a:rPr>
              <a:t>Hasta odasına girişlerde kişisel koruyucu malzemeler;</a:t>
            </a:r>
          </a:p>
          <a:p>
            <a:pPr lvl="1">
              <a:lnSpc>
                <a:spcPct val="100000"/>
              </a:lnSpc>
              <a:spcBef>
                <a:spcPts val="1200"/>
              </a:spcBef>
            </a:pPr>
            <a:r>
              <a:rPr lang="tr-TR" dirty="0">
                <a:latin typeface="+mn-lt"/>
              </a:rPr>
              <a:t>Eldiven, </a:t>
            </a:r>
          </a:p>
          <a:p>
            <a:pPr lvl="1">
              <a:lnSpc>
                <a:spcPct val="100000"/>
              </a:lnSpc>
              <a:spcBef>
                <a:spcPts val="1200"/>
              </a:spcBef>
            </a:pPr>
            <a:r>
              <a:rPr lang="tr-TR" dirty="0">
                <a:latin typeface="+mn-lt"/>
              </a:rPr>
              <a:t>Önlük (steril olmayan, tercihen </a:t>
            </a:r>
            <a:br>
              <a:rPr lang="tr-TR" dirty="0">
                <a:latin typeface="+mn-lt"/>
              </a:rPr>
            </a:br>
            <a:r>
              <a:rPr lang="tr-TR" dirty="0">
                <a:latin typeface="+mn-lt"/>
              </a:rPr>
              <a:t>sıvı geçirimsiz ve uzun kollu),</a:t>
            </a:r>
          </a:p>
          <a:p>
            <a:pPr lvl="1">
              <a:lnSpc>
                <a:spcPct val="100000"/>
              </a:lnSpc>
              <a:spcBef>
                <a:spcPts val="1200"/>
              </a:spcBef>
            </a:pPr>
            <a:r>
              <a:rPr lang="tr-TR" dirty="0">
                <a:latin typeface="+mn-lt"/>
              </a:rPr>
              <a:t>Tıbbi maske, </a:t>
            </a:r>
          </a:p>
          <a:p>
            <a:pPr lvl="1">
              <a:lnSpc>
                <a:spcPct val="100000"/>
              </a:lnSpc>
              <a:spcBef>
                <a:spcPts val="1200"/>
              </a:spcBef>
            </a:pPr>
            <a:r>
              <a:rPr lang="tr-TR" dirty="0">
                <a:latin typeface="+mn-lt"/>
              </a:rPr>
              <a:t>N95/</a:t>
            </a:r>
            <a:r>
              <a:rPr lang="tr-TR" dirty="0"/>
              <a:t>FFP2 </a:t>
            </a:r>
            <a:r>
              <a:rPr lang="en-US" dirty="0" err="1"/>
              <a:t>veya</a:t>
            </a:r>
            <a:r>
              <a:rPr lang="en-US" dirty="0"/>
              <a:t> N99/FFP3 </a:t>
            </a:r>
            <a:r>
              <a:rPr lang="tr-TR" dirty="0"/>
              <a:t> </a:t>
            </a:r>
            <a:r>
              <a:rPr lang="tr-TR" dirty="0">
                <a:latin typeface="+mn-lt"/>
              </a:rPr>
              <a:t>maske, </a:t>
            </a:r>
          </a:p>
          <a:p>
            <a:pPr lvl="1">
              <a:lnSpc>
                <a:spcPct val="100000"/>
              </a:lnSpc>
              <a:spcBef>
                <a:spcPts val="1200"/>
              </a:spcBef>
            </a:pPr>
            <a:r>
              <a:rPr lang="tr-TR" dirty="0">
                <a:latin typeface="+mn-lt"/>
              </a:rPr>
              <a:t>Gözlük / Yüz koruyucu</a:t>
            </a:r>
          </a:p>
          <a:p>
            <a:pPr lvl="1">
              <a:lnSpc>
                <a:spcPct val="100000"/>
              </a:lnSpc>
              <a:spcBef>
                <a:spcPts val="1200"/>
              </a:spcBef>
            </a:pPr>
            <a:r>
              <a:rPr lang="tr-TR" dirty="0">
                <a:latin typeface="+mn-lt"/>
              </a:rPr>
              <a:t>Alkol bazlı el antiseptiği</a:t>
            </a:r>
          </a:p>
          <a:p>
            <a:pPr lvl="1">
              <a:lnSpc>
                <a:spcPct val="100000"/>
              </a:lnSpc>
              <a:spcBef>
                <a:spcPts val="1200"/>
              </a:spcBef>
            </a:pPr>
            <a:r>
              <a:rPr lang="tr-TR" dirty="0"/>
              <a:t>Alkol bazlı </a:t>
            </a:r>
            <a:r>
              <a:rPr lang="en-US" dirty="0" err="1"/>
              <a:t>hızlı</a:t>
            </a:r>
            <a:r>
              <a:rPr lang="en-US" dirty="0"/>
              <a:t> </a:t>
            </a:r>
            <a:r>
              <a:rPr lang="en-US" dirty="0" err="1"/>
              <a:t>yüzey</a:t>
            </a:r>
            <a:r>
              <a:rPr lang="en-US" dirty="0"/>
              <a:t> </a:t>
            </a:r>
            <a:r>
              <a:rPr lang="en-US" dirty="0" err="1"/>
              <a:t>dezenfektanı</a:t>
            </a:r>
            <a:endParaRPr lang="tr-TR" dirty="0"/>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895541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s-ES" sz="3200" dirty="0">
                <a:solidFill>
                  <a:schemeClr val="bg1"/>
                </a:solidFill>
                <a:latin typeface="+mj-lt"/>
              </a:rPr>
              <a:t>Hasta Odasına Giriş ve Hastaya Yaklaşım</a:t>
            </a:r>
            <a:endParaRPr lang="tr-TR" sz="3200" dirty="0">
              <a:solidFill>
                <a:schemeClr val="bg1"/>
              </a:solidFill>
              <a:latin typeface="+mj-lt"/>
            </a:endParaRPr>
          </a:p>
        </p:txBody>
      </p:sp>
      <p:sp>
        <p:nvSpPr>
          <p:cNvPr id="5" name="Sağ Ayraç 4">
            <a:extLst>
              <a:ext uri="{FF2B5EF4-FFF2-40B4-BE49-F238E27FC236}">
                <a16:creationId xmlns:a16="http://schemas.microsoft.com/office/drawing/2014/main" xmlns="" id="{B79E3F31-4612-4F38-9CC6-94216924C749}"/>
              </a:ext>
            </a:extLst>
          </p:cNvPr>
          <p:cNvSpPr/>
          <p:nvPr/>
        </p:nvSpPr>
        <p:spPr>
          <a:xfrm>
            <a:off x="7130531" y="3648075"/>
            <a:ext cx="625493" cy="2581275"/>
          </a:xfrm>
          <a:prstGeom prst="rightBrace">
            <a:avLst>
              <a:gd name="adj1" fmla="val 62035"/>
              <a:gd name="adj2" fmla="val 47691"/>
            </a:avLst>
          </a:prstGeom>
          <a:ln>
            <a:solidFill>
              <a:srgbClr val="C0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tr-TR" dirty="0"/>
          </a:p>
        </p:txBody>
      </p:sp>
      <p:sp>
        <p:nvSpPr>
          <p:cNvPr id="6" name="Dikdörtgen 5">
            <a:extLst>
              <a:ext uri="{FF2B5EF4-FFF2-40B4-BE49-F238E27FC236}">
                <a16:creationId xmlns:a16="http://schemas.microsoft.com/office/drawing/2014/main" xmlns="" id="{BB8E146B-7986-45FC-ACE0-BD6DF040BE1E}"/>
              </a:ext>
            </a:extLst>
          </p:cNvPr>
          <p:cNvSpPr/>
          <p:nvPr/>
        </p:nvSpPr>
        <p:spPr>
          <a:xfrm>
            <a:off x="8058104" y="4227131"/>
            <a:ext cx="3349347" cy="1200329"/>
          </a:xfrm>
          <a:prstGeom prst="rect">
            <a:avLst/>
          </a:prstGeom>
        </p:spPr>
        <p:txBody>
          <a:bodyPr wrap="square">
            <a:spAutoFit/>
          </a:bodyPr>
          <a:lstStyle/>
          <a:p>
            <a:pPr algn="ctr"/>
            <a:r>
              <a:rPr lang="en-US" sz="2400" dirty="0"/>
              <a:t>hasta </a:t>
            </a:r>
            <a:r>
              <a:rPr lang="en-US" sz="2400" dirty="0" err="1"/>
              <a:t>odası</a:t>
            </a:r>
            <a:r>
              <a:rPr lang="en-US" sz="2400" dirty="0"/>
              <a:t> </a:t>
            </a:r>
            <a:r>
              <a:rPr lang="en-US" sz="2400" dirty="0" err="1"/>
              <a:t>girişinde</a:t>
            </a:r>
            <a:r>
              <a:rPr lang="en-US" sz="2400" dirty="0"/>
              <a:t> </a:t>
            </a:r>
            <a:r>
              <a:rPr lang="en-US" sz="2400" dirty="0" err="1"/>
              <a:t>hazır</a:t>
            </a:r>
            <a:r>
              <a:rPr lang="en-US" sz="2400" dirty="0"/>
              <a:t> </a:t>
            </a:r>
            <a:r>
              <a:rPr lang="en-US" sz="2400" dirty="0" err="1"/>
              <a:t>olarak</a:t>
            </a:r>
            <a:r>
              <a:rPr lang="en-US" sz="2400" dirty="0"/>
              <a:t> </a:t>
            </a:r>
            <a:r>
              <a:rPr lang="en-US" sz="2400" dirty="0" err="1"/>
              <a:t>bulundurulmalı</a:t>
            </a:r>
            <a:endParaRPr lang="tr-TR" sz="2400" dirty="0"/>
          </a:p>
        </p:txBody>
      </p:sp>
    </p:spTree>
    <p:extLst>
      <p:ext uri="{BB962C8B-B14F-4D97-AF65-F5344CB8AC3E}">
        <p14:creationId xmlns:p14="http://schemas.microsoft.com/office/powerpoint/2010/main" xmlns="" val="39567670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461154" y="1532458"/>
            <a:ext cx="10155113" cy="5001692"/>
          </a:xfrm>
        </p:spPr>
        <p:txBody>
          <a:bodyPr>
            <a:normAutofit/>
          </a:bodyPr>
          <a:lstStyle/>
          <a:p>
            <a:pPr>
              <a:lnSpc>
                <a:spcPct val="100000"/>
              </a:lnSpc>
              <a:spcBef>
                <a:spcPts val="1200"/>
              </a:spcBef>
            </a:pPr>
            <a:r>
              <a:rPr lang="tr-TR" dirty="0">
                <a:latin typeface="+mn-lt"/>
              </a:rPr>
              <a:t>Muayene, tedavi ve kişisel bakım yapan kişiler;</a:t>
            </a:r>
          </a:p>
          <a:p>
            <a:pPr lvl="1">
              <a:lnSpc>
                <a:spcPct val="100000"/>
              </a:lnSpc>
              <a:spcBef>
                <a:spcPts val="1200"/>
              </a:spcBef>
            </a:pPr>
            <a:r>
              <a:rPr lang="tr-TR" dirty="0">
                <a:latin typeface="+mn-lt"/>
              </a:rPr>
              <a:t>Eldiven </a:t>
            </a:r>
          </a:p>
          <a:p>
            <a:pPr lvl="1">
              <a:lnSpc>
                <a:spcPct val="100000"/>
              </a:lnSpc>
              <a:spcBef>
                <a:spcPts val="1200"/>
              </a:spcBef>
            </a:pPr>
            <a:r>
              <a:rPr lang="tr-TR" dirty="0">
                <a:latin typeface="+mn-lt"/>
              </a:rPr>
              <a:t>İzolasyon önlüğü</a:t>
            </a:r>
          </a:p>
          <a:p>
            <a:pPr lvl="1">
              <a:lnSpc>
                <a:spcPct val="100000"/>
              </a:lnSpc>
              <a:spcBef>
                <a:spcPts val="1200"/>
              </a:spcBef>
            </a:pPr>
            <a:r>
              <a:rPr lang="en-US" dirty="0" err="1"/>
              <a:t>gözlük</a:t>
            </a:r>
            <a:r>
              <a:rPr lang="en-US" dirty="0"/>
              <a:t>/</a:t>
            </a:r>
            <a:r>
              <a:rPr lang="en-US" dirty="0" err="1"/>
              <a:t>yüz</a:t>
            </a:r>
            <a:r>
              <a:rPr lang="en-US" dirty="0"/>
              <a:t> </a:t>
            </a:r>
            <a:r>
              <a:rPr lang="en-US" dirty="0" err="1"/>
              <a:t>koruyucu</a:t>
            </a:r>
            <a:r>
              <a:rPr lang="tr-TR" dirty="0">
                <a:latin typeface="+mn-lt"/>
              </a:rPr>
              <a:t> </a:t>
            </a:r>
          </a:p>
          <a:p>
            <a:pPr lvl="1">
              <a:lnSpc>
                <a:spcPct val="100000"/>
              </a:lnSpc>
              <a:spcBef>
                <a:spcPts val="1200"/>
              </a:spcBef>
            </a:pPr>
            <a:r>
              <a:rPr lang="tr-TR" b="1" dirty="0">
                <a:latin typeface="+mn-lt"/>
              </a:rPr>
              <a:t>Tıbbi maske </a:t>
            </a:r>
          </a:p>
          <a:p>
            <a:pPr>
              <a:lnSpc>
                <a:spcPct val="100000"/>
              </a:lnSpc>
              <a:spcBef>
                <a:spcPts val="1800"/>
              </a:spcBef>
            </a:pPr>
            <a:r>
              <a:rPr lang="tr-TR" dirty="0">
                <a:latin typeface="+mn-lt"/>
              </a:rPr>
              <a:t>Hastanın </a:t>
            </a:r>
            <a:r>
              <a:rPr lang="tr-TR" b="1" dirty="0" err="1">
                <a:latin typeface="+mn-lt"/>
              </a:rPr>
              <a:t>sekresyonları</a:t>
            </a:r>
            <a:r>
              <a:rPr lang="tr-TR" b="1" dirty="0">
                <a:latin typeface="+mn-lt"/>
              </a:rPr>
              <a:t> veya vücut çıkartılarının </a:t>
            </a:r>
            <a:r>
              <a:rPr lang="tr-TR" b="1" dirty="0" err="1">
                <a:latin typeface="+mn-lt"/>
              </a:rPr>
              <a:t>aerosolizasyonuna</a:t>
            </a:r>
            <a:r>
              <a:rPr lang="tr-TR" b="1" dirty="0">
                <a:latin typeface="+mn-lt"/>
              </a:rPr>
              <a:t> neden olabilecek girişim yapılacağında N95/FFP2 </a:t>
            </a:r>
            <a:r>
              <a:rPr lang="en-US" b="1" dirty="0" err="1">
                <a:latin typeface="+mn-lt"/>
              </a:rPr>
              <a:t>veya</a:t>
            </a:r>
            <a:r>
              <a:rPr lang="en-US" b="1" dirty="0">
                <a:latin typeface="+mn-lt"/>
              </a:rPr>
              <a:t> N99/FFP3 </a:t>
            </a:r>
            <a:r>
              <a:rPr lang="tr-TR" b="1" dirty="0">
                <a:latin typeface="+mn-lt"/>
              </a:rPr>
              <a:t>maske ve gözlük / siperlik </a:t>
            </a:r>
            <a:r>
              <a:rPr lang="tr-TR" dirty="0">
                <a:latin typeface="+mn-lt"/>
              </a:rPr>
              <a:t>kullanılmasına özen gösterilmeli</a:t>
            </a: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910781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s-ES" sz="3200" dirty="0">
                <a:solidFill>
                  <a:schemeClr val="bg1"/>
                </a:solidFill>
                <a:latin typeface="+mj-lt"/>
              </a:rPr>
              <a:t>Hasta Odasına Giriş ve Hastaya Yaklaşım</a:t>
            </a:r>
            <a:endParaRPr lang="tr-TR" sz="3200" dirty="0">
              <a:solidFill>
                <a:schemeClr val="bg1"/>
              </a:solidFill>
              <a:latin typeface="+mj-lt"/>
            </a:endParaRPr>
          </a:p>
        </p:txBody>
      </p:sp>
      <p:sp>
        <p:nvSpPr>
          <p:cNvPr id="5" name="Sağ Ayraç 4">
            <a:extLst>
              <a:ext uri="{FF2B5EF4-FFF2-40B4-BE49-F238E27FC236}">
                <a16:creationId xmlns:a16="http://schemas.microsoft.com/office/drawing/2014/main" xmlns="" id="{30A7C42F-47D8-48AC-92E7-4ABC343B5497}"/>
              </a:ext>
            </a:extLst>
          </p:cNvPr>
          <p:cNvSpPr/>
          <p:nvPr/>
        </p:nvSpPr>
        <p:spPr>
          <a:xfrm>
            <a:off x="5699351" y="2138063"/>
            <a:ext cx="186613" cy="1895241"/>
          </a:xfrm>
          <a:prstGeom prst="rightBrace">
            <a:avLst>
              <a:gd name="adj1" fmla="val 62035"/>
              <a:gd name="adj2" fmla="val 47691"/>
            </a:avLst>
          </a:prstGeom>
          <a:ln>
            <a:solidFill>
              <a:srgbClr val="C0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tr-TR"/>
          </a:p>
        </p:txBody>
      </p:sp>
      <p:sp>
        <p:nvSpPr>
          <p:cNvPr id="6" name="Dikdörtgen 5">
            <a:extLst>
              <a:ext uri="{FF2B5EF4-FFF2-40B4-BE49-F238E27FC236}">
                <a16:creationId xmlns:a16="http://schemas.microsoft.com/office/drawing/2014/main" xmlns="" id="{330F42CF-0ADA-4835-98F5-BBCF72744BDC}"/>
              </a:ext>
            </a:extLst>
          </p:cNvPr>
          <p:cNvSpPr/>
          <p:nvPr/>
        </p:nvSpPr>
        <p:spPr>
          <a:xfrm>
            <a:off x="6061091" y="2849787"/>
            <a:ext cx="1669047" cy="463332"/>
          </a:xfrm>
          <a:prstGeom prst="rect">
            <a:avLst/>
          </a:prstGeom>
        </p:spPr>
        <p:txBody>
          <a:bodyPr wrap="none">
            <a:spAutoFit/>
          </a:bodyPr>
          <a:lstStyle/>
          <a:p>
            <a:pPr algn="ctr">
              <a:lnSpc>
                <a:spcPct val="120000"/>
              </a:lnSpc>
            </a:pPr>
            <a:r>
              <a:rPr lang="en-US" sz="2200" dirty="0" err="1"/>
              <a:t>kullanmalı</a:t>
            </a:r>
            <a:endParaRPr lang="tr-TR" sz="2200" dirty="0"/>
          </a:p>
        </p:txBody>
      </p:sp>
    </p:spTree>
    <p:extLst>
      <p:ext uri="{BB962C8B-B14F-4D97-AF65-F5344CB8AC3E}">
        <p14:creationId xmlns:p14="http://schemas.microsoft.com/office/powerpoint/2010/main" xmlns="" val="1257138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196622" y="1427683"/>
            <a:ext cx="10103555" cy="4877867"/>
          </a:xfrm>
        </p:spPr>
        <p:txBody>
          <a:bodyPr>
            <a:normAutofit/>
          </a:bodyPr>
          <a:lstStyle/>
          <a:p>
            <a:pPr>
              <a:lnSpc>
                <a:spcPct val="100000"/>
              </a:lnSpc>
              <a:spcBef>
                <a:spcPts val="1200"/>
              </a:spcBef>
            </a:pPr>
            <a:r>
              <a:rPr lang="tr-TR" dirty="0">
                <a:latin typeface="+mn-lt"/>
              </a:rPr>
              <a:t>Kişisel koruyucu ekipmanlar giyilirken ve çıkartılırken kurallara uygun bir şekilde sırayla giymeye (önlük, maske, gözlük, yüz koruyucusu ve eldiven) ve çıkarmaya (</a:t>
            </a:r>
            <a:r>
              <a:rPr lang="en-US" dirty="0" err="1">
                <a:latin typeface="+mn-lt"/>
              </a:rPr>
              <a:t>eldiven</a:t>
            </a:r>
            <a:r>
              <a:rPr lang="en-US" dirty="0">
                <a:latin typeface="+mn-lt"/>
              </a:rPr>
              <a:t>, </a:t>
            </a:r>
            <a:r>
              <a:rPr lang="en-US" dirty="0" err="1">
                <a:latin typeface="+mn-lt"/>
              </a:rPr>
              <a:t>gözlük</a:t>
            </a:r>
            <a:r>
              <a:rPr lang="en-US" dirty="0">
                <a:latin typeface="+mn-lt"/>
              </a:rPr>
              <a:t>, </a:t>
            </a:r>
            <a:r>
              <a:rPr lang="en-US" dirty="0" err="1">
                <a:latin typeface="+mn-lt"/>
              </a:rPr>
              <a:t>yüz</a:t>
            </a:r>
            <a:r>
              <a:rPr lang="en-US" dirty="0">
                <a:latin typeface="+mn-lt"/>
              </a:rPr>
              <a:t> </a:t>
            </a:r>
            <a:r>
              <a:rPr lang="en-US" dirty="0" err="1">
                <a:latin typeface="+mn-lt"/>
              </a:rPr>
              <a:t>koruyucu</a:t>
            </a:r>
            <a:r>
              <a:rPr lang="en-US" dirty="0">
                <a:latin typeface="+mn-lt"/>
              </a:rPr>
              <a:t>, </a:t>
            </a:r>
            <a:r>
              <a:rPr lang="en-US" dirty="0" err="1">
                <a:latin typeface="+mn-lt"/>
              </a:rPr>
              <a:t>önlük</a:t>
            </a:r>
            <a:r>
              <a:rPr lang="en-US" dirty="0">
                <a:latin typeface="+mn-lt"/>
              </a:rPr>
              <a:t>, </a:t>
            </a:r>
            <a:r>
              <a:rPr lang="en-US" dirty="0" err="1">
                <a:latin typeface="+mn-lt"/>
              </a:rPr>
              <a:t>maske</a:t>
            </a:r>
            <a:r>
              <a:rPr lang="tr-TR" dirty="0">
                <a:latin typeface="+mn-lt"/>
              </a:rPr>
              <a:t>) dikkat edilmeli</a:t>
            </a:r>
          </a:p>
          <a:p>
            <a:pPr>
              <a:lnSpc>
                <a:spcPct val="100000"/>
              </a:lnSpc>
              <a:spcBef>
                <a:spcPts val="1200"/>
              </a:spcBef>
            </a:pPr>
            <a:r>
              <a:rPr lang="tr-TR" dirty="0">
                <a:latin typeface="+mn-lt"/>
              </a:rPr>
              <a:t>Özellikle maskenin hasta odasından çıktıktan sonra en son çıkartılması ve sonrasında el hijyeni uygulanması ihmal edilmemeli</a:t>
            </a:r>
          </a:p>
          <a:p>
            <a:pPr>
              <a:lnSpc>
                <a:spcPct val="100000"/>
              </a:lnSpc>
              <a:spcBef>
                <a:spcPts val="1200"/>
              </a:spcBef>
            </a:pPr>
            <a:r>
              <a:rPr lang="tr-TR" dirty="0">
                <a:latin typeface="+mn-lt"/>
              </a:rPr>
              <a:t>Eldivenin bütünlüğünün bozulduğu, belirgin şekilde </a:t>
            </a:r>
            <a:r>
              <a:rPr lang="tr-TR" dirty="0" err="1">
                <a:latin typeface="+mn-lt"/>
              </a:rPr>
              <a:t>kontamine</a:t>
            </a:r>
            <a:r>
              <a:rPr lang="tr-TR" dirty="0">
                <a:latin typeface="+mn-lt"/>
              </a:rPr>
              <a:t> olduğu durumda eldiven çıkartılarak, el hijyeni sağlanmalı ve yeni eldiven giyilmeli</a:t>
            </a:r>
          </a:p>
          <a:p>
            <a:pPr>
              <a:lnSpc>
                <a:spcPct val="100000"/>
              </a:lnSpc>
              <a:spcBef>
                <a:spcPts val="1200"/>
              </a:spcBef>
            </a:pPr>
            <a:endParaRPr lang="tr-TR" dirty="0">
              <a:latin typeface="+mn-lt"/>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4" y="202982"/>
            <a:ext cx="8831585"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s-ES" sz="3200" dirty="0">
                <a:solidFill>
                  <a:schemeClr val="bg1"/>
                </a:solidFill>
                <a:latin typeface="+mj-lt"/>
              </a:rPr>
              <a:t>Hasta Odasına Giriş ve Hastaya Yaklaşım</a:t>
            </a:r>
            <a:endParaRPr lang="tr-TR" sz="3200" dirty="0">
              <a:solidFill>
                <a:schemeClr val="bg1"/>
              </a:solidFill>
              <a:latin typeface="+mj-lt"/>
            </a:endParaRPr>
          </a:p>
        </p:txBody>
      </p:sp>
    </p:spTree>
    <p:extLst>
      <p:ext uri="{BB962C8B-B14F-4D97-AF65-F5344CB8AC3E}">
        <p14:creationId xmlns:p14="http://schemas.microsoft.com/office/powerpoint/2010/main" xmlns="" val="30201209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151467" y="1343378"/>
            <a:ext cx="10058400" cy="5057421"/>
          </a:xfrm>
        </p:spPr>
        <p:txBody>
          <a:bodyPr>
            <a:normAutofit/>
          </a:bodyPr>
          <a:lstStyle/>
          <a:p>
            <a:pPr>
              <a:lnSpc>
                <a:spcPct val="100000"/>
              </a:lnSpc>
              <a:spcBef>
                <a:spcPts val="1200"/>
              </a:spcBef>
            </a:pPr>
            <a:r>
              <a:rPr lang="tr-TR" b="1" dirty="0" err="1">
                <a:latin typeface="+mn-lt"/>
              </a:rPr>
              <a:t>Aerosolizasyona</a:t>
            </a:r>
            <a:r>
              <a:rPr lang="tr-TR" b="1" dirty="0">
                <a:latin typeface="+mn-lt"/>
              </a:rPr>
              <a:t> neden olabilecek işlemler </a:t>
            </a:r>
            <a:r>
              <a:rPr lang="tr-TR" dirty="0">
                <a:latin typeface="+mn-lt"/>
              </a:rPr>
              <a:t>sırasında</a:t>
            </a:r>
          </a:p>
          <a:p>
            <a:pPr lvl="1">
              <a:lnSpc>
                <a:spcPct val="100000"/>
              </a:lnSpc>
              <a:spcBef>
                <a:spcPts val="1200"/>
              </a:spcBef>
            </a:pPr>
            <a:r>
              <a:rPr lang="tr-TR" dirty="0">
                <a:latin typeface="+mn-lt"/>
              </a:rPr>
              <a:t>Hasta odasında mutlak ihtiyaç duyulan sağlık personeli dışında kimse olmamasına özen gösterilmeli</a:t>
            </a:r>
          </a:p>
          <a:p>
            <a:pPr lvl="1">
              <a:lnSpc>
                <a:spcPct val="100000"/>
              </a:lnSpc>
              <a:spcBef>
                <a:spcPts val="1200"/>
              </a:spcBef>
            </a:pPr>
            <a:r>
              <a:rPr lang="tr-TR" dirty="0">
                <a:latin typeface="+mn-lt"/>
              </a:rPr>
              <a:t>İşlem sırasında kapının kapalı olması sağlanmalı </a:t>
            </a:r>
          </a:p>
          <a:p>
            <a:pPr lvl="1">
              <a:lnSpc>
                <a:spcPct val="100000"/>
              </a:lnSpc>
              <a:spcBef>
                <a:spcPts val="1200"/>
              </a:spcBef>
            </a:pPr>
            <a:r>
              <a:rPr lang="tr-TR" dirty="0">
                <a:latin typeface="+mn-lt"/>
              </a:rPr>
              <a:t>İşlem sonrasında bir süre, giriş-çıkış dahil kapı açık tutulmamalı</a:t>
            </a:r>
          </a:p>
          <a:p>
            <a:pPr lvl="1">
              <a:lnSpc>
                <a:spcPct val="100000"/>
              </a:lnSpc>
              <a:spcBef>
                <a:spcPts val="1200"/>
              </a:spcBef>
            </a:pPr>
            <a:r>
              <a:rPr lang="tr-TR" dirty="0">
                <a:latin typeface="+mn-lt"/>
              </a:rPr>
              <a:t>İlgili işlemler, doğal hava akışı ile yeterince havalandırılan, tercihen negatif basınçlı odalarda yapılmalı</a:t>
            </a:r>
          </a:p>
          <a:p>
            <a:pPr>
              <a:lnSpc>
                <a:spcPct val="100000"/>
              </a:lnSpc>
              <a:spcBef>
                <a:spcPts val="1200"/>
              </a:spcBef>
            </a:pPr>
            <a:endParaRPr lang="tr-TR" dirty="0">
              <a:latin typeface="+mn-lt"/>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9445658"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s-ES" sz="3200" dirty="0">
                <a:solidFill>
                  <a:schemeClr val="bg1"/>
                </a:solidFill>
                <a:latin typeface="+mj-lt"/>
              </a:rPr>
              <a:t>Hasta Odasına Giriş ve Hastaya Yaklaşım</a:t>
            </a:r>
            <a:endParaRPr lang="tr-TR" sz="3200" dirty="0">
              <a:solidFill>
                <a:schemeClr val="bg1"/>
              </a:solidFill>
              <a:latin typeface="+mj-lt"/>
            </a:endParaRPr>
          </a:p>
        </p:txBody>
      </p:sp>
    </p:spTree>
    <p:extLst>
      <p:ext uri="{BB962C8B-B14F-4D97-AF65-F5344CB8AC3E}">
        <p14:creationId xmlns:p14="http://schemas.microsoft.com/office/powerpoint/2010/main" xmlns="" val="2101260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8" name="İçerik Yer Tutucusu 2">
            <a:extLst>
              <a:ext uri="{FF2B5EF4-FFF2-40B4-BE49-F238E27FC236}">
                <a16:creationId xmlns:a16="http://schemas.microsoft.com/office/drawing/2014/main" xmlns="" id="{2CC4340C-1A43-41B4-8339-445BCF86531A}"/>
              </a:ext>
            </a:extLst>
          </p:cNvPr>
          <p:cNvSpPr>
            <a:spLocks noGrp="1"/>
          </p:cNvSpPr>
          <p:nvPr>
            <p:ph idx="1"/>
          </p:nvPr>
        </p:nvSpPr>
        <p:spPr>
          <a:xfrm>
            <a:off x="1664965" y="1269628"/>
            <a:ext cx="9709610" cy="4925131"/>
          </a:xfrm>
        </p:spPr>
        <p:txBody>
          <a:bodyPr>
            <a:normAutofit/>
          </a:bodyPr>
          <a:lstStyle/>
          <a:p>
            <a:pPr marL="0" indent="0">
              <a:lnSpc>
                <a:spcPct val="120000"/>
              </a:lnSpc>
              <a:buNone/>
            </a:pPr>
            <a:r>
              <a:rPr lang="en-US" sz="2000" b="1" dirty="0">
                <a:latin typeface="+mn-lt"/>
              </a:rPr>
              <a:t>31 </a:t>
            </a:r>
            <a:r>
              <a:rPr lang="en-US" sz="2000" b="1" dirty="0" err="1">
                <a:latin typeface="+mn-lt"/>
              </a:rPr>
              <a:t>Aralık</a:t>
            </a:r>
            <a:r>
              <a:rPr lang="en-US" sz="2000" b="1" dirty="0">
                <a:latin typeface="+mn-lt"/>
              </a:rPr>
              <a:t> 2019</a:t>
            </a:r>
            <a:r>
              <a:rPr lang="tr-TR" sz="2000" b="1" dirty="0">
                <a:latin typeface="+mn-lt"/>
              </a:rPr>
              <a:t> </a:t>
            </a:r>
            <a:r>
              <a:rPr lang="en-US" sz="2000" b="1" dirty="0">
                <a:latin typeface="+mn-lt"/>
              </a:rPr>
              <a:t>DSÖ</a:t>
            </a:r>
            <a:r>
              <a:rPr lang="tr-TR" sz="2000" b="1" dirty="0">
                <a:latin typeface="+mn-lt"/>
              </a:rPr>
              <a:t>:</a:t>
            </a:r>
            <a:r>
              <a:rPr lang="en-US" sz="2000" b="1" dirty="0">
                <a:latin typeface="+mn-lt"/>
              </a:rPr>
              <a:t> </a:t>
            </a:r>
            <a:endParaRPr lang="tr-TR" sz="2000" b="1" dirty="0">
              <a:latin typeface="+mn-lt"/>
            </a:endParaRPr>
          </a:p>
          <a:p>
            <a:pPr>
              <a:lnSpc>
                <a:spcPct val="120000"/>
              </a:lnSpc>
            </a:pPr>
            <a:r>
              <a:rPr lang="en-US" sz="2000" dirty="0" err="1">
                <a:latin typeface="+mn-lt"/>
              </a:rPr>
              <a:t>Çin</a:t>
            </a:r>
            <a:r>
              <a:rPr lang="en-US" sz="2000" dirty="0">
                <a:latin typeface="+mn-lt"/>
              </a:rPr>
              <a:t> </a:t>
            </a:r>
            <a:r>
              <a:rPr lang="en-US" sz="2000" dirty="0" err="1">
                <a:latin typeface="+mn-lt"/>
              </a:rPr>
              <a:t>Ülke</a:t>
            </a:r>
            <a:r>
              <a:rPr lang="en-US" sz="2000" dirty="0">
                <a:latin typeface="+mn-lt"/>
              </a:rPr>
              <a:t> </a:t>
            </a:r>
            <a:r>
              <a:rPr lang="en-US" sz="2000" dirty="0" err="1">
                <a:latin typeface="+mn-lt"/>
              </a:rPr>
              <a:t>Ofisi</a:t>
            </a:r>
            <a:r>
              <a:rPr lang="en-US" sz="2000" dirty="0">
                <a:latin typeface="+mn-lt"/>
              </a:rPr>
              <a:t>, </a:t>
            </a:r>
            <a:r>
              <a:rPr lang="en-US" sz="2000" dirty="0" err="1">
                <a:latin typeface="+mn-lt"/>
              </a:rPr>
              <a:t>Çin'in</a:t>
            </a:r>
            <a:r>
              <a:rPr lang="en-US" sz="2000" dirty="0">
                <a:latin typeface="+mn-lt"/>
              </a:rPr>
              <a:t> Hubei </a:t>
            </a:r>
            <a:r>
              <a:rPr lang="en-US" sz="2000" dirty="0" err="1">
                <a:latin typeface="+mn-lt"/>
              </a:rPr>
              <a:t>eyaletinin</a:t>
            </a:r>
            <a:r>
              <a:rPr lang="en-US" sz="2000" dirty="0">
                <a:latin typeface="+mn-lt"/>
              </a:rPr>
              <a:t> Wuhan </a:t>
            </a:r>
            <a:r>
              <a:rPr lang="en-US" sz="2000" dirty="0" err="1">
                <a:latin typeface="+mn-lt"/>
              </a:rPr>
              <a:t>şehrinde</a:t>
            </a:r>
            <a:r>
              <a:rPr lang="en-US" sz="2000" dirty="0">
                <a:latin typeface="+mn-lt"/>
              </a:rPr>
              <a:t> </a:t>
            </a:r>
            <a:endParaRPr lang="tr-TR" sz="2000" dirty="0">
              <a:latin typeface="+mn-lt"/>
            </a:endParaRPr>
          </a:p>
          <a:p>
            <a:pPr>
              <a:lnSpc>
                <a:spcPct val="120000"/>
              </a:lnSpc>
            </a:pPr>
            <a:r>
              <a:rPr lang="tr-TR" sz="2000" dirty="0">
                <a:latin typeface="+mn-lt"/>
              </a:rPr>
              <a:t>E</a:t>
            </a:r>
            <a:r>
              <a:rPr lang="en-US" sz="2000" dirty="0" err="1">
                <a:latin typeface="+mn-lt"/>
              </a:rPr>
              <a:t>tiyolojisi</a:t>
            </a:r>
            <a:r>
              <a:rPr lang="en-US" sz="2000" dirty="0">
                <a:latin typeface="+mn-lt"/>
              </a:rPr>
              <a:t> </a:t>
            </a:r>
            <a:r>
              <a:rPr lang="en-US" sz="2000" dirty="0" err="1">
                <a:latin typeface="+mn-lt"/>
              </a:rPr>
              <a:t>bilinmeyen</a:t>
            </a:r>
            <a:r>
              <a:rPr lang="en-US" sz="2000" dirty="0">
                <a:latin typeface="+mn-lt"/>
              </a:rPr>
              <a:t> </a:t>
            </a:r>
            <a:r>
              <a:rPr lang="en-US" sz="2000" dirty="0" err="1">
                <a:latin typeface="+mn-lt"/>
              </a:rPr>
              <a:t>pnömoni</a:t>
            </a:r>
            <a:r>
              <a:rPr lang="en-US" sz="2000" dirty="0">
                <a:latin typeface="+mn-lt"/>
              </a:rPr>
              <a:t> </a:t>
            </a:r>
            <a:r>
              <a:rPr lang="en-US" sz="2000" dirty="0" err="1">
                <a:latin typeface="+mn-lt"/>
              </a:rPr>
              <a:t>vakalarını</a:t>
            </a:r>
            <a:r>
              <a:rPr lang="en-US" sz="2000" dirty="0">
                <a:latin typeface="+mn-lt"/>
              </a:rPr>
              <a:t> </a:t>
            </a:r>
            <a:r>
              <a:rPr lang="en-US" sz="2000" dirty="0" err="1">
                <a:latin typeface="+mn-lt"/>
              </a:rPr>
              <a:t>bildi</a:t>
            </a:r>
            <a:r>
              <a:rPr lang="tr-TR" sz="2000" dirty="0" err="1">
                <a:latin typeface="+mn-lt"/>
              </a:rPr>
              <a:t>rimi</a:t>
            </a:r>
            <a:endParaRPr lang="tr-TR" sz="2000" dirty="0">
              <a:latin typeface="+mn-lt"/>
            </a:endParaRPr>
          </a:p>
          <a:p>
            <a:pPr>
              <a:lnSpc>
                <a:spcPct val="120000"/>
              </a:lnSpc>
            </a:pPr>
            <a:r>
              <a:rPr lang="tr-TR" sz="2000" dirty="0" err="1">
                <a:latin typeface="+mn-lt"/>
              </a:rPr>
              <a:t>Wuhan</a:t>
            </a:r>
            <a:r>
              <a:rPr lang="tr-TR" sz="2000" dirty="0">
                <a:latin typeface="+mn-lt"/>
              </a:rPr>
              <a:t> Güney Çin Deniz Ürünleri Şehir Pazarında (farklı hayvan türleri satan bir toptan balık ve canlı hayvan pazarı) çalışanlarda kümelenme</a:t>
            </a:r>
          </a:p>
          <a:p>
            <a:pPr marL="0" indent="0">
              <a:lnSpc>
                <a:spcPct val="120000"/>
              </a:lnSpc>
              <a:spcBef>
                <a:spcPts val="2400"/>
              </a:spcBef>
              <a:buNone/>
            </a:pPr>
            <a:r>
              <a:rPr lang="tr-TR" sz="2000" b="1" dirty="0">
                <a:latin typeface="+mn-lt"/>
              </a:rPr>
              <a:t>13</a:t>
            </a:r>
            <a:r>
              <a:rPr lang="en-US" sz="2000" b="1" dirty="0">
                <a:latin typeface="+mn-lt"/>
              </a:rPr>
              <a:t> </a:t>
            </a:r>
            <a:r>
              <a:rPr lang="en-US" sz="2000" b="1" dirty="0" err="1">
                <a:latin typeface="+mn-lt"/>
              </a:rPr>
              <a:t>Ocak</a:t>
            </a:r>
            <a:r>
              <a:rPr lang="en-US" sz="2000" b="1" dirty="0">
                <a:latin typeface="+mn-lt"/>
              </a:rPr>
              <a:t> 2020</a:t>
            </a:r>
            <a:r>
              <a:rPr lang="tr-TR" sz="2000" b="1" dirty="0">
                <a:latin typeface="+mn-lt"/>
              </a:rPr>
              <a:t>: </a:t>
            </a:r>
            <a:r>
              <a:rPr lang="tr-TR" sz="2000" dirty="0">
                <a:latin typeface="+mn-lt"/>
              </a:rPr>
              <a:t>İlk </a:t>
            </a:r>
            <a:r>
              <a:rPr lang="tr-TR" sz="2000" dirty="0" err="1">
                <a:latin typeface="+mn-lt"/>
              </a:rPr>
              <a:t>importe</a:t>
            </a:r>
            <a:r>
              <a:rPr lang="tr-TR" sz="2000" dirty="0">
                <a:latin typeface="+mn-lt"/>
              </a:rPr>
              <a:t> vaka- Tayland </a:t>
            </a:r>
          </a:p>
          <a:p>
            <a:pPr marL="0" indent="0">
              <a:lnSpc>
                <a:spcPct val="120000"/>
              </a:lnSpc>
              <a:spcBef>
                <a:spcPts val="2400"/>
              </a:spcBef>
              <a:buNone/>
            </a:pPr>
            <a:r>
              <a:rPr lang="en-US" sz="2000" b="1" dirty="0">
                <a:latin typeface="+mn-lt"/>
              </a:rPr>
              <a:t>7 </a:t>
            </a:r>
            <a:r>
              <a:rPr lang="en-US" sz="2000" b="1" dirty="0" err="1">
                <a:latin typeface="+mn-lt"/>
              </a:rPr>
              <a:t>Ocak</a:t>
            </a:r>
            <a:r>
              <a:rPr lang="en-US" sz="2000" b="1" dirty="0">
                <a:latin typeface="+mn-lt"/>
              </a:rPr>
              <a:t> 2020</a:t>
            </a:r>
            <a:r>
              <a:rPr lang="tr-TR" sz="2000" b="1" dirty="0">
                <a:latin typeface="+mn-lt"/>
              </a:rPr>
              <a:t> E</a:t>
            </a:r>
            <a:r>
              <a:rPr lang="en-US" sz="2000" b="1" dirty="0" err="1">
                <a:latin typeface="+mn-lt"/>
              </a:rPr>
              <a:t>tken</a:t>
            </a:r>
            <a:r>
              <a:rPr lang="tr-TR" sz="2000" b="1" dirty="0">
                <a:latin typeface="+mn-lt"/>
              </a:rPr>
              <a:t>in Tanımlanması: </a:t>
            </a:r>
          </a:p>
          <a:p>
            <a:pPr>
              <a:lnSpc>
                <a:spcPct val="120000"/>
              </a:lnSpc>
            </a:pPr>
            <a:r>
              <a:rPr lang="tr-TR" sz="2000" dirty="0">
                <a:latin typeface="+mn-lt"/>
              </a:rPr>
              <a:t>D</a:t>
            </a:r>
            <a:r>
              <a:rPr lang="en-US" sz="2000" dirty="0">
                <a:latin typeface="+mn-lt"/>
              </a:rPr>
              <a:t>aha </a:t>
            </a:r>
            <a:r>
              <a:rPr lang="en-US" sz="2000" dirty="0" err="1">
                <a:latin typeface="+mn-lt"/>
              </a:rPr>
              <a:t>önce</a:t>
            </a:r>
            <a:r>
              <a:rPr lang="en-US" sz="2000" dirty="0">
                <a:latin typeface="+mn-lt"/>
              </a:rPr>
              <a:t> </a:t>
            </a:r>
            <a:r>
              <a:rPr lang="en-US" sz="2000" dirty="0" err="1">
                <a:latin typeface="+mn-lt"/>
              </a:rPr>
              <a:t>insanlarda</a:t>
            </a:r>
            <a:r>
              <a:rPr lang="en-US" sz="2000" dirty="0">
                <a:latin typeface="+mn-lt"/>
              </a:rPr>
              <a:t> </a:t>
            </a:r>
            <a:r>
              <a:rPr lang="en-US" sz="2000" dirty="0" err="1">
                <a:latin typeface="+mn-lt"/>
              </a:rPr>
              <a:t>tespit</a:t>
            </a:r>
            <a:r>
              <a:rPr lang="en-US" sz="2000" dirty="0">
                <a:latin typeface="+mn-lt"/>
              </a:rPr>
              <a:t> </a:t>
            </a:r>
            <a:r>
              <a:rPr lang="en-US" sz="2000" dirty="0" err="1">
                <a:latin typeface="+mn-lt"/>
              </a:rPr>
              <a:t>edilmemiş</a:t>
            </a:r>
            <a:r>
              <a:rPr lang="en-US" sz="2000" dirty="0">
                <a:latin typeface="+mn-lt"/>
              </a:rPr>
              <a:t> </a:t>
            </a:r>
            <a:endParaRPr lang="tr-TR" sz="2000" dirty="0">
              <a:latin typeface="+mn-lt"/>
            </a:endParaRPr>
          </a:p>
          <a:p>
            <a:pPr>
              <a:lnSpc>
                <a:spcPct val="120000"/>
              </a:lnSpc>
            </a:pPr>
            <a:r>
              <a:rPr lang="tr-TR" sz="2000" dirty="0">
                <a:latin typeface="+mn-lt"/>
              </a:rPr>
              <a:t>Y</a:t>
            </a:r>
            <a:r>
              <a:rPr lang="en-US" sz="2000" dirty="0" err="1">
                <a:latin typeface="+mn-lt"/>
              </a:rPr>
              <a:t>eni</a:t>
            </a:r>
            <a:r>
              <a:rPr lang="en-US" sz="2000" dirty="0">
                <a:latin typeface="+mn-lt"/>
              </a:rPr>
              <a:t> </a:t>
            </a:r>
            <a:r>
              <a:rPr lang="en-US" sz="2000" dirty="0" err="1">
                <a:latin typeface="+mn-lt"/>
              </a:rPr>
              <a:t>bir</a:t>
            </a:r>
            <a:r>
              <a:rPr lang="en-US" sz="2000" dirty="0">
                <a:latin typeface="+mn-lt"/>
              </a:rPr>
              <a:t> coronavirus </a:t>
            </a:r>
            <a:r>
              <a:rPr lang="en-US" sz="2000" dirty="0" err="1">
                <a:latin typeface="+mn-lt"/>
              </a:rPr>
              <a:t>olarak</a:t>
            </a:r>
            <a:r>
              <a:rPr lang="en-US" sz="2000" dirty="0">
                <a:latin typeface="+mn-lt"/>
              </a:rPr>
              <a:t> </a:t>
            </a:r>
            <a:r>
              <a:rPr lang="en-US" sz="2000" dirty="0" err="1">
                <a:latin typeface="+mn-lt"/>
              </a:rPr>
              <a:t>tanımlanmış</a:t>
            </a:r>
            <a:endParaRPr lang="tr-TR" sz="2000" dirty="0">
              <a:latin typeface="+mn-lt"/>
            </a:endParaRPr>
          </a:p>
        </p:txBody>
      </p:sp>
      <p:sp>
        <p:nvSpPr>
          <p:cNvPr id="10" name="Unvan 1">
            <a:extLst>
              <a:ext uri="{FF2B5EF4-FFF2-40B4-BE49-F238E27FC236}">
                <a16:creationId xmlns:a16="http://schemas.microsoft.com/office/drawing/2014/main" xmlns="" id="{7818049D-8BBA-44B7-8302-7F0CFE50BCC5}"/>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Epidemiyoloji</a:t>
            </a:r>
          </a:p>
        </p:txBody>
      </p:sp>
    </p:spTree>
    <p:extLst>
      <p:ext uri="{BB962C8B-B14F-4D97-AF65-F5344CB8AC3E}">
        <p14:creationId xmlns:p14="http://schemas.microsoft.com/office/powerpoint/2010/main" xmlns="" val="34043400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461155" y="1361008"/>
            <a:ext cx="9445658" cy="4858817"/>
          </a:xfrm>
        </p:spPr>
        <p:txBody>
          <a:bodyPr>
            <a:normAutofit fontScale="85000" lnSpcReduction="10000"/>
          </a:bodyPr>
          <a:lstStyle/>
          <a:p>
            <a:pPr>
              <a:lnSpc>
                <a:spcPct val="100000"/>
              </a:lnSpc>
              <a:spcBef>
                <a:spcPts val="1200"/>
              </a:spcBef>
            </a:pPr>
            <a:r>
              <a:rPr lang="tr-TR" dirty="0">
                <a:latin typeface="+mn-lt"/>
              </a:rPr>
              <a:t>Hastaya temas öncesi ve sonrasında el hijyenine dikkat edilmeli (Sabun ve su veya alkol bazlı el antiseptikleri kullanılabilir)</a:t>
            </a:r>
          </a:p>
          <a:p>
            <a:pPr>
              <a:lnSpc>
                <a:spcPct val="100000"/>
              </a:lnSpc>
              <a:spcBef>
                <a:spcPts val="1200"/>
              </a:spcBef>
            </a:pPr>
            <a:r>
              <a:rPr lang="tr-TR" dirty="0">
                <a:latin typeface="+mn-lt"/>
              </a:rPr>
              <a:t>Eller gözle görülür derecede kirli ise el antiseptiği yerine mutlaka su ile sabun kullanılmalı</a:t>
            </a:r>
          </a:p>
          <a:p>
            <a:pPr>
              <a:lnSpc>
                <a:spcPct val="100000"/>
              </a:lnSpc>
              <a:spcBef>
                <a:spcPts val="1200"/>
              </a:spcBef>
            </a:pPr>
            <a:r>
              <a:rPr lang="tr-TR" dirty="0">
                <a:latin typeface="+mn-lt"/>
              </a:rPr>
              <a:t>Hasta, tıbbi açıdan önemli bir neden olmadıkça odasından çıkarılmamalı, odadan çıkması gerekli ise tıbbi maske ile transferi yapılmalı</a:t>
            </a:r>
          </a:p>
          <a:p>
            <a:pPr>
              <a:lnSpc>
                <a:spcPct val="100000"/>
              </a:lnSpc>
              <a:spcBef>
                <a:spcPts val="1200"/>
              </a:spcBef>
            </a:pPr>
            <a:r>
              <a:rPr lang="en-US" dirty="0">
                <a:latin typeface="+mn-lt"/>
              </a:rPr>
              <a:t>Hasta </a:t>
            </a:r>
            <a:r>
              <a:rPr lang="en-US" dirty="0" err="1">
                <a:latin typeface="+mn-lt"/>
              </a:rPr>
              <a:t>noninvaziv</a:t>
            </a:r>
            <a:r>
              <a:rPr lang="en-US" dirty="0">
                <a:latin typeface="+mn-lt"/>
              </a:rPr>
              <a:t> </a:t>
            </a:r>
            <a:r>
              <a:rPr lang="en-US" dirty="0" err="1">
                <a:latin typeface="+mn-lt"/>
              </a:rPr>
              <a:t>veya</a:t>
            </a:r>
            <a:r>
              <a:rPr lang="en-US" dirty="0">
                <a:latin typeface="+mn-lt"/>
              </a:rPr>
              <a:t> </a:t>
            </a:r>
            <a:r>
              <a:rPr lang="en-US" dirty="0" err="1">
                <a:latin typeface="+mn-lt"/>
              </a:rPr>
              <a:t>invaziv</a:t>
            </a:r>
            <a:r>
              <a:rPr lang="en-US" dirty="0">
                <a:latin typeface="+mn-lt"/>
              </a:rPr>
              <a:t> </a:t>
            </a:r>
            <a:r>
              <a:rPr lang="en-US" dirty="0" err="1">
                <a:latin typeface="+mn-lt"/>
              </a:rPr>
              <a:t>solunum</a:t>
            </a:r>
            <a:r>
              <a:rPr lang="en-US" dirty="0">
                <a:latin typeface="+mn-lt"/>
              </a:rPr>
              <a:t> </a:t>
            </a:r>
            <a:r>
              <a:rPr lang="en-US" dirty="0" err="1">
                <a:latin typeface="+mn-lt"/>
              </a:rPr>
              <a:t>desteği</a:t>
            </a:r>
            <a:r>
              <a:rPr lang="en-US" dirty="0">
                <a:latin typeface="+mn-lt"/>
              </a:rPr>
              <a:t> </a:t>
            </a:r>
            <a:r>
              <a:rPr lang="en-US" dirty="0" err="1">
                <a:latin typeface="+mn-lt"/>
              </a:rPr>
              <a:t>tedavisi</a:t>
            </a:r>
            <a:r>
              <a:rPr lang="en-US" dirty="0">
                <a:latin typeface="+mn-lt"/>
              </a:rPr>
              <a:t> </a:t>
            </a:r>
            <a:r>
              <a:rPr lang="en-US" dirty="0" err="1">
                <a:latin typeface="+mn-lt"/>
              </a:rPr>
              <a:t>altında</a:t>
            </a:r>
            <a:r>
              <a:rPr lang="en-US" dirty="0">
                <a:latin typeface="+mn-lt"/>
              </a:rPr>
              <a:t> </a:t>
            </a:r>
            <a:r>
              <a:rPr lang="en-US" dirty="0" err="1">
                <a:latin typeface="+mn-lt"/>
              </a:rPr>
              <a:t>ise</a:t>
            </a:r>
            <a:r>
              <a:rPr lang="en-US" dirty="0">
                <a:latin typeface="+mn-lt"/>
              </a:rPr>
              <a:t> </a:t>
            </a:r>
            <a:r>
              <a:rPr lang="en-US" dirty="0" err="1">
                <a:latin typeface="+mn-lt"/>
              </a:rPr>
              <a:t>solunum</a:t>
            </a:r>
            <a:r>
              <a:rPr lang="en-US" dirty="0">
                <a:latin typeface="+mn-lt"/>
              </a:rPr>
              <a:t> </a:t>
            </a:r>
            <a:r>
              <a:rPr lang="en-US" dirty="0" err="1">
                <a:latin typeface="+mn-lt"/>
              </a:rPr>
              <a:t>izolasyon</a:t>
            </a:r>
            <a:r>
              <a:rPr lang="en-US" dirty="0">
                <a:latin typeface="+mn-lt"/>
              </a:rPr>
              <a:t> </a:t>
            </a:r>
            <a:r>
              <a:rPr lang="en-US" dirty="0" err="1">
                <a:latin typeface="+mn-lt"/>
              </a:rPr>
              <a:t>önlemlerine</a:t>
            </a:r>
            <a:r>
              <a:rPr lang="en-US" dirty="0">
                <a:latin typeface="+mn-lt"/>
              </a:rPr>
              <a:t> </a:t>
            </a:r>
            <a:r>
              <a:rPr lang="en-US" dirty="0" err="1">
                <a:latin typeface="+mn-lt"/>
              </a:rPr>
              <a:t>uyulmalı</a:t>
            </a:r>
            <a:r>
              <a:rPr lang="en-US" dirty="0">
                <a:latin typeface="+mn-lt"/>
              </a:rPr>
              <a:t> </a:t>
            </a:r>
            <a:r>
              <a:rPr lang="en-US" dirty="0" err="1">
                <a:latin typeface="+mn-lt"/>
              </a:rPr>
              <a:t>ve</a:t>
            </a:r>
            <a:r>
              <a:rPr lang="en-US" dirty="0">
                <a:latin typeface="+mn-lt"/>
              </a:rPr>
              <a:t> </a:t>
            </a:r>
            <a:r>
              <a:rPr lang="en-US" dirty="0" err="1">
                <a:latin typeface="+mn-lt"/>
              </a:rPr>
              <a:t>cerrahi</a:t>
            </a:r>
            <a:r>
              <a:rPr lang="en-US" dirty="0">
                <a:latin typeface="+mn-lt"/>
              </a:rPr>
              <a:t> </a:t>
            </a:r>
            <a:r>
              <a:rPr lang="en-US" dirty="0" err="1">
                <a:latin typeface="+mn-lt"/>
              </a:rPr>
              <a:t>maske</a:t>
            </a:r>
            <a:r>
              <a:rPr lang="en-US" dirty="0">
                <a:latin typeface="+mn-lt"/>
              </a:rPr>
              <a:t> </a:t>
            </a:r>
            <a:r>
              <a:rPr lang="en-US" dirty="0" err="1">
                <a:latin typeface="+mn-lt"/>
              </a:rPr>
              <a:t>yerine</a:t>
            </a:r>
            <a:r>
              <a:rPr lang="en-US" dirty="0">
                <a:latin typeface="+mn-lt"/>
              </a:rPr>
              <a:t> N95 </a:t>
            </a:r>
            <a:r>
              <a:rPr lang="en-US" dirty="0" err="1">
                <a:latin typeface="+mn-lt"/>
              </a:rPr>
              <a:t>maske</a:t>
            </a:r>
            <a:r>
              <a:rPr lang="en-US" dirty="0">
                <a:latin typeface="+mn-lt"/>
              </a:rPr>
              <a:t> </a:t>
            </a:r>
            <a:r>
              <a:rPr lang="en-US" dirty="0" err="1">
                <a:latin typeface="+mn-lt"/>
              </a:rPr>
              <a:t>önerilir</a:t>
            </a:r>
            <a:r>
              <a:rPr lang="en-US" dirty="0">
                <a:latin typeface="+mn-lt"/>
              </a:rPr>
              <a:t>.</a:t>
            </a:r>
            <a:endParaRPr lang="tr-TR" dirty="0">
              <a:latin typeface="+mn-lt"/>
            </a:endParaRPr>
          </a:p>
          <a:p>
            <a:pPr>
              <a:lnSpc>
                <a:spcPct val="100000"/>
              </a:lnSpc>
              <a:spcBef>
                <a:spcPts val="1200"/>
              </a:spcBef>
            </a:pPr>
            <a:r>
              <a:rPr lang="tr-TR" dirty="0">
                <a:latin typeface="+mn-lt"/>
              </a:rPr>
              <a:t>Hastanın bulunduğu ortam ve çevre temizliği amacıyla </a:t>
            </a:r>
            <a:r>
              <a:rPr lang="en-US" dirty="0" err="1">
                <a:latin typeface="+mn-lt"/>
              </a:rPr>
              <a:t>enfeksiyon</a:t>
            </a:r>
            <a:r>
              <a:rPr lang="en-US" dirty="0">
                <a:latin typeface="+mn-lt"/>
              </a:rPr>
              <a:t> </a:t>
            </a:r>
            <a:r>
              <a:rPr lang="en-US" dirty="0" err="1">
                <a:latin typeface="+mn-lt"/>
              </a:rPr>
              <a:t>kontrol</a:t>
            </a:r>
            <a:r>
              <a:rPr lang="en-US" dirty="0">
                <a:latin typeface="+mn-lt"/>
              </a:rPr>
              <a:t> </a:t>
            </a:r>
            <a:r>
              <a:rPr lang="en-US" dirty="0" err="1">
                <a:latin typeface="+mn-lt"/>
              </a:rPr>
              <a:t>komitelerinin</a:t>
            </a:r>
            <a:r>
              <a:rPr lang="en-US" dirty="0">
                <a:latin typeface="+mn-lt"/>
              </a:rPr>
              <a:t> </a:t>
            </a:r>
            <a:r>
              <a:rPr lang="en-US" dirty="0" err="1">
                <a:latin typeface="+mn-lt"/>
              </a:rPr>
              <a:t>direktifleri</a:t>
            </a:r>
            <a:r>
              <a:rPr lang="en-US" dirty="0">
                <a:latin typeface="+mn-lt"/>
              </a:rPr>
              <a:t> </a:t>
            </a:r>
            <a:r>
              <a:rPr lang="en-US" dirty="0" err="1">
                <a:latin typeface="+mn-lt"/>
              </a:rPr>
              <a:t>doğrultusunda</a:t>
            </a:r>
            <a:r>
              <a:rPr lang="en-US" dirty="0">
                <a:latin typeface="+mn-lt"/>
              </a:rPr>
              <a:t> </a:t>
            </a:r>
            <a:r>
              <a:rPr lang="en-US" dirty="0" err="1">
                <a:latin typeface="+mn-lt"/>
              </a:rPr>
              <a:t>belirlenen</a:t>
            </a:r>
            <a:r>
              <a:rPr lang="en-US" dirty="0">
                <a:latin typeface="+mn-lt"/>
              </a:rPr>
              <a:t> </a:t>
            </a:r>
            <a:r>
              <a:rPr lang="en-US" dirty="0" err="1">
                <a:latin typeface="+mn-lt"/>
              </a:rPr>
              <a:t>kurallara</a:t>
            </a:r>
            <a:r>
              <a:rPr lang="en-US" dirty="0">
                <a:latin typeface="+mn-lt"/>
              </a:rPr>
              <a:t> </a:t>
            </a:r>
            <a:r>
              <a:rPr lang="en-US" dirty="0" err="1">
                <a:latin typeface="+mn-lt"/>
              </a:rPr>
              <a:t>göre</a:t>
            </a:r>
            <a:r>
              <a:rPr lang="en-US" dirty="0">
                <a:latin typeface="+mn-lt"/>
              </a:rPr>
              <a:t> </a:t>
            </a:r>
            <a:r>
              <a:rPr lang="en-US" dirty="0" err="1">
                <a:latin typeface="+mn-lt"/>
              </a:rPr>
              <a:t>temizlenmeli</a:t>
            </a:r>
            <a:r>
              <a:rPr lang="en-US" dirty="0">
                <a:latin typeface="+mn-lt"/>
              </a:rPr>
              <a:t> </a:t>
            </a:r>
            <a:r>
              <a:rPr lang="en-US" dirty="0" err="1">
                <a:latin typeface="+mn-lt"/>
              </a:rPr>
              <a:t>ve</a:t>
            </a:r>
            <a:r>
              <a:rPr lang="en-US" dirty="0">
                <a:latin typeface="+mn-lt"/>
              </a:rPr>
              <a:t> </a:t>
            </a:r>
            <a:r>
              <a:rPr lang="en-US" dirty="0" err="1">
                <a:latin typeface="+mn-lt"/>
              </a:rPr>
              <a:t>dezenfekte</a:t>
            </a:r>
            <a:r>
              <a:rPr lang="en-US" dirty="0">
                <a:latin typeface="+mn-lt"/>
              </a:rPr>
              <a:t> </a:t>
            </a:r>
            <a:r>
              <a:rPr lang="en-US" dirty="0" err="1">
                <a:latin typeface="+mn-lt"/>
              </a:rPr>
              <a:t>edilmelidir</a:t>
            </a:r>
            <a:r>
              <a:rPr lang="en-US" dirty="0">
                <a:latin typeface="+mn-lt"/>
              </a:rPr>
              <a:t>.</a:t>
            </a:r>
            <a:endParaRPr lang="tr-TR" dirty="0">
              <a:latin typeface="+mn-lt"/>
            </a:endParaRPr>
          </a:p>
          <a:p>
            <a:pPr marL="0" indent="0">
              <a:lnSpc>
                <a:spcPct val="100000"/>
              </a:lnSpc>
              <a:spcBef>
                <a:spcPts val="1200"/>
              </a:spcBef>
              <a:buNone/>
            </a:pPr>
            <a:endParaRPr lang="tr-TR" dirty="0">
              <a:latin typeface="+mn-lt"/>
            </a:endParaRPr>
          </a:p>
          <a:p>
            <a:pPr>
              <a:lnSpc>
                <a:spcPct val="100000"/>
              </a:lnSpc>
              <a:spcBef>
                <a:spcPts val="1200"/>
              </a:spcBef>
            </a:pPr>
            <a:endParaRPr lang="tr-TR" dirty="0">
              <a:latin typeface="+mn-lt"/>
            </a:endParaRPr>
          </a:p>
        </p:txBody>
      </p:sp>
    </p:spTree>
    <p:extLst>
      <p:ext uri="{BB962C8B-B14F-4D97-AF65-F5344CB8AC3E}">
        <p14:creationId xmlns:p14="http://schemas.microsoft.com/office/powerpoint/2010/main" xmlns="" val="5962337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461154" y="1389583"/>
            <a:ext cx="9872889" cy="4296842"/>
          </a:xfrm>
        </p:spPr>
        <p:txBody>
          <a:bodyPr>
            <a:normAutofit/>
          </a:bodyPr>
          <a:lstStyle/>
          <a:p>
            <a:pPr>
              <a:lnSpc>
                <a:spcPct val="100000"/>
              </a:lnSpc>
              <a:spcBef>
                <a:spcPts val="1200"/>
              </a:spcBef>
            </a:pPr>
            <a:r>
              <a:rPr lang="tr-TR" dirty="0">
                <a:latin typeface="+mn-lt"/>
              </a:rPr>
              <a:t>Hasta çıkartıları ve </a:t>
            </a:r>
            <a:r>
              <a:rPr lang="tr-TR" dirty="0" err="1">
                <a:latin typeface="+mn-lt"/>
              </a:rPr>
              <a:t>sekresyonları</a:t>
            </a:r>
            <a:r>
              <a:rPr lang="tr-TR" dirty="0">
                <a:latin typeface="+mn-lt"/>
              </a:rPr>
              <a:t> ile </a:t>
            </a:r>
            <a:r>
              <a:rPr lang="tr-TR" dirty="0" err="1">
                <a:latin typeface="+mn-lt"/>
              </a:rPr>
              <a:t>kontamine</a:t>
            </a:r>
            <a:r>
              <a:rPr lang="tr-TR" dirty="0">
                <a:latin typeface="+mn-lt"/>
              </a:rPr>
              <a:t> olan yüzeylerin temizliği “Hastane Öncesi Acil Sağlık Hizmetlerinde Enfeksiyon Hastalıklarından Korunma Rehberi’ne” uygun olarak sağlanmalı</a:t>
            </a:r>
          </a:p>
          <a:p>
            <a:pPr>
              <a:lnSpc>
                <a:spcPct val="100000"/>
              </a:lnSpc>
              <a:spcBef>
                <a:spcPts val="1200"/>
              </a:spcBef>
            </a:pPr>
            <a:r>
              <a:rPr lang="tr-TR" dirty="0">
                <a:latin typeface="+mn-lt"/>
              </a:rPr>
              <a:t>Hasta odayı boşalttıktan sonra; </a:t>
            </a:r>
          </a:p>
          <a:p>
            <a:pPr lvl="1">
              <a:lnSpc>
                <a:spcPct val="100000"/>
              </a:lnSpc>
              <a:spcBef>
                <a:spcPts val="1200"/>
              </a:spcBef>
            </a:pPr>
            <a:r>
              <a:rPr lang="tr-TR" dirty="0"/>
              <a:t>O</a:t>
            </a:r>
            <a:r>
              <a:rPr lang="tr-TR" dirty="0">
                <a:latin typeface="+mn-lt"/>
              </a:rPr>
              <a:t>da temizliği ve yer yüzey dezenfeksiyonu yapılır, </a:t>
            </a:r>
          </a:p>
          <a:p>
            <a:pPr lvl="1">
              <a:lnSpc>
                <a:spcPct val="100000"/>
              </a:lnSpc>
              <a:spcBef>
                <a:spcPts val="1200"/>
              </a:spcBef>
            </a:pPr>
            <a:r>
              <a:rPr lang="tr-TR" dirty="0"/>
              <a:t>O</a:t>
            </a:r>
            <a:r>
              <a:rPr lang="tr-TR" dirty="0">
                <a:latin typeface="+mn-lt"/>
              </a:rPr>
              <a:t>danın havalandırılmasının ardından odaya yeni bir hasta alınabilir</a:t>
            </a:r>
          </a:p>
        </p:txBody>
      </p:sp>
    </p:spTree>
    <p:extLst>
      <p:ext uri="{BB962C8B-B14F-4D97-AF65-F5344CB8AC3E}">
        <p14:creationId xmlns:p14="http://schemas.microsoft.com/office/powerpoint/2010/main" xmlns="" val="1623698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461155" y="1532458"/>
            <a:ext cx="9445658" cy="3793083"/>
          </a:xfrm>
        </p:spPr>
        <p:txBody>
          <a:bodyPr>
            <a:normAutofit/>
          </a:bodyPr>
          <a:lstStyle/>
          <a:p>
            <a:pPr>
              <a:lnSpc>
                <a:spcPct val="100000"/>
              </a:lnSpc>
              <a:spcBef>
                <a:spcPts val="1200"/>
              </a:spcBef>
            </a:pPr>
            <a:r>
              <a:rPr lang="tr-TR" dirty="0">
                <a:latin typeface="+mn-lt"/>
              </a:rPr>
              <a:t>COVID-19 tanısı almış hastaya ölümü sonrasında, otopsi yapan kişiler veya </a:t>
            </a:r>
            <a:r>
              <a:rPr lang="tr-TR" dirty="0" err="1">
                <a:latin typeface="+mn-lt"/>
              </a:rPr>
              <a:t>gasilhane</a:t>
            </a:r>
            <a:r>
              <a:rPr lang="tr-TR" dirty="0">
                <a:latin typeface="+mn-lt"/>
              </a:rPr>
              <a:t> çalışanları</a:t>
            </a:r>
          </a:p>
          <a:p>
            <a:pPr marL="457200" lvl="1" indent="0">
              <a:lnSpc>
                <a:spcPct val="100000"/>
              </a:lnSpc>
              <a:spcBef>
                <a:spcPts val="1200"/>
              </a:spcBef>
              <a:buNone/>
            </a:pPr>
            <a:r>
              <a:rPr lang="tr-TR" dirty="0"/>
              <a:t>Temasları sırasında kalın eldiven, N95/FFP2 </a:t>
            </a:r>
            <a:r>
              <a:rPr lang="en-US" dirty="0" err="1"/>
              <a:t>veya</a:t>
            </a:r>
            <a:r>
              <a:rPr lang="en-US" dirty="0"/>
              <a:t> N99/FFP3</a:t>
            </a:r>
            <a:r>
              <a:rPr lang="tr-TR" dirty="0"/>
              <a:t> maske, gözlük / yüz koruyucu ve önlük kullanmalı</a:t>
            </a:r>
          </a:p>
          <a:p>
            <a:pPr>
              <a:lnSpc>
                <a:spcPct val="100000"/>
              </a:lnSpc>
              <a:spcBef>
                <a:spcPts val="1200"/>
              </a:spcBef>
            </a:pPr>
            <a:r>
              <a:rPr lang="tr-TR" dirty="0">
                <a:latin typeface="+mn-lt"/>
              </a:rPr>
              <a:t>Olası/kesin COVID-19 vakalarının ölümü halinde özel bir defin işlemi yoktur. </a:t>
            </a:r>
          </a:p>
          <a:p>
            <a:pPr marL="457200" lvl="1" indent="0">
              <a:lnSpc>
                <a:spcPct val="100000"/>
              </a:lnSpc>
              <a:spcBef>
                <a:spcPts val="1200"/>
              </a:spcBef>
              <a:buNone/>
            </a:pPr>
            <a:r>
              <a:rPr lang="tr-TR" b="1" dirty="0"/>
              <a:t>Standart defin işlemleri uygulanır.</a:t>
            </a:r>
          </a:p>
          <a:p>
            <a:pPr>
              <a:lnSpc>
                <a:spcPct val="100000"/>
              </a:lnSpc>
              <a:spcBef>
                <a:spcPts val="1200"/>
              </a:spcBef>
            </a:pPr>
            <a:endParaRPr lang="tr-TR" dirty="0">
              <a:latin typeface="+mn-lt"/>
            </a:endParaRPr>
          </a:p>
        </p:txBody>
      </p:sp>
      <p:sp>
        <p:nvSpPr>
          <p:cNvPr id="4" name="Dikdörtgen 3">
            <a:extLst>
              <a:ext uri="{FF2B5EF4-FFF2-40B4-BE49-F238E27FC236}">
                <a16:creationId xmlns:a16="http://schemas.microsoft.com/office/drawing/2014/main" xmlns="" id="{00BD3115-2E8C-4B7D-B26C-B8E666807D13}"/>
              </a:ext>
            </a:extLst>
          </p:cNvPr>
          <p:cNvSpPr/>
          <p:nvPr/>
        </p:nvSpPr>
        <p:spPr>
          <a:xfrm>
            <a:off x="1461155" y="489845"/>
            <a:ext cx="10127525" cy="523220"/>
          </a:xfrm>
          <a:prstGeom prst="rect">
            <a:avLst/>
          </a:prstGeom>
        </p:spPr>
        <p:txBody>
          <a:bodyPr wrap="square">
            <a:spAutoFit/>
          </a:bodyPr>
          <a:lstStyle/>
          <a:p>
            <a:r>
              <a:rPr lang="tr-TR" sz="2800" b="1" dirty="0">
                <a:solidFill>
                  <a:schemeClr val="bg1"/>
                </a:solidFill>
              </a:rPr>
              <a:t>COVID-19</a:t>
            </a:r>
            <a:r>
              <a:rPr lang="tr-TR" sz="2800" dirty="0"/>
              <a:t> </a:t>
            </a:r>
            <a:r>
              <a:rPr lang="tr-TR" sz="2800" b="1" dirty="0">
                <a:solidFill>
                  <a:schemeClr val="bg1"/>
                </a:solidFill>
              </a:rPr>
              <a:t>tanısı almış hastaya ölümü sonrasında,</a:t>
            </a:r>
          </a:p>
        </p:txBody>
      </p:sp>
    </p:spTree>
    <p:extLst>
      <p:ext uri="{BB962C8B-B14F-4D97-AF65-F5344CB8AC3E}">
        <p14:creationId xmlns:p14="http://schemas.microsoft.com/office/powerpoint/2010/main" xmlns="" val="34118547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061156" y="1465784"/>
            <a:ext cx="10114844" cy="4658792"/>
          </a:xfrm>
        </p:spPr>
        <p:txBody>
          <a:bodyPr>
            <a:normAutofit/>
          </a:bodyPr>
          <a:lstStyle/>
          <a:p>
            <a:pPr>
              <a:lnSpc>
                <a:spcPct val="100000"/>
              </a:lnSpc>
              <a:spcBef>
                <a:spcPts val="1200"/>
              </a:spcBef>
            </a:pPr>
            <a:r>
              <a:rPr lang="tr-TR" sz="2400" dirty="0">
                <a:latin typeface="+mn-lt"/>
              </a:rPr>
              <a:t>Ambulanslarda kişisel koruyucu ekipman hazır olarak bulundurulmalı</a:t>
            </a:r>
          </a:p>
          <a:p>
            <a:pPr>
              <a:lnSpc>
                <a:spcPct val="100000"/>
              </a:lnSpc>
              <a:spcBef>
                <a:spcPts val="1200"/>
              </a:spcBef>
            </a:pPr>
            <a:r>
              <a:rPr lang="tr-TR" sz="2400" dirty="0">
                <a:latin typeface="+mn-lt"/>
              </a:rPr>
              <a:t>Hastaya ilk müdahale eden sağlık kurumuna hasta teslim edilene kadar ve ambulans temizlenene kadar kişisel koruyucu ekipman kullanılmalı</a:t>
            </a:r>
          </a:p>
          <a:p>
            <a:pPr>
              <a:lnSpc>
                <a:spcPct val="100000"/>
              </a:lnSpc>
              <a:spcBef>
                <a:spcPts val="1200"/>
              </a:spcBef>
            </a:pPr>
            <a:r>
              <a:rPr lang="tr-TR" sz="2400" dirty="0">
                <a:latin typeface="+mn-lt"/>
              </a:rPr>
              <a:t>Hastanın </a:t>
            </a:r>
            <a:r>
              <a:rPr lang="tr-TR" sz="2400" b="1" dirty="0" err="1">
                <a:latin typeface="+mn-lt"/>
              </a:rPr>
              <a:t>sekresyonları</a:t>
            </a:r>
            <a:r>
              <a:rPr lang="tr-TR" sz="2400" b="1" dirty="0">
                <a:latin typeface="+mn-lt"/>
              </a:rPr>
              <a:t> veya vücut çıkartılarının </a:t>
            </a:r>
            <a:r>
              <a:rPr lang="tr-TR" sz="2400" b="1" dirty="0" err="1">
                <a:latin typeface="+mn-lt"/>
              </a:rPr>
              <a:t>aerosolizasyonuna</a:t>
            </a:r>
            <a:r>
              <a:rPr lang="tr-TR" sz="2400" b="1" dirty="0">
                <a:latin typeface="+mn-lt"/>
              </a:rPr>
              <a:t> neden olabilecek girişim yapılacağında N95/FFP2 </a:t>
            </a:r>
            <a:r>
              <a:rPr lang="en-US" sz="2400" b="1" dirty="0" err="1">
                <a:latin typeface="+mn-lt"/>
              </a:rPr>
              <a:t>veya</a:t>
            </a:r>
            <a:r>
              <a:rPr lang="en-US" sz="2400" b="1" dirty="0">
                <a:latin typeface="+mn-lt"/>
              </a:rPr>
              <a:t> N99/FFP3 </a:t>
            </a:r>
            <a:r>
              <a:rPr lang="tr-TR" sz="2400" b="1" dirty="0">
                <a:latin typeface="+mn-lt"/>
              </a:rPr>
              <a:t>maske ve gözlük / yüz koruyucu </a:t>
            </a:r>
            <a:r>
              <a:rPr lang="tr-TR" sz="2400" dirty="0">
                <a:latin typeface="+mn-lt"/>
              </a:rPr>
              <a:t>kullanılmasına özen gösterilmeli</a:t>
            </a: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 Nakli</a:t>
            </a:r>
          </a:p>
        </p:txBody>
      </p:sp>
    </p:spTree>
    <p:extLst>
      <p:ext uri="{BB962C8B-B14F-4D97-AF65-F5344CB8AC3E}">
        <p14:creationId xmlns:p14="http://schemas.microsoft.com/office/powerpoint/2010/main" xmlns="" val="20339315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461155" y="1408633"/>
            <a:ext cx="9445658" cy="4820717"/>
          </a:xfrm>
        </p:spPr>
        <p:txBody>
          <a:bodyPr>
            <a:normAutofit/>
          </a:bodyPr>
          <a:lstStyle/>
          <a:p>
            <a:pPr>
              <a:lnSpc>
                <a:spcPct val="100000"/>
              </a:lnSpc>
              <a:spcBef>
                <a:spcPts val="1200"/>
              </a:spcBef>
            </a:pPr>
            <a:r>
              <a:rPr lang="tr-TR" dirty="0">
                <a:latin typeface="+mn-lt"/>
              </a:rPr>
              <a:t>Olası/kesin </a:t>
            </a:r>
            <a:r>
              <a:rPr lang="tr-TR" dirty="0"/>
              <a:t>COVID-19</a:t>
            </a:r>
            <a:r>
              <a:rPr lang="tr-TR" dirty="0">
                <a:latin typeface="+mn-lt"/>
              </a:rPr>
              <a:t> vakasının nakli sonrasında ambulanslar temizlenmeli ve dezenfeksiyonu sağlanmalı</a:t>
            </a:r>
          </a:p>
          <a:p>
            <a:pPr>
              <a:lnSpc>
                <a:spcPct val="100000"/>
              </a:lnSpc>
              <a:spcBef>
                <a:spcPts val="1200"/>
              </a:spcBef>
            </a:pPr>
            <a:r>
              <a:rPr lang="tr-TR" dirty="0">
                <a:latin typeface="+mn-lt"/>
              </a:rPr>
              <a:t>Temizleme işlemi kişisel koruyucu donanım giyilerek yapılmalı</a:t>
            </a:r>
          </a:p>
          <a:p>
            <a:pPr>
              <a:lnSpc>
                <a:spcPct val="100000"/>
              </a:lnSpc>
              <a:spcBef>
                <a:spcPts val="1200"/>
              </a:spcBef>
            </a:pPr>
            <a:r>
              <a:rPr lang="tr-TR" dirty="0">
                <a:latin typeface="+mn-lt"/>
              </a:rPr>
              <a:t>Ambulans temizliği “Hastane Öncesi Acil Sağlık Hizmetlerinde Enfeksiyon Hastalıklarından Korunma Rehberine” uygun olarak yapılmalı</a:t>
            </a:r>
          </a:p>
          <a:p>
            <a:pPr>
              <a:lnSpc>
                <a:spcPct val="100000"/>
              </a:lnSpc>
              <a:spcBef>
                <a:spcPts val="1200"/>
              </a:spcBef>
            </a:pPr>
            <a:r>
              <a:rPr lang="tr-TR" dirty="0">
                <a:latin typeface="+mn-lt"/>
              </a:rPr>
              <a:t>Ambulans temizliği yapılmadan başka bir vakaya gidilmemeli</a:t>
            </a:r>
          </a:p>
          <a:p>
            <a:pPr>
              <a:lnSpc>
                <a:spcPct val="100000"/>
              </a:lnSpc>
              <a:spcBef>
                <a:spcPts val="1200"/>
              </a:spcBef>
            </a:pPr>
            <a:endParaRPr lang="tr-TR" dirty="0">
              <a:latin typeface="+mn-lt"/>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 Nakli</a:t>
            </a:r>
          </a:p>
        </p:txBody>
      </p:sp>
    </p:spTree>
    <p:extLst>
      <p:ext uri="{BB962C8B-B14F-4D97-AF65-F5344CB8AC3E}">
        <p14:creationId xmlns:p14="http://schemas.microsoft.com/office/powerpoint/2010/main" xmlns="" val="27138140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753386" y="6502400"/>
            <a:ext cx="9445658" cy="355600"/>
          </a:xfrm>
        </p:spPr>
        <p:txBody>
          <a:bodyPr>
            <a:normAutofit/>
          </a:bodyPr>
          <a:lstStyle/>
          <a:p>
            <a:pPr marL="0" indent="0" algn="ctr">
              <a:lnSpc>
                <a:spcPct val="100000"/>
              </a:lnSpc>
              <a:spcBef>
                <a:spcPts val="1200"/>
              </a:spcBef>
              <a:buNone/>
            </a:pPr>
            <a:r>
              <a:rPr lang="tr-TR" sz="1600" dirty="0">
                <a:latin typeface="+mn-lt"/>
              </a:rPr>
              <a:t>Hastane Öncesi Acil Sağlık Hizmetlerinde Enfeksiyon Hastalıklarından Korunma Rehberi</a:t>
            </a:r>
          </a:p>
        </p:txBody>
      </p:sp>
      <p:sp>
        <p:nvSpPr>
          <p:cNvPr id="5" name="Unvan 1">
            <a:extLst>
              <a:ext uri="{FF2B5EF4-FFF2-40B4-BE49-F238E27FC236}">
                <a16:creationId xmlns:a16="http://schemas.microsoft.com/office/drawing/2014/main" xmlns="" id="{922E75BF-FCB7-4CE5-B102-5C6C2397FD40}"/>
              </a:ext>
            </a:extLst>
          </p:cNvPr>
          <p:cNvSpPr txBox="1">
            <a:spLocks/>
          </p:cNvSpPr>
          <p:nvPr/>
        </p:nvSpPr>
        <p:spPr>
          <a:xfrm>
            <a:off x="1664965" y="202982"/>
            <a:ext cx="90533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000" dirty="0">
                <a:solidFill>
                  <a:schemeClr val="bg1"/>
                </a:solidFill>
                <a:latin typeface="+mj-lt"/>
              </a:rPr>
              <a:t>Ambulans ve acil sağlık araçlarının temizliği ve dezenfeksiyonu için önerilen ürünler* ve özellikleri</a:t>
            </a:r>
          </a:p>
        </p:txBody>
      </p:sp>
      <p:graphicFrame>
        <p:nvGraphicFramePr>
          <p:cNvPr id="6" name="İçerik Yer Tutucusu 3">
            <a:extLst>
              <a:ext uri="{FF2B5EF4-FFF2-40B4-BE49-F238E27FC236}">
                <a16:creationId xmlns:a16="http://schemas.microsoft.com/office/drawing/2014/main" xmlns="" id="{63D74027-E6F5-458A-B027-E284664DB0FD}"/>
              </a:ext>
            </a:extLst>
          </p:cNvPr>
          <p:cNvGraphicFramePr>
            <a:graphicFrameLocks/>
          </p:cNvGraphicFramePr>
          <p:nvPr>
            <p:extLst/>
          </p:nvPr>
        </p:nvGraphicFramePr>
        <p:xfrm>
          <a:off x="436928" y="1090354"/>
          <a:ext cx="11574450" cy="5530028"/>
        </p:xfrm>
        <a:graphic>
          <a:graphicData uri="http://schemas.openxmlformats.org/drawingml/2006/table">
            <a:tbl>
              <a:tblPr firstRow="1" bandRow="1" bandCol="1">
                <a:tableStyleId>{F2DE63D5-997A-4646-A377-4702673A728D}</a:tableStyleId>
              </a:tblPr>
              <a:tblGrid>
                <a:gridCol w="1896717">
                  <a:extLst>
                    <a:ext uri="{9D8B030D-6E8A-4147-A177-3AD203B41FA5}">
                      <a16:colId xmlns:a16="http://schemas.microsoft.com/office/drawing/2014/main" xmlns="" val="3343801322"/>
                    </a:ext>
                  </a:extLst>
                </a:gridCol>
                <a:gridCol w="1493288">
                  <a:extLst>
                    <a:ext uri="{9D8B030D-6E8A-4147-A177-3AD203B41FA5}">
                      <a16:colId xmlns:a16="http://schemas.microsoft.com/office/drawing/2014/main" xmlns="" val="323577872"/>
                    </a:ext>
                  </a:extLst>
                </a:gridCol>
                <a:gridCol w="3921098">
                  <a:extLst>
                    <a:ext uri="{9D8B030D-6E8A-4147-A177-3AD203B41FA5}">
                      <a16:colId xmlns:a16="http://schemas.microsoft.com/office/drawing/2014/main" xmlns="" val="1820150166"/>
                    </a:ext>
                  </a:extLst>
                </a:gridCol>
                <a:gridCol w="4263347">
                  <a:extLst>
                    <a:ext uri="{9D8B030D-6E8A-4147-A177-3AD203B41FA5}">
                      <a16:colId xmlns:a16="http://schemas.microsoft.com/office/drawing/2014/main" xmlns="" val="3292546039"/>
                    </a:ext>
                  </a:extLst>
                </a:gridCol>
              </a:tblGrid>
              <a:tr h="263737">
                <a:tc>
                  <a:txBody>
                    <a:bodyPr/>
                    <a:lstStyle/>
                    <a:p>
                      <a:pPr algn="l">
                        <a:lnSpc>
                          <a:spcPct val="115000"/>
                        </a:lnSpc>
                        <a:spcAft>
                          <a:spcPts val="0"/>
                        </a:spcAft>
                      </a:pPr>
                      <a:r>
                        <a:rPr lang="en-US" sz="1200" dirty="0" err="1">
                          <a:solidFill>
                            <a:schemeClr val="tx1"/>
                          </a:solidFill>
                          <a:effectLst/>
                        </a:rPr>
                        <a:t>Ürün</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algn="l">
                        <a:lnSpc>
                          <a:spcPct val="115000"/>
                        </a:lnSpc>
                        <a:spcAft>
                          <a:spcPts val="0"/>
                        </a:spcAft>
                      </a:pPr>
                      <a:r>
                        <a:rPr lang="en-US" sz="1200">
                          <a:solidFill>
                            <a:schemeClr val="tx1"/>
                          </a:solidFill>
                          <a:effectLst/>
                        </a:rPr>
                        <a:t>Kullanım yeri</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indent="57150" algn="l">
                        <a:lnSpc>
                          <a:spcPct val="115000"/>
                        </a:lnSpc>
                        <a:spcAft>
                          <a:spcPts val="0"/>
                        </a:spcAft>
                      </a:pPr>
                      <a:r>
                        <a:rPr lang="en-US" sz="1200" dirty="0" err="1">
                          <a:solidFill>
                            <a:schemeClr val="tx1"/>
                          </a:solidFill>
                          <a:effectLst/>
                        </a:rPr>
                        <a:t>Avantajları</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algn="l">
                        <a:lnSpc>
                          <a:spcPct val="115000"/>
                        </a:lnSpc>
                        <a:spcAft>
                          <a:spcPts val="0"/>
                        </a:spcAft>
                      </a:pPr>
                      <a:r>
                        <a:rPr lang="en-US" sz="1200" dirty="0" err="1">
                          <a:solidFill>
                            <a:schemeClr val="tx1"/>
                          </a:solidFill>
                          <a:effectLst/>
                        </a:rPr>
                        <a:t>Dezavantajları</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extLst>
                  <a:ext uri="{0D108BD9-81ED-4DB2-BD59-A6C34878D82A}">
                    <a16:rowId xmlns:a16="http://schemas.microsoft.com/office/drawing/2014/main" xmlns="" val="2118704691"/>
                  </a:ext>
                </a:extLst>
              </a:tr>
              <a:tr h="1413193">
                <a:tc>
                  <a:txBody>
                    <a:bodyPr/>
                    <a:lstStyle/>
                    <a:p>
                      <a:pPr algn="l">
                        <a:lnSpc>
                          <a:spcPct val="115000"/>
                        </a:lnSpc>
                        <a:spcAft>
                          <a:spcPts val="0"/>
                        </a:spcAft>
                      </a:pPr>
                      <a:r>
                        <a:rPr lang="en-US" sz="1200" dirty="0" err="1">
                          <a:solidFill>
                            <a:schemeClr val="tx1"/>
                          </a:solidFill>
                          <a:effectLst/>
                        </a:rPr>
                        <a:t>Alkol</a:t>
                      </a:r>
                      <a:r>
                        <a:rPr lang="en-US" sz="1200" dirty="0">
                          <a:solidFill>
                            <a:schemeClr val="tx1"/>
                          </a:solidFill>
                          <a:effectLst/>
                        </a:rPr>
                        <a:t> </a:t>
                      </a:r>
                      <a:r>
                        <a:rPr lang="en-US" sz="1200" dirty="0" err="1">
                          <a:solidFill>
                            <a:schemeClr val="tx1"/>
                          </a:solidFill>
                          <a:effectLst/>
                        </a:rPr>
                        <a:t>Çözeltileri</a:t>
                      </a:r>
                      <a:r>
                        <a:rPr lang="en-US" sz="1200" dirty="0">
                          <a:solidFill>
                            <a:schemeClr val="tx1"/>
                          </a:solidFill>
                          <a:effectLst/>
                        </a:rPr>
                        <a:t> (</a:t>
                      </a:r>
                      <a:r>
                        <a:rPr lang="en-US" sz="1200" dirty="0" err="1">
                          <a:solidFill>
                            <a:schemeClr val="tx1"/>
                          </a:solidFill>
                          <a:effectLst/>
                        </a:rPr>
                        <a:t>Etil</a:t>
                      </a:r>
                      <a:r>
                        <a:rPr lang="en-US" sz="1200" dirty="0">
                          <a:solidFill>
                            <a:schemeClr val="tx1"/>
                          </a:solidFill>
                          <a:effectLst/>
                        </a:rPr>
                        <a:t>/</a:t>
                      </a:r>
                      <a:r>
                        <a:rPr lang="en-US" sz="1200" dirty="0" err="1">
                          <a:solidFill>
                            <a:schemeClr val="tx1"/>
                          </a:solidFill>
                          <a:effectLst/>
                        </a:rPr>
                        <a:t>izopropil</a:t>
                      </a:r>
                      <a:r>
                        <a:rPr lang="en-US" sz="1200" dirty="0">
                          <a:solidFill>
                            <a:schemeClr val="tx1"/>
                          </a:solidFill>
                          <a:effectLst/>
                        </a:rPr>
                        <a:t>) </a:t>
                      </a:r>
                      <a:endParaRPr lang="tr-TR" sz="1200" dirty="0">
                        <a:solidFill>
                          <a:schemeClr val="tx1"/>
                        </a:solidFill>
                        <a:effectLst/>
                      </a:endParaRPr>
                    </a:p>
                    <a:p>
                      <a:pPr algn="l">
                        <a:lnSpc>
                          <a:spcPct val="115000"/>
                        </a:lnSpc>
                        <a:spcAft>
                          <a:spcPts val="0"/>
                        </a:spcAft>
                      </a:pPr>
                      <a:r>
                        <a:rPr lang="en-US" sz="1200" dirty="0">
                          <a:solidFill>
                            <a:schemeClr val="tx1"/>
                          </a:solidFill>
                          <a:effectLst/>
                        </a:rPr>
                        <a:t>(</a:t>
                      </a:r>
                      <a:r>
                        <a:rPr lang="en-US" sz="1200" dirty="0" err="1">
                          <a:solidFill>
                            <a:schemeClr val="tx1"/>
                          </a:solidFill>
                          <a:effectLst/>
                        </a:rPr>
                        <a:t>en</a:t>
                      </a:r>
                      <a:r>
                        <a:rPr lang="en-US" sz="1200" dirty="0">
                          <a:solidFill>
                            <a:schemeClr val="tx1"/>
                          </a:solidFill>
                          <a:effectLst/>
                        </a:rPr>
                        <a:t> </a:t>
                      </a:r>
                      <a:r>
                        <a:rPr lang="en-US" sz="1200" dirty="0" err="1">
                          <a:solidFill>
                            <a:schemeClr val="tx1"/>
                          </a:solidFill>
                          <a:effectLst/>
                        </a:rPr>
                        <a:t>az</a:t>
                      </a:r>
                      <a:r>
                        <a:rPr lang="en-US" sz="1200" dirty="0">
                          <a:solidFill>
                            <a:schemeClr val="tx1"/>
                          </a:solidFill>
                          <a:effectLst/>
                        </a:rPr>
                        <a:t> %70lik) (</a:t>
                      </a:r>
                      <a:r>
                        <a:rPr lang="en-US" sz="1200" dirty="0" err="1">
                          <a:solidFill>
                            <a:schemeClr val="tx1"/>
                          </a:solidFill>
                          <a:effectLst/>
                        </a:rPr>
                        <a:t>Etil</a:t>
                      </a:r>
                      <a:r>
                        <a:rPr lang="en-US" sz="1200" dirty="0">
                          <a:solidFill>
                            <a:schemeClr val="tx1"/>
                          </a:solidFill>
                          <a:effectLst/>
                        </a:rPr>
                        <a:t> </a:t>
                      </a:r>
                      <a:r>
                        <a:rPr lang="en-US" sz="1200" dirty="0" err="1">
                          <a:solidFill>
                            <a:schemeClr val="tx1"/>
                          </a:solidFill>
                          <a:effectLst/>
                        </a:rPr>
                        <a:t>alkol</a:t>
                      </a:r>
                      <a:r>
                        <a:rPr lang="en-US" sz="1200" dirty="0">
                          <a:solidFill>
                            <a:schemeClr val="tx1"/>
                          </a:solidFill>
                          <a:effectLst/>
                        </a:rPr>
                        <a:t>, </a:t>
                      </a:r>
                      <a:r>
                        <a:rPr lang="en-US" sz="1200" dirty="0" err="1">
                          <a:solidFill>
                            <a:schemeClr val="tx1"/>
                          </a:solidFill>
                          <a:effectLst/>
                        </a:rPr>
                        <a:t>Etanol</a:t>
                      </a:r>
                      <a:r>
                        <a:rPr lang="en-US" sz="1200" dirty="0">
                          <a:solidFill>
                            <a:schemeClr val="tx1"/>
                          </a:solidFill>
                          <a:effectLst/>
                        </a:rPr>
                        <a:t> Cas No: 64-17-5)**</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Steteskoplar</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Pulsoksimetreler</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Defibrilatör</a:t>
                      </a:r>
                      <a:r>
                        <a:rPr lang="en-US" sz="1200" dirty="0">
                          <a:solidFill>
                            <a:schemeClr val="tx1"/>
                          </a:solidFill>
                          <a:effectLst/>
                        </a:rPr>
                        <a:t> </a:t>
                      </a:r>
                      <a:r>
                        <a:rPr lang="en-US" sz="1200" dirty="0" err="1">
                          <a:solidFill>
                            <a:schemeClr val="tx1"/>
                          </a:solidFill>
                          <a:effectLst/>
                        </a:rPr>
                        <a:t>kaşıkları</a:t>
                      </a:r>
                      <a:r>
                        <a:rPr lang="en-US" sz="1200" dirty="0">
                          <a:solidFill>
                            <a:schemeClr val="tx1"/>
                          </a:solidFill>
                          <a:effectLst/>
                        </a:rPr>
                        <a:t> vb.</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Toksisite</a:t>
                      </a:r>
                      <a:r>
                        <a:rPr lang="en-US" sz="1200" dirty="0">
                          <a:solidFill>
                            <a:schemeClr val="tx1"/>
                          </a:solidFill>
                          <a:effectLst/>
                        </a:rPr>
                        <a:t> yok</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Düşük</a:t>
                      </a:r>
                      <a:r>
                        <a:rPr lang="en-US" sz="1200" dirty="0">
                          <a:solidFill>
                            <a:schemeClr val="tx1"/>
                          </a:solidFill>
                          <a:effectLst/>
                        </a:rPr>
                        <a:t> </a:t>
                      </a:r>
                      <a:r>
                        <a:rPr lang="en-US" sz="1200" dirty="0" err="1">
                          <a:solidFill>
                            <a:schemeClr val="tx1"/>
                          </a:solidFill>
                          <a:effectLst/>
                        </a:rPr>
                        <a:t>maliyet</a:t>
                      </a:r>
                      <a:endParaRPr lang="tr-TR" sz="1200" dirty="0">
                        <a:solidFill>
                          <a:schemeClr val="tx1"/>
                        </a:solidFill>
                        <a:effectLst/>
                      </a:endParaRPr>
                    </a:p>
                    <a:p>
                      <a:pPr marL="0" lvl="0" indent="0" algn="l">
                        <a:lnSpc>
                          <a:spcPct val="115000"/>
                        </a:lnSpc>
                        <a:spcAft>
                          <a:spcPts val="0"/>
                        </a:spcAft>
                        <a:buFontTx/>
                        <a:buNone/>
                      </a:pPr>
                      <a:r>
                        <a:rPr lang="en-US" sz="1200" dirty="0">
                          <a:solidFill>
                            <a:schemeClr val="tx1"/>
                          </a:solidFill>
                          <a:effectLst/>
                        </a:rPr>
                        <a:t> </a:t>
                      </a:r>
                      <a:r>
                        <a:rPr lang="en-US" sz="1200" dirty="0" err="1">
                          <a:solidFill>
                            <a:schemeClr val="tx1"/>
                          </a:solidFill>
                          <a:effectLst/>
                        </a:rPr>
                        <a:t>Hızlı</a:t>
                      </a:r>
                      <a:r>
                        <a:rPr lang="en-US" sz="1200" dirty="0">
                          <a:solidFill>
                            <a:schemeClr val="tx1"/>
                          </a:solidFill>
                          <a:effectLst/>
                        </a:rPr>
                        <a:t> </a:t>
                      </a:r>
                      <a:r>
                        <a:rPr lang="en-US" sz="1200" dirty="0" err="1">
                          <a:solidFill>
                            <a:schemeClr val="tx1"/>
                          </a:solidFill>
                          <a:effectLst/>
                        </a:rPr>
                        <a:t>etki</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Tortu</a:t>
                      </a:r>
                      <a:r>
                        <a:rPr lang="en-US" sz="1200" dirty="0">
                          <a:solidFill>
                            <a:schemeClr val="tx1"/>
                          </a:solidFill>
                          <a:effectLst/>
                        </a:rPr>
                        <a:t> </a:t>
                      </a:r>
                      <a:r>
                        <a:rPr lang="en-US" sz="1200" dirty="0" err="1">
                          <a:solidFill>
                            <a:schemeClr val="tx1"/>
                          </a:solidFill>
                          <a:effectLst/>
                        </a:rPr>
                        <a:t>bırakmaz</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just">
                        <a:lnSpc>
                          <a:spcPct val="115000"/>
                        </a:lnSpc>
                        <a:spcAft>
                          <a:spcPts val="0"/>
                        </a:spcAft>
                        <a:buFontTx/>
                        <a:buNone/>
                      </a:pPr>
                      <a:r>
                        <a:rPr lang="en-US" sz="1200" dirty="0" err="1">
                          <a:solidFill>
                            <a:schemeClr val="tx1"/>
                          </a:solidFill>
                          <a:effectLst/>
                        </a:rPr>
                        <a:t>Çabuk</a:t>
                      </a:r>
                      <a:r>
                        <a:rPr lang="en-US" sz="1200" dirty="0">
                          <a:solidFill>
                            <a:schemeClr val="tx1"/>
                          </a:solidFill>
                          <a:effectLst/>
                        </a:rPr>
                        <a:t> </a:t>
                      </a:r>
                      <a:r>
                        <a:rPr lang="en-US" sz="1200" dirty="0" err="1">
                          <a:solidFill>
                            <a:schemeClr val="tx1"/>
                          </a:solidFill>
                          <a:effectLst/>
                        </a:rPr>
                        <a:t>buharlaştığından</a:t>
                      </a:r>
                      <a:r>
                        <a:rPr lang="en-US" sz="1200" dirty="0">
                          <a:solidFill>
                            <a:schemeClr val="tx1"/>
                          </a:solidFill>
                          <a:effectLst/>
                        </a:rPr>
                        <a:t> ideal </a:t>
                      </a:r>
                      <a:r>
                        <a:rPr lang="en-US" sz="1200" dirty="0" err="1">
                          <a:solidFill>
                            <a:schemeClr val="tx1"/>
                          </a:solidFill>
                          <a:effectLst/>
                        </a:rPr>
                        <a:t>bir</a:t>
                      </a:r>
                      <a:r>
                        <a:rPr lang="en-US" sz="1200" dirty="0">
                          <a:solidFill>
                            <a:schemeClr val="tx1"/>
                          </a:solidFill>
                          <a:effectLst/>
                        </a:rPr>
                        <a:t> </a:t>
                      </a:r>
                      <a:r>
                        <a:rPr lang="en-US" sz="1200" dirty="0" err="1">
                          <a:solidFill>
                            <a:schemeClr val="tx1"/>
                          </a:solidFill>
                          <a:effectLst/>
                        </a:rPr>
                        <a:t>yüzey</a:t>
                      </a:r>
                      <a:r>
                        <a:rPr lang="en-US" sz="1200" dirty="0">
                          <a:solidFill>
                            <a:schemeClr val="tx1"/>
                          </a:solidFill>
                          <a:effectLst/>
                        </a:rPr>
                        <a:t> </a:t>
                      </a:r>
                      <a:r>
                        <a:rPr lang="en-US" sz="1200" dirty="0" err="1">
                          <a:solidFill>
                            <a:schemeClr val="tx1"/>
                          </a:solidFill>
                          <a:effectLst/>
                        </a:rPr>
                        <a:t>dezenfektanı</a:t>
                      </a:r>
                      <a:r>
                        <a:rPr lang="en-US" sz="1200" dirty="0">
                          <a:solidFill>
                            <a:schemeClr val="tx1"/>
                          </a:solidFill>
                          <a:effectLst/>
                        </a:rPr>
                        <a:t> </a:t>
                      </a:r>
                      <a:r>
                        <a:rPr lang="en-US" sz="1200" dirty="0" err="1">
                          <a:solidFill>
                            <a:schemeClr val="tx1"/>
                          </a:solidFill>
                          <a:effectLst/>
                        </a:rPr>
                        <a:t>değildir</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a:solidFill>
                            <a:schemeClr val="tx1"/>
                          </a:solidFill>
                          <a:effectLst/>
                        </a:rPr>
                        <a:t>Son </a:t>
                      </a:r>
                      <a:r>
                        <a:rPr lang="en-US" sz="1200" dirty="0" err="1">
                          <a:solidFill>
                            <a:schemeClr val="tx1"/>
                          </a:solidFill>
                          <a:effectLst/>
                        </a:rPr>
                        <a:t>derece</a:t>
                      </a:r>
                      <a:r>
                        <a:rPr lang="en-US" sz="1200" dirty="0">
                          <a:solidFill>
                            <a:schemeClr val="tx1"/>
                          </a:solidFill>
                          <a:effectLst/>
                        </a:rPr>
                        <a:t> </a:t>
                      </a:r>
                      <a:r>
                        <a:rPr lang="en-US" sz="1200" dirty="0" err="1">
                          <a:solidFill>
                            <a:schemeClr val="tx1"/>
                          </a:solidFill>
                          <a:effectLst/>
                        </a:rPr>
                        <a:t>yanıcıdır</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err="1">
                          <a:solidFill>
                            <a:schemeClr val="tx1"/>
                          </a:solidFill>
                          <a:effectLst/>
                        </a:rPr>
                        <a:t>Plastik</a:t>
                      </a:r>
                      <a:r>
                        <a:rPr lang="en-US" sz="1200" dirty="0">
                          <a:solidFill>
                            <a:schemeClr val="tx1"/>
                          </a:solidFill>
                          <a:effectLst/>
                        </a:rPr>
                        <a:t>, </a:t>
                      </a:r>
                      <a:r>
                        <a:rPr lang="en-US" sz="1200" dirty="0" err="1">
                          <a:solidFill>
                            <a:schemeClr val="tx1"/>
                          </a:solidFill>
                          <a:effectLst/>
                        </a:rPr>
                        <a:t>kauçuk</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silikon</a:t>
                      </a:r>
                      <a:r>
                        <a:rPr lang="en-US" sz="1200" dirty="0">
                          <a:solidFill>
                            <a:schemeClr val="tx1"/>
                          </a:solidFill>
                          <a:effectLst/>
                        </a:rPr>
                        <a:t> </a:t>
                      </a:r>
                      <a:r>
                        <a:rPr lang="en-US" sz="1200" dirty="0" err="1">
                          <a:solidFill>
                            <a:schemeClr val="tx1"/>
                          </a:solidFill>
                          <a:effectLst/>
                        </a:rPr>
                        <a:t>materyaller</a:t>
                      </a:r>
                      <a:r>
                        <a:rPr lang="en-US" sz="1200" dirty="0">
                          <a:solidFill>
                            <a:schemeClr val="tx1"/>
                          </a:solidFill>
                          <a:effectLst/>
                        </a:rPr>
                        <a:t> </a:t>
                      </a:r>
                      <a:r>
                        <a:rPr lang="en-US" sz="1200" dirty="0" err="1">
                          <a:solidFill>
                            <a:schemeClr val="tx1"/>
                          </a:solidFill>
                          <a:effectLst/>
                        </a:rPr>
                        <a:t>için</a:t>
                      </a:r>
                      <a:r>
                        <a:rPr lang="en-US" sz="1200" dirty="0">
                          <a:solidFill>
                            <a:schemeClr val="tx1"/>
                          </a:solidFill>
                          <a:effectLst/>
                        </a:rPr>
                        <a:t> </a:t>
                      </a:r>
                      <a:r>
                        <a:rPr lang="en-US" sz="1200" dirty="0" err="1">
                          <a:solidFill>
                            <a:schemeClr val="tx1"/>
                          </a:solidFill>
                          <a:effectLst/>
                        </a:rPr>
                        <a:t>zararlıdır</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err="1">
                          <a:solidFill>
                            <a:schemeClr val="tx1"/>
                          </a:solidFill>
                          <a:effectLst/>
                        </a:rPr>
                        <a:t>Organik</a:t>
                      </a:r>
                      <a:r>
                        <a:rPr lang="en-US" sz="1200" dirty="0">
                          <a:solidFill>
                            <a:schemeClr val="tx1"/>
                          </a:solidFill>
                          <a:effectLst/>
                        </a:rPr>
                        <a:t> </a:t>
                      </a:r>
                      <a:r>
                        <a:rPr lang="en-US" sz="1200" dirty="0" err="1">
                          <a:solidFill>
                            <a:schemeClr val="tx1"/>
                          </a:solidFill>
                          <a:effectLst/>
                        </a:rPr>
                        <a:t>materyaller</a:t>
                      </a:r>
                      <a:r>
                        <a:rPr lang="en-US" sz="1200" dirty="0">
                          <a:solidFill>
                            <a:schemeClr val="tx1"/>
                          </a:solidFill>
                          <a:effectLst/>
                        </a:rPr>
                        <a:t> </a:t>
                      </a:r>
                      <a:r>
                        <a:rPr lang="en-US" sz="1200" dirty="0" err="1">
                          <a:solidFill>
                            <a:schemeClr val="tx1"/>
                          </a:solidFill>
                          <a:effectLst/>
                        </a:rPr>
                        <a:t>tarafından</a:t>
                      </a:r>
                      <a:r>
                        <a:rPr lang="en-US" sz="1200" dirty="0">
                          <a:solidFill>
                            <a:schemeClr val="tx1"/>
                          </a:solidFill>
                          <a:effectLst/>
                        </a:rPr>
                        <a:t> </a:t>
                      </a:r>
                      <a:r>
                        <a:rPr lang="en-US" sz="1200" dirty="0" err="1">
                          <a:solidFill>
                            <a:schemeClr val="tx1"/>
                          </a:solidFill>
                          <a:effectLst/>
                        </a:rPr>
                        <a:t>deaktive</a:t>
                      </a:r>
                      <a:r>
                        <a:rPr lang="en-US" sz="1200" dirty="0">
                          <a:solidFill>
                            <a:schemeClr val="tx1"/>
                          </a:solidFill>
                          <a:effectLst/>
                        </a:rPr>
                        <a:t> </a:t>
                      </a:r>
                      <a:r>
                        <a:rPr lang="en-US" sz="1200" dirty="0" err="1">
                          <a:solidFill>
                            <a:schemeClr val="tx1"/>
                          </a:solidFill>
                          <a:effectLst/>
                        </a:rPr>
                        <a:t>edilir</a:t>
                      </a:r>
                      <a:r>
                        <a:rPr lang="en-US" sz="1200" dirty="0">
                          <a:solidFill>
                            <a:schemeClr val="tx1"/>
                          </a:solidFill>
                          <a:effectLst/>
                        </a:rPr>
                        <a:t> (Bu </a:t>
                      </a:r>
                      <a:r>
                        <a:rPr lang="en-US" sz="1200" dirty="0" err="1">
                          <a:solidFill>
                            <a:schemeClr val="tx1"/>
                          </a:solidFill>
                          <a:effectLst/>
                        </a:rPr>
                        <a:t>nedenle</a:t>
                      </a:r>
                      <a:r>
                        <a:rPr lang="en-US" sz="1200" dirty="0">
                          <a:solidFill>
                            <a:schemeClr val="tx1"/>
                          </a:solidFill>
                          <a:effectLst/>
                        </a:rPr>
                        <a:t> </a:t>
                      </a:r>
                      <a:r>
                        <a:rPr lang="en-US" sz="1200" dirty="0" err="1">
                          <a:solidFill>
                            <a:schemeClr val="tx1"/>
                          </a:solidFill>
                          <a:effectLst/>
                        </a:rPr>
                        <a:t>kullanım</a:t>
                      </a:r>
                      <a:r>
                        <a:rPr lang="en-US" sz="1200" dirty="0">
                          <a:solidFill>
                            <a:schemeClr val="tx1"/>
                          </a:solidFill>
                          <a:effectLst/>
                        </a:rPr>
                        <a:t> </a:t>
                      </a:r>
                      <a:r>
                        <a:rPr lang="en-US" sz="1200" dirty="0" err="1">
                          <a:solidFill>
                            <a:schemeClr val="tx1"/>
                          </a:solidFill>
                          <a:effectLst/>
                        </a:rPr>
                        <a:t>öncesi</a:t>
                      </a:r>
                      <a:r>
                        <a:rPr lang="en-US" sz="1200" dirty="0">
                          <a:solidFill>
                            <a:schemeClr val="tx1"/>
                          </a:solidFill>
                          <a:effectLst/>
                        </a:rPr>
                        <a:t> </a:t>
                      </a:r>
                      <a:r>
                        <a:rPr lang="en-US" sz="1200" dirty="0" err="1">
                          <a:solidFill>
                            <a:schemeClr val="tx1"/>
                          </a:solidFill>
                          <a:effectLst/>
                        </a:rPr>
                        <a:t>yüzeylerin</a:t>
                      </a:r>
                      <a:r>
                        <a:rPr lang="en-US" sz="1200" dirty="0">
                          <a:solidFill>
                            <a:schemeClr val="tx1"/>
                          </a:solidFill>
                          <a:effectLst/>
                        </a:rPr>
                        <a:t> </a:t>
                      </a:r>
                      <a:r>
                        <a:rPr lang="en-US" sz="1200" dirty="0" err="1">
                          <a:solidFill>
                            <a:schemeClr val="tx1"/>
                          </a:solidFill>
                          <a:effectLst/>
                        </a:rPr>
                        <a:t>temizlenmesi</a:t>
                      </a:r>
                      <a:r>
                        <a:rPr lang="en-US" sz="1200" dirty="0">
                          <a:solidFill>
                            <a:schemeClr val="tx1"/>
                          </a:solidFill>
                          <a:effectLst/>
                        </a:rPr>
                        <a:t> </a:t>
                      </a:r>
                      <a:r>
                        <a:rPr lang="en-US" sz="1200" dirty="0" err="1">
                          <a:solidFill>
                            <a:schemeClr val="tx1"/>
                          </a:solidFill>
                          <a:effectLst/>
                        </a:rPr>
                        <a:t>gerekir</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extLst>
                  <a:ext uri="{0D108BD9-81ED-4DB2-BD59-A6C34878D82A}">
                    <a16:rowId xmlns:a16="http://schemas.microsoft.com/office/drawing/2014/main" xmlns="" val="2070602711"/>
                  </a:ext>
                </a:extLst>
              </a:tr>
              <a:tr h="1521360">
                <a:tc>
                  <a:txBody>
                    <a:bodyPr/>
                    <a:lstStyle/>
                    <a:p>
                      <a:pPr algn="l">
                        <a:lnSpc>
                          <a:spcPct val="115000"/>
                        </a:lnSpc>
                        <a:spcAft>
                          <a:spcPts val="0"/>
                        </a:spcAft>
                      </a:pPr>
                      <a:r>
                        <a:rPr lang="en-US" sz="1200" dirty="0" err="1">
                          <a:solidFill>
                            <a:schemeClr val="tx1"/>
                          </a:solidFill>
                          <a:effectLst/>
                        </a:rPr>
                        <a:t>Standart</a:t>
                      </a:r>
                      <a:r>
                        <a:rPr lang="en-US" sz="1200" dirty="0">
                          <a:solidFill>
                            <a:schemeClr val="tx1"/>
                          </a:solidFill>
                          <a:effectLst/>
                        </a:rPr>
                        <a:t> </a:t>
                      </a:r>
                      <a:r>
                        <a:rPr lang="en-US" sz="1200" dirty="0" err="1">
                          <a:solidFill>
                            <a:schemeClr val="tx1"/>
                          </a:solidFill>
                          <a:effectLst/>
                        </a:rPr>
                        <a:t>Çamaşır</a:t>
                      </a:r>
                      <a:r>
                        <a:rPr lang="en-US" sz="1200" dirty="0">
                          <a:solidFill>
                            <a:schemeClr val="tx1"/>
                          </a:solidFill>
                          <a:effectLst/>
                        </a:rPr>
                        <a:t> </a:t>
                      </a:r>
                      <a:r>
                        <a:rPr lang="en-US" sz="1200" dirty="0" err="1">
                          <a:solidFill>
                            <a:schemeClr val="tx1"/>
                          </a:solidFill>
                          <a:effectLst/>
                        </a:rPr>
                        <a:t>suyu</a:t>
                      </a:r>
                      <a:r>
                        <a:rPr lang="en-US" sz="1200" dirty="0">
                          <a:solidFill>
                            <a:schemeClr val="tx1"/>
                          </a:solidFill>
                          <a:effectLst/>
                        </a:rPr>
                        <a:t>*** (1:10 normal </a:t>
                      </a:r>
                      <a:r>
                        <a:rPr lang="en-US" sz="1200" dirty="0" err="1">
                          <a:solidFill>
                            <a:schemeClr val="tx1"/>
                          </a:solidFill>
                          <a:effectLst/>
                        </a:rPr>
                        <a:t>sulandırmada</a:t>
                      </a:r>
                      <a:r>
                        <a:rPr lang="en-US" sz="1200" dirty="0">
                          <a:solidFill>
                            <a:schemeClr val="tx1"/>
                          </a:solidFill>
                          <a:effectLst/>
                        </a:rPr>
                        <a:t>) (</a:t>
                      </a:r>
                      <a:r>
                        <a:rPr lang="en-US" sz="1200" dirty="0" err="1">
                          <a:solidFill>
                            <a:schemeClr val="tx1"/>
                          </a:solidFill>
                          <a:effectLst/>
                        </a:rPr>
                        <a:t>Sodyum</a:t>
                      </a:r>
                      <a:r>
                        <a:rPr lang="en-US" sz="1200" dirty="0">
                          <a:solidFill>
                            <a:schemeClr val="tx1"/>
                          </a:solidFill>
                          <a:effectLst/>
                        </a:rPr>
                        <a:t> </a:t>
                      </a:r>
                      <a:r>
                        <a:rPr lang="en-US" sz="1200" dirty="0" err="1">
                          <a:solidFill>
                            <a:schemeClr val="tx1"/>
                          </a:solidFill>
                          <a:effectLst/>
                        </a:rPr>
                        <a:t>hipoklorit</a:t>
                      </a:r>
                      <a:r>
                        <a:rPr lang="en-US" sz="1200" dirty="0">
                          <a:solidFill>
                            <a:schemeClr val="tx1"/>
                          </a:solidFill>
                          <a:effectLst/>
                        </a:rPr>
                        <a:t> Cas No: 7681-52-9) **</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Dış</a:t>
                      </a:r>
                      <a:r>
                        <a:rPr lang="en-US" sz="1200" dirty="0">
                          <a:solidFill>
                            <a:schemeClr val="tx1"/>
                          </a:solidFill>
                          <a:effectLst/>
                        </a:rPr>
                        <a:t> </a:t>
                      </a:r>
                      <a:r>
                        <a:rPr lang="en-US" sz="1200" dirty="0" err="1">
                          <a:solidFill>
                            <a:schemeClr val="tx1"/>
                          </a:solidFill>
                          <a:effectLst/>
                        </a:rPr>
                        <a:t>yüzeyler</a:t>
                      </a:r>
                      <a:endParaRPr lang="tr-TR" sz="1200" dirty="0">
                        <a:solidFill>
                          <a:schemeClr val="tx1"/>
                        </a:solidFill>
                        <a:effectLst/>
                      </a:endParaRPr>
                    </a:p>
                    <a:p>
                      <a:pPr marL="0" lvl="0" indent="0" algn="l">
                        <a:lnSpc>
                          <a:spcPct val="115000"/>
                        </a:lnSpc>
                        <a:spcAft>
                          <a:spcPts val="0"/>
                        </a:spcAft>
                        <a:buFontTx/>
                        <a:buNone/>
                      </a:pPr>
                      <a:r>
                        <a:rPr lang="en-US" sz="1200" dirty="0">
                          <a:solidFill>
                            <a:schemeClr val="tx1"/>
                          </a:solidFill>
                          <a:effectLst/>
                        </a:rPr>
                        <a:t>Kan </a:t>
                      </a:r>
                      <a:r>
                        <a:rPr lang="en-US" sz="1200" dirty="0" err="1">
                          <a:solidFill>
                            <a:schemeClr val="tx1"/>
                          </a:solidFill>
                          <a:effectLst/>
                        </a:rPr>
                        <a:t>bulaşları</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Düşük</a:t>
                      </a:r>
                      <a:r>
                        <a:rPr lang="en-US" sz="1200" dirty="0">
                          <a:solidFill>
                            <a:schemeClr val="tx1"/>
                          </a:solidFill>
                          <a:effectLst/>
                        </a:rPr>
                        <a:t> </a:t>
                      </a:r>
                      <a:r>
                        <a:rPr lang="en-US" sz="1200" dirty="0" err="1">
                          <a:solidFill>
                            <a:schemeClr val="tx1"/>
                          </a:solidFill>
                          <a:effectLst/>
                        </a:rPr>
                        <a:t>maliyet</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Hızlı</a:t>
                      </a:r>
                      <a:r>
                        <a:rPr lang="en-US" sz="1200" dirty="0">
                          <a:solidFill>
                            <a:schemeClr val="tx1"/>
                          </a:solidFill>
                          <a:effectLst/>
                        </a:rPr>
                        <a:t> </a:t>
                      </a:r>
                      <a:r>
                        <a:rPr lang="en-US" sz="1200" dirty="0" err="1">
                          <a:solidFill>
                            <a:schemeClr val="tx1"/>
                          </a:solidFill>
                          <a:effectLst/>
                        </a:rPr>
                        <a:t>etki</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Ulaşımı</a:t>
                      </a:r>
                      <a:r>
                        <a:rPr lang="en-US" sz="1200" dirty="0">
                          <a:solidFill>
                            <a:schemeClr val="tx1"/>
                          </a:solidFill>
                          <a:effectLst/>
                        </a:rPr>
                        <a:t> </a:t>
                      </a:r>
                      <a:r>
                        <a:rPr lang="en-US" sz="1200" dirty="0" err="1">
                          <a:solidFill>
                            <a:schemeClr val="tx1"/>
                          </a:solidFill>
                          <a:effectLst/>
                        </a:rPr>
                        <a:t>kolay</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Kullanıma</a:t>
                      </a:r>
                      <a:r>
                        <a:rPr lang="en-US" sz="1200" dirty="0">
                          <a:solidFill>
                            <a:schemeClr val="tx1"/>
                          </a:solidFill>
                          <a:effectLst/>
                        </a:rPr>
                        <a:t> </a:t>
                      </a:r>
                      <a:r>
                        <a:rPr lang="en-US" sz="1200" dirty="0" err="1">
                          <a:solidFill>
                            <a:schemeClr val="tx1"/>
                          </a:solidFill>
                          <a:effectLst/>
                        </a:rPr>
                        <a:t>hazır</a:t>
                      </a:r>
                      <a:r>
                        <a:rPr lang="en-US" sz="1200" dirty="0">
                          <a:solidFill>
                            <a:schemeClr val="tx1"/>
                          </a:solidFill>
                          <a:effectLst/>
                        </a:rPr>
                        <a:t> </a:t>
                      </a:r>
                      <a:r>
                        <a:rPr lang="en-US" sz="1200" dirty="0" err="1">
                          <a:solidFill>
                            <a:schemeClr val="tx1"/>
                          </a:solidFill>
                          <a:effectLst/>
                        </a:rPr>
                        <a:t>mendil</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spreyleri</a:t>
                      </a:r>
                      <a:r>
                        <a:rPr lang="en-US" sz="1200" dirty="0">
                          <a:solidFill>
                            <a:schemeClr val="tx1"/>
                          </a:solidFill>
                          <a:effectLst/>
                        </a:rPr>
                        <a:t> </a:t>
                      </a:r>
                      <a:r>
                        <a:rPr lang="en-US" sz="1200" dirty="0" err="1">
                          <a:solidFill>
                            <a:schemeClr val="tx1"/>
                          </a:solidFill>
                          <a:effectLst/>
                        </a:rPr>
                        <a:t>mevcut</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Sporosidal</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virüsidal</a:t>
                      </a:r>
                      <a:r>
                        <a:rPr lang="en-US" sz="1200" dirty="0">
                          <a:solidFill>
                            <a:schemeClr val="tx1"/>
                          </a:solidFill>
                          <a:effectLst/>
                        </a:rPr>
                        <a:t> (</a:t>
                      </a:r>
                      <a:r>
                        <a:rPr lang="en-US" sz="1200" dirty="0" err="1">
                          <a:solidFill>
                            <a:schemeClr val="tx1"/>
                          </a:solidFill>
                          <a:effectLst/>
                        </a:rPr>
                        <a:t>C.difficile</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Norovirus’a</a:t>
                      </a:r>
                      <a:r>
                        <a:rPr lang="en-US" sz="1200" dirty="0">
                          <a:solidFill>
                            <a:schemeClr val="tx1"/>
                          </a:solidFill>
                          <a:effectLst/>
                        </a:rPr>
                        <a:t> </a:t>
                      </a:r>
                      <a:r>
                        <a:rPr lang="en-US" sz="1200" dirty="0" err="1">
                          <a:solidFill>
                            <a:schemeClr val="tx1"/>
                          </a:solidFill>
                          <a:effectLst/>
                        </a:rPr>
                        <a:t>karşı</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just">
                        <a:lnSpc>
                          <a:spcPct val="115000"/>
                        </a:lnSpc>
                        <a:spcAft>
                          <a:spcPts val="0"/>
                        </a:spcAft>
                        <a:buFontTx/>
                        <a:buNone/>
                      </a:pPr>
                      <a:r>
                        <a:rPr lang="en-US" sz="1200" dirty="0">
                          <a:solidFill>
                            <a:schemeClr val="tx1"/>
                          </a:solidFill>
                          <a:effectLst/>
                        </a:rPr>
                        <a:t>Metal </a:t>
                      </a:r>
                      <a:r>
                        <a:rPr lang="en-US" sz="1200" dirty="0" err="1">
                          <a:solidFill>
                            <a:schemeClr val="tx1"/>
                          </a:solidFill>
                          <a:effectLst/>
                        </a:rPr>
                        <a:t>ekipmanlara</a:t>
                      </a:r>
                      <a:r>
                        <a:rPr lang="en-US" sz="1200" dirty="0">
                          <a:solidFill>
                            <a:schemeClr val="tx1"/>
                          </a:solidFill>
                          <a:effectLst/>
                        </a:rPr>
                        <a:t> </a:t>
                      </a:r>
                      <a:r>
                        <a:rPr lang="en-US" sz="1200" dirty="0" err="1">
                          <a:solidFill>
                            <a:schemeClr val="tx1"/>
                          </a:solidFill>
                          <a:effectLst/>
                        </a:rPr>
                        <a:t>zararlı</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err="1">
                          <a:solidFill>
                            <a:schemeClr val="tx1"/>
                          </a:solidFill>
                          <a:effectLst/>
                        </a:rPr>
                        <a:t>Organik</a:t>
                      </a:r>
                      <a:r>
                        <a:rPr lang="en-US" sz="1200" dirty="0">
                          <a:solidFill>
                            <a:schemeClr val="tx1"/>
                          </a:solidFill>
                          <a:effectLst/>
                        </a:rPr>
                        <a:t> </a:t>
                      </a:r>
                      <a:r>
                        <a:rPr lang="en-US" sz="1200" dirty="0" err="1">
                          <a:solidFill>
                            <a:schemeClr val="tx1"/>
                          </a:solidFill>
                          <a:effectLst/>
                        </a:rPr>
                        <a:t>materyaller</a:t>
                      </a:r>
                      <a:r>
                        <a:rPr lang="en-US" sz="1200" dirty="0">
                          <a:solidFill>
                            <a:schemeClr val="tx1"/>
                          </a:solidFill>
                          <a:effectLst/>
                        </a:rPr>
                        <a:t> </a:t>
                      </a:r>
                      <a:r>
                        <a:rPr lang="en-US" sz="1200" dirty="0" err="1">
                          <a:solidFill>
                            <a:schemeClr val="tx1"/>
                          </a:solidFill>
                          <a:effectLst/>
                        </a:rPr>
                        <a:t>tarafından</a:t>
                      </a:r>
                      <a:r>
                        <a:rPr lang="en-US" sz="1200" dirty="0">
                          <a:solidFill>
                            <a:schemeClr val="tx1"/>
                          </a:solidFill>
                          <a:effectLst/>
                        </a:rPr>
                        <a:t> </a:t>
                      </a:r>
                      <a:r>
                        <a:rPr lang="en-US" sz="1200" dirty="0" err="1">
                          <a:solidFill>
                            <a:schemeClr val="tx1"/>
                          </a:solidFill>
                          <a:effectLst/>
                        </a:rPr>
                        <a:t>deaktive</a:t>
                      </a:r>
                      <a:r>
                        <a:rPr lang="en-US" sz="1200" dirty="0">
                          <a:solidFill>
                            <a:schemeClr val="tx1"/>
                          </a:solidFill>
                          <a:effectLst/>
                        </a:rPr>
                        <a:t> </a:t>
                      </a:r>
                      <a:r>
                        <a:rPr lang="en-US" sz="1200" dirty="0" err="1">
                          <a:solidFill>
                            <a:schemeClr val="tx1"/>
                          </a:solidFill>
                          <a:effectLst/>
                        </a:rPr>
                        <a:t>edilir</a:t>
                      </a:r>
                      <a:r>
                        <a:rPr lang="en-US" sz="1200" dirty="0">
                          <a:solidFill>
                            <a:schemeClr val="tx1"/>
                          </a:solidFill>
                          <a:effectLst/>
                        </a:rPr>
                        <a:t> (Bu </a:t>
                      </a:r>
                      <a:r>
                        <a:rPr lang="en-US" sz="1200" dirty="0" err="1">
                          <a:solidFill>
                            <a:schemeClr val="tx1"/>
                          </a:solidFill>
                          <a:effectLst/>
                        </a:rPr>
                        <a:t>nedenle</a:t>
                      </a:r>
                      <a:r>
                        <a:rPr lang="en-US" sz="1200" dirty="0">
                          <a:solidFill>
                            <a:schemeClr val="tx1"/>
                          </a:solidFill>
                          <a:effectLst/>
                        </a:rPr>
                        <a:t> </a:t>
                      </a:r>
                      <a:r>
                        <a:rPr lang="en-US" sz="1200" dirty="0" err="1">
                          <a:solidFill>
                            <a:schemeClr val="tx1"/>
                          </a:solidFill>
                          <a:effectLst/>
                        </a:rPr>
                        <a:t>kullanım</a:t>
                      </a:r>
                      <a:r>
                        <a:rPr lang="en-US" sz="1200" dirty="0">
                          <a:solidFill>
                            <a:schemeClr val="tx1"/>
                          </a:solidFill>
                          <a:effectLst/>
                        </a:rPr>
                        <a:t> </a:t>
                      </a:r>
                      <a:r>
                        <a:rPr lang="en-US" sz="1200" dirty="0" err="1">
                          <a:solidFill>
                            <a:schemeClr val="tx1"/>
                          </a:solidFill>
                          <a:effectLst/>
                        </a:rPr>
                        <a:t>öncesi</a:t>
                      </a:r>
                      <a:r>
                        <a:rPr lang="en-US" sz="1200" dirty="0">
                          <a:solidFill>
                            <a:schemeClr val="tx1"/>
                          </a:solidFill>
                          <a:effectLst/>
                        </a:rPr>
                        <a:t> </a:t>
                      </a:r>
                      <a:r>
                        <a:rPr lang="en-US" sz="1200" dirty="0" err="1">
                          <a:solidFill>
                            <a:schemeClr val="tx1"/>
                          </a:solidFill>
                          <a:effectLst/>
                        </a:rPr>
                        <a:t>yüzeylerin</a:t>
                      </a:r>
                      <a:r>
                        <a:rPr lang="en-US" sz="1200" dirty="0">
                          <a:solidFill>
                            <a:schemeClr val="tx1"/>
                          </a:solidFill>
                          <a:effectLst/>
                        </a:rPr>
                        <a:t> </a:t>
                      </a:r>
                      <a:r>
                        <a:rPr lang="en-US" sz="1200" dirty="0" err="1">
                          <a:solidFill>
                            <a:schemeClr val="tx1"/>
                          </a:solidFill>
                          <a:effectLst/>
                        </a:rPr>
                        <a:t>temizlenmesi</a:t>
                      </a:r>
                      <a:r>
                        <a:rPr lang="en-US" sz="1200" dirty="0">
                          <a:solidFill>
                            <a:schemeClr val="tx1"/>
                          </a:solidFill>
                          <a:effectLst/>
                        </a:rPr>
                        <a:t> </a:t>
                      </a:r>
                      <a:r>
                        <a:rPr lang="en-US" sz="1200" dirty="0" err="1">
                          <a:solidFill>
                            <a:schemeClr val="tx1"/>
                          </a:solidFill>
                          <a:effectLst/>
                        </a:rPr>
                        <a:t>gerekir</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err="1">
                          <a:solidFill>
                            <a:schemeClr val="tx1"/>
                          </a:solidFill>
                          <a:effectLst/>
                        </a:rPr>
                        <a:t>Cilt</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mükoz</a:t>
                      </a:r>
                      <a:r>
                        <a:rPr lang="en-US" sz="1200" dirty="0">
                          <a:solidFill>
                            <a:schemeClr val="tx1"/>
                          </a:solidFill>
                          <a:effectLst/>
                        </a:rPr>
                        <a:t> </a:t>
                      </a:r>
                      <a:r>
                        <a:rPr lang="en-US" sz="1200" dirty="0" err="1">
                          <a:solidFill>
                            <a:schemeClr val="tx1"/>
                          </a:solidFill>
                          <a:effectLst/>
                        </a:rPr>
                        <a:t>membranlara</a:t>
                      </a:r>
                      <a:r>
                        <a:rPr lang="en-US" sz="1200" dirty="0">
                          <a:solidFill>
                            <a:schemeClr val="tx1"/>
                          </a:solidFill>
                          <a:effectLst/>
                        </a:rPr>
                        <a:t> </a:t>
                      </a:r>
                      <a:r>
                        <a:rPr lang="en-US" sz="1200" dirty="0" err="1">
                          <a:solidFill>
                            <a:schemeClr val="tx1"/>
                          </a:solidFill>
                          <a:effectLst/>
                        </a:rPr>
                        <a:t>karşı</a:t>
                      </a:r>
                      <a:r>
                        <a:rPr lang="en-US" sz="1200" dirty="0">
                          <a:solidFill>
                            <a:schemeClr val="tx1"/>
                          </a:solidFill>
                          <a:effectLst/>
                        </a:rPr>
                        <a:t> </a:t>
                      </a:r>
                      <a:r>
                        <a:rPr lang="en-US" sz="1200" dirty="0" err="1">
                          <a:solidFill>
                            <a:schemeClr val="tx1"/>
                          </a:solidFill>
                          <a:effectLst/>
                        </a:rPr>
                        <a:t>tahriş</a:t>
                      </a:r>
                      <a:r>
                        <a:rPr lang="en-US" sz="1200" dirty="0">
                          <a:solidFill>
                            <a:schemeClr val="tx1"/>
                          </a:solidFill>
                          <a:effectLst/>
                        </a:rPr>
                        <a:t> </a:t>
                      </a:r>
                      <a:r>
                        <a:rPr lang="en-US" sz="1200" dirty="0" err="1">
                          <a:solidFill>
                            <a:schemeClr val="tx1"/>
                          </a:solidFill>
                          <a:effectLst/>
                        </a:rPr>
                        <a:t>edicidir</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err="1">
                          <a:solidFill>
                            <a:schemeClr val="tx1"/>
                          </a:solidFill>
                          <a:effectLst/>
                        </a:rPr>
                        <a:t>Sulandırıldıktan</a:t>
                      </a:r>
                      <a:r>
                        <a:rPr lang="en-US" sz="1200" dirty="0">
                          <a:solidFill>
                            <a:schemeClr val="tx1"/>
                          </a:solidFill>
                          <a:effectLst/>
                        </a:rPr>
                        <a:t> </a:t>
                      </a:r>
                      <a:r>
                        <a:rPr lang="en-US" sz="1200" dirty="0" err="1">
                          <a:solidFill>
                            <a:schemeClr val="tx1"/>
                          </a:solidFill>
                          <a:effectLst/>
                        </a:rPr>
                        <a:t>sonra</a:t>
                      </a:r>
                      <a:r>
                        <a:rPr lang="en-US" sz="1200" dirty="0">
                          <a:solidFill>
                            <a:schemeClr val="tx1"/>
                          </a:solidFill>
                          <a:effectLst/>
                        </a:rPr>
                        <a:t> 24 </a:t>
                      </a:r>
                      <a:r>
                        <a:rPr lang="en-US" sz="1200" dirty="0" err="1">
                          <a:solidFill>
                            <a:schemeClr val="tx1"/>
                          </a:solidFill>
                          <a:effectLst/>
                        </a:rPr>
                        <a:t>saat</a:t>
                      </a:r>
                      <a:r>
                        <a:rPr lang="en-US" sz="1200" dirty="0">
                          <a:solidFill>
                            <a:schemeClr val="tx1"/>
                          </a:solidFill>
                          <a:effectLst/>
                        </a:rPr>
                        <a:t> </a:t>
                      </a:r>
                      <a:r>
                        <a:rPr lang="en-US" sz="1200" dirty="0" err="1">
                          <a:solidFill>
                            <a:schemeClr val="tx1"/>
                          </a:solidFill>
                          <a:effectLst/>
                        </a:rPr>
                        <a:t>içinde</a:t>
                      </a:r>
                      <a:r>
                        <a:rPr lang="en-US" sz="1200" dirty="0">
                          <a:solidFill>
                            <a:schemeClr val="tx1"/>
                          </a:solidFill>
                          <a:effectLst/>
                        </a:rPr>
                        <a:t> </a:t>
                      </a:r>
                      <a:r>
                        <a:rPr lang="en-US" sz="1200" dirty="0" err="1">
                          <a:solidFill>
                            <a:schemeClr val="tx1"/>
                          </a:solidFill>
                          <a:effectLst/>
                        </a:rPr>
                        <a:t>kullanılmalıdır</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err="1">
                          <a:solidFill>
                            <a:schemeClr val="tx1"/>
                          </a:solidFill>
                          <a:effectLst/>
                        </a:rPr>
                        <a:t>Giysileri</a:t>
                      </a:r>
                      <a:r>
                        <a:rPr lang="en-US" sz="1200" dirty="0">
                          <a:solidFill>
                            <a:schemeClr val="tx1"/>
                          </a:solidFill>
                          <a:effectLst/>
                        </a:rPr>
                        <a:t> </a:t>
                      </a:r>
                      <a:r>
                        <a:rPr lang="en-US" sz="1200" dirty="0" err="1">
                          <a:solidFill>
                            <a:schemeClr val="tx1"/>
                          </a:solidFill>
                          <a:effectLst/>
                        </a:rPr>
                        <a:t>boyayabilir</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extLst>
                  <a:ext uri="{0D108BD9-81ED-4DB2-BD59-A6C34878D82A}">
                    <a16:rowId xmlns:a16="http://schemas.microsoft.com/office/drawing/2014/main" xmlns="" val="3398805687"/>
                  </a:ext>
                </a:extLst>
              </a:tr>
              <a:tr h="1413193">
                <a:tc>
                  <a:txBody>
                    <a:bodyPr/>
                    <a:lstStyle/>
                    <a:p>
                      <a:pPr algn="l">
                        <a:lnSpc>
                          <a:spcPct val="115000"/>
                        </a:lnSpc>
                        <a:spcAft>
                          <a:spcPts val="0"/>
                        </a:spcAft>
                      </a:pPr>
                      <a:r>
                        <a:rPr lang="en-US" sz="1200" dirty="0" err="1">
                          <a:solidFill>
                            <a:schemeClr val="tx1"/>
                          </a:solidFill>
                          <a:effectLst/>
                        </a:rPr>
                        <a:t>Hidrojen</a:t>
                      </a:r>
                      <a:r>
                        <a:rPr lang="en-US" sz="1200" dirty="0">
                          <a:solidFill>
                            <a:schemeClr val="tx1"/>
                          </a:solidFill>
                          <a:effectLst/>
                        </a:rPr>
                        <a:t> </a:t>
                      </a:r>
                      <a:r>
                        <a:rPr lang="en-US" sz="1200" dirty="0" err="1">
                          <a:solidFill>
                            <a:schemeClr val="tx1"/>
                          </a:solidFill>
                          <a:effectLst/>
                        </a:rPr>
                        <a:t>Peroksit</a:t>
                      </a:r>
                      <a:r>
                        <a:rPr lang="en-US" sz="1200" dirty="0">
                          <a:solidFill>
                            <a:schemeClr val="tx1"/>
                          </a:solidFill>
                          <a:effectLst/>
                        </a:rPr>
                        <a:t> (%0,5) (Cas No: 7722-84-1)**</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Ekipmanların</a:t>
                      </a:r>
                      <a:r>
                        <a:rPr lang="en-US" sz="1200" dirty="0">
                          <a:solidFill>
                            <a:schemeClr val="tx1"/>
                          </a:solidFill>
                          <a:effectLst/>
                        </a:rPr>
                        <a:t> </a:t>
                      </a:r>
                      <a:r>
                        <a:rPr lang="en-US" sz="1200" dirty="0" err="1">
                          <a:solidFill>
                            <a:schemeClr val="tx1"/>
                          </a:solidFill>
                          <a:effectLst/>
                        </a:rPr>
                        <a:t>dış</a:t>
                      </a:r>
                      <a:r>
                        <a:rPr lang="en-US" sz="1200" dirty="0">
                          <a:solidFill>
                            <a:schemeClr val="tx1"/>
                          </a:solidFill>
                          <a:effectLst/>
                        </a:rPr>
                        <a:t> </a:t>
                      </a:r>
                      <a:r>
                        <a:rPr lang="en-US" sz="1200" dirty="0" err="1">
                          <a:solidFill>
                            <a:schemeClr val="tx1"/>
                          </a:solidFill>
                          <a:effectLst/>
                        </a:rPr>
                        <a:t>yüzeyleri</a:t>
                      </a:r>
                      <a:endParaRPr lang="tr-TR" sz="1200" dirty="0">
                        <a:solidFill>
                          <a:schemeClr val="tx1"/>
                        </a:solidFill>
                        <a:effectLst/>
                      </a:endParaRPr>
                    </a:p>
                    <a:p>
                      <a:pPr marL="0" lvl="0" indent="0" algn="l">
                        <a:lnSpc>
                          <a:spcPct val="115000"/>
                        </a:lnSpc>
                        <a:spcAft>
                          <a:spcPts val="0"/>
                        </a:spcAft>
                        <a:buFontTx/>
                        <a:buNone/>
                      </a:pPr>
                      <a:r>
                        <a:rPr lang="en-US" sz="1200" dirty="0">
                          <a:solidFill>
                            <a:schemeClr val="tx1"/>
                          </a:solidFill>
                          <a:effectLst/>
                        </a:rPr>
                        <a:t>Zemin</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Duvarlar</a:t>
                      </a:r>
                      <a:r>
                        <a:rPr lang="en-US" sz="1200" dirty="0">
                          <a:solidFill>
                            <a:schemeClr val="tx1"/>
                          </a:solidFill>
                          <a:effectLst/>
                        </a:rPr>
                        <a:t> </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Çevre</a:t>
                      </a:r>
                      <a:r>
                        <a:rPr lang="en-US" sz="1200" dirty="0">
                          <a:solidFill>
                            <a:schemeClr val="tx1"/>
                          </a:solidFill>
                          <a:effectLst/>
                        </a:rPr>
                        <a:t> </a:t>
                      </a:r>
                      <a:r>
                        <a:rPr lang="en-US" sz="1200" dirty="0" err="1">
                          <a:solidFill>
                            <a:schemeClr val="tx1"/>
                          </a:solidFill>
                          <a:effectLst/>
                        </a:rPr>
                        <a:t>için</a:t>
                      </a:r>
                      <a:r>
                        <a:rPr lang="en-US" sz="1200" dirty="0">
                          <a:solidFill>
                            <a:schemeClr val="tx1"/>
                          </a:solidFill>
                          <a:effectLst/>
                        </a:rPr>
                        <a:t> </a:t>
                      </a:r>
                      <a:r>
                        <a:rPr lang="en-US" sz="1200" dirty="0" err="1">
                          <a:solidFill>
                            <a:schemeClr val="tx1"/>
                          </a:solidFill>
                          <a:effectLst/>
                        </a:rPr>
                        <a:t>güvenli</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Toksik</a:t>
                      </a:r>
                      <a:r>
                        <a:rPr lang="en-US" sz="1200" dirty="0">
                          <a:solidFill>
                            <a:schemeClr val="tx1"/>
                          </a:solidFill>
                          <a:effectLst/>
                        </a:rPr>
                        <a:t> </a:t>
                      </a:r>
                      <a:r>
                        <a:rPr lang="en-US" sz="1200" dirty="0" err="1">
                          <a:solidFill>
                            <a:schemeClr val="tx1"/>
                          </a:solidFill>
                          <a:effectLst/>
                        </a:rPr>
                        <a:t>değil</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Hızlı</a:t>
                      </a:r>
                      <a:r>
                        <a:rPr lang="en-US" sz="1200" dirty="0">
                          <a:solidFill>
                            <a:schemeClr val="tx1"/>
                          </a:solidFill>
                          <a:effectLst/>
                        </a:rPr>
                        <a:t> </a:t>
                      </a:r>
                      <a:r>
                        <a:rPr lang="en-US" sz="1200" dirty="0" err="1">
                          <a:solidFill>
                            <a:schemeClr val="tx1"/>
                          </a:solidFill>
                          <a:effectLst/>
                        </a:rPr>
                        <a:t>etki</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Organik</a:t>
                      </a:r>
                      <a:r>
                        <a:rPr lang="en-US" sz="1200" dirty="0">
                          <a:solidFill>
                            <a:schemeClr val="tx1"/>
                          </a:solidFill>
                          <a:effectLst/>
                        </a:rPr>
                        <a:t> </a:t>
                      </a:r>
                      <a:r>
                        <a:rPr lang="en-US" sz="1200" dirty="0" err="1">
                          <a:solidFill>
                            <a:schemeClr val="tx1"/>
                          </a:solidFill>
                          <a:effectLst/>
                        </a:rPr>
                        <a:t>madde</a:t>
                      </a:r>
                      <a:r>
                        <a:rPr lang="en-US" sz="1200" dirty="0">
                          <a:solidFill>
                            <a:schemeClr val="tx1"/>
                          </a:solidFill>
                          <a:effectLst/>
                        </a:rPr>
                        <a:t> </a:t>
                      </a:r>
                      <a:r>
                        <a:rPr lang="en-US" sz="1200" dirty="0" err="1">
                          <a:solidFill>
                            <a:schemeClr val="tx1"/>
                          </a:solidFill>
                          <a:effectLst/>
                        </a:rPr>
                        <a:t>varlığında</a:t>
                      </a:r>
                      <a:r>
                        <a:rPr lang="en-US" sz="1200" dirty="0">
                          <a:solidFill>
                            <a:schemeClr val="tx1"/>
                          </a:solidFill>
                          <a:effectLst/>
                        </a:rPr>
                        <a:t> </a:t>
                      </a:r>
                      <a:r>
                        <a:rPr lang="en-US" sz="1200" dirty="0" err="1">
                          <a:solidFill>
                            <a:schemeClr val="tx1"/>
                          </a:solidFill>
                          <a:effectLst/>
                        </a:rPr>
                        <a:t>aktif</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Mendil</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sıvı</a:t>
                      </a:r>
                      <a:r>
                        <a:rPr lang="en-US" sz="1200" dirty="0">
                          <a:solidFill>
                            <a:schemeClr val="tx1"/>
                          </a:solidFill>
                          <a:effectLst/>
                        </a:rPr>
                        <a:t> </a:t>
                      </a:r>
                      <a:r>
                        <a:rPr lang="en-US" sz="1200" dirty="0" err="1">
                          <a:solidFill>
                            <a:schemeClr val="tx1"/>
                          </a:solidFill>
                          <a:effectLst/>
                        </a:rPr>
                        <a:t>hali</a:t>
                      </a:r>
                      <a:r>
                        <a:rPr lang="en-US" sz="1200" dirty="0">
                          <a:solidFill>
                            <a:schemeClr val="tx1"/>
                          </a:solidFill>
                          <a:effectLst/>
                        </a:rPr>
                        <a:t> </a:t>
                      </a:r>
                      <a:r>
                        <a:rPr lang="en-US" sz="1200" dirty="0" err="1">
                          <a:solidFill>
                            <a:schemeClr val="tx1"/>
                          </a:solidFill>
                          <a:effectLst/>
                        </a:rPr>
                        <a:t>mevcut</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Deterjan</a:t>
                      </a:r>
                      <a:r>
                        <a:rPr lang="en-US" sz="1200" dirty="0">
                          <a:solidFill>
                            <a:schemeClr val="tx1"/>
                          </a:solidFill>
                          <a:effectLst/>
                        </a:rPr>
                        <a:t> </a:t>
                      </a:r>
                      <a:r>
                        <a:rPr lang="en-US" sz="1200" dirty="0" err="1">
                          <a:solidFill>
                            <a:schemeClr val="tx1"/>
                          </a:solidFill>
                          <a:effectLst/>
                        </a:rPr>
                        <a:t>özelliği</a:t>
                      </a:r>
                      <a:r>
                        <a:rPr lang="en-US" sz="1200" dirty="0">
                          <a:solidFill>
                            <a:schemeClr val="tx1"/>
                          </a:solidFill>
                          <a:effectLst/>
                        </a:rPr>
                        <a:t> </a:t>
                      </a:r>
                      <a:r>
                        <a:rPr lang="en-US" sz="1200" dirty="0" err="1">
                          <a:solidFill>
                            <a:schemeClr val="tx1"/>
                          </a:solidFill>
                          <a:effectLst/>
                        </a:rPr>
                        <a:t>nedeniyle</a:t>
                      </a:r>
                      <a:r>
                        <a:rPr lang="en-US" sz="1200" dirty="0">
                          <a:solidFill>
                            <a:schemeClr val="tx1"/>
                          </a:solidFill>
                          <a:effectLst/>
                        </a:rPr>
                        <a:t> </a:t>
                      </a:r>
                      <a:r>
                        <a:rPr lang="en-US" sz="1200" dirty="0" err="1">
                          <a:solidFill>
                            <a:schemeClr val="tx1"/>
                          </a:solidFill>
                          <a:effectLst/>
                        </a:rPr>
                        <a:t>mükemmel</a:t>
                      </a:r>
                      <a:r>
                        <a:rPr lang="en-US" sz="1200" dirty="0">
                          <a:solidFill>
                            <a:schemeClr val="tx1"/>
                          </a:solidFill>
                          <a:effectLst/>
                        </a:rPr>
                        <a:t> </a:t>
                      </a:r>
                      <a:r>
                        <a:rPr lang="en-US" sz="1200" dirty="0" err="1">
                          <a:solidFill>
                            <a:schemeClr val="tx1"/>
                          </a:solidFill>
                          <a:effectLst/>
                        </a:rPr>
                        <a:t>temizleme</a:t>
                      </a:r>
                      <a:r>
                        <a:rPr lang="en-US" sz="1200" dirty="0">
                          <a:solidFill>
                            <a:schemeClr val="tx1"/>
                          </a:solidFill>
                          <a:effectLst/>
                        </a:rPr>
                        <a:t> </a:t>
                      </a:r>
                      <a:r>
                        <a:rPr lang="en-US" sz="1200" dirty="0" err="1">
                          <a:solidFill>
                            <a:schemeClr val="tx1"/>
                          </a:solidFill>
                          <a:effectLst/>
                        </a:rPr>
                        <a:t>özelliği</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just">
                        <a:lnSpc>
                          <a:spcPct val="115000"/>
                        </a:lnSpc>
                        <a:spcAft>
                          <a:spcPts val="0"/>
                        </a:spcAft>
                        <a:buFontTx/>
                        <a:buNone/>
                      </a:pPr>
                      <a:r>
                        <a:rPr lang="en-US" sz="1200" dirty="0" err="1">
                          <a:solidFill>
                            <a:schemeClr val="tx1"/>
                          </a:solidFill>
                          <a:effectLst/>
                        </a:rPr>
                        <a:t>Bakır</a:t>
                      </a:r>
                      <a:r>
                        <a:rPr lang="en-US" sz="1200" dirty="0">
                          <a:solidFill>
                            <a:schemeClr val="tx1"/>
                          </a:solidFill>
                          <a:effectLst/>
                        </a:rPr>
                        <a:t>, </a:t>
                      </a:r>
                      <a:r>
                        <a:rPr lang="en-US" sz="1200" dirty="0" err="1">
                          <a:solidFill>
                            <a:schemeClr val="tx1"/>
                          </a:solidFill>
                          <a:effectLst/>
                        </a:rPr>
                        <a:t>çinko</a:t>
                      </a:r>
                      <a:r>
                        <a:rPr lang="en-US" sz="1200" dirty="0">
                          <a:solidFill>
                            <a:schemeClr val="tx1"/>
                          </a:solidFill>
                          <a:effectLst/>
                        </a:rPr>
                        <a:t>, </a:t>
                      </a:r>
                      <a:r>
                        <a:rPr lang="en-US" sz="1200" dirty="0" err="1">
                          <a:solidFill>
                            <a:schemeClr val="tx1"/>
                          </a:solidFill>
                          <a:effectLst/>
                        </a:rPr>
                        <a:t>pirinç</a:t>
                      </a:r>
                      <a:r>
                        <a:rPr lang="en-US" sz="1200" dirty="0">
                          <a:solidFill>
                            <a:schemeClr val="tx1"/>
                          </a:solidFill>
                          <a:effectLst/>
                        </a:rPr>
                        <a:t>, </a:t>
                      </a:r>
                      <a:r>
                        <a:rPr lang="en-US" sz="1200" dirty="0" err="1">
                          <a:solidFill>
                            <a:schemeClr val="tx1"/>
                          </a:solidFill>
                          <a:effectLst/>
                        </a:rPr>
                        <a:t>akrilik</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alüminyuma</a:t>
                      </a:r>
                      <a:r>
                        <a:rPr lang="en-US" sz="1200" dirty="0">
                          <a:solidFill>
                            <a:schemeClr val="tx1"/>
                          </a:solidFill>
                          <a:effectLst/>
                        </a:rPr>
                        <a:t> </a:t>
                      </a:r>
                      <a:r>
                        <a:rPr lang="en-US" sz="1200" dirty="0" err="1">
                          <a:solidFill>
                            <a:schemeClr val="tx1"/>
                          </a:solidFill>
                          <a:effectLst/>
                        </a:rPr>
                        <a:t>zararlı</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extLst>
                  <a:ext uri="{0D108BD9-81ED-4DB2-BD59-A6C34878D82A}">
                    <a16:rowId xmlns:a16="http://schemas.microsoft.com/office/drawing/2014/main" xmlns="" val="3393430406"/>
                  </a:ext>
                </a:extLst>
              </a:tr>
              <a:tr h="800563">
                <a:tc>
                  <a:txBody>
                    <a:bodyPr/>
                    <a:lstStyle/>
                    <a:p>
                      <a:pPr algn="l">
                        <a:lnSpc>
                          <a:spcPct val="115000"/>
                        </a:lnSpc>
                        <a:spcAft>
                          <a:spcPts val="0"/>
                        </a:spcAft>
                      </a:pPr>
                      <a:r>
                        <a:rPr lang="en-US" sz="1200" dirty="0" err="1">
                          <a:solidFill>
                            <a:schemeClr val="tx1"/>
                          </a:solidFill>
                          <a:effectLst/>
                        </a:rPr>
                        <a:t>Kuaterner</a:t>
                      </a:r>
                      <a:r>
                        <a:rPr lang="en-US" sz="1200" dirty="0">
                          <a:solidFill>
                            <a:schemeClr val="tx1"/>
                          </a:solidFill>
                          <a:effectLst/>
                        </a:rPr>
                        <a:t> </a:t>
                      </a:r>
                      <a:r>
                        <a:rPr lang="en-US" sz="1200" dirty="0" err="1">
                          <a:solidFill>
                            <a:schemeClr val="tx1"/>
                          </a:solidFill>
                          <a:effectLst/>
                        </a:rPr>
                        <a:t>amonyum</a:t>
                      </a:r>
                      <a:r>
                        <a:rPr lang="en-US" sz="1200" dirty="0">
                          <a:solidFill>
                            <a:schemeClr val="tx1"/>
                          </a:solidFill>
                          <a:effectLst/>
                        </a:rPr>
                        <a:t> </a:t>
                      </a:r>
                      <a:r>
                        <a:rPr lang="en-US" sz="1200" dirty="0" err="1">
                          <a:solidFill>
                            <a:schemeClr val="tx1"/>
                          </a:solidFill>
                          <a:effectLst/>
                        </a:rPr>
                        <a:t>bileşikleri</a:t>
                      </a:r>
                      <a:r>
                        <a:rPr lang="en-US" sz="1200" dirty="0">
                          <a:solidFill>
                            <a:schemeClr val="tx1"/>
                          </a:solidFill>
                          <a:effectLst/>
                        </a:rPr>
                        <a:t> </a:t>
                      </a:r>
                      <a:br>
                        <a:rPr lang="en-US" sz="1200" dirty="0">
                          <a:solidFill>
                            <a:schemeClr val="tx1"/>
                          </a:solidFill>
                          <a:effectLst/>
                        </a:rPr>
                      </a:br>
                      <a:r>
                        <a:rPr lang="en-US" sz="1200" dirty="0">
                          <a:solidFill>
                            <a:schemeClr val="tx1"/>
                          </a:solidFill>
                          <a:effectLst/>
                        </a:rPr>
                        <a:t>(</a:t>
                      </a:r>
                      <a:r>
                        <a:rPr lang="en-US" sz="1200" dirty="0" err="1">
                          <a:solidFill>
                            <a:schemeClr val="tx1"/>
                          </a:solidFill>
                          <a:effectLst/>
                        </a:rPr>
                        <a:t>Quats</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marL="0" lvl="0" indent="0" algn="l">
                        <a:lnSpc>
                          <a:spcPct val="115000"/>
                        </a:lnSpc>
                        <a:spcAft>
                          <a:spcPts val="0"/>
                        </a:spcAft>
                        <a:buFontTx/>
                        <a:buNone/>
                      </a:pPr>
                      <a:r>
                        <a:rPr lang="en-US" sz="1200" dirty="0">
                          <a:solidFill>
                            <a:schemeClr val="tx1"/>
                          </a:solidFill>
                          <a:effectLst/>
                        </a:rPr>
                        <a:t>Zemin</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Duvarlar</a:t>
                      </a:r>
                      <a:r>
                        <a:rPr lang="en-US" sz="1200" dirty="0">
                          <a:solidFill>
                            <a:schemeClr val="tx1"/>
                          </a:solidFill>
                          <a:effectLst/>
                        </a:rPr>
                        <a:t> </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Toksik</a:t>
                      </a:r>
                      <a:r>
                        <a:rPr lang="en-US" sz="1200" dirty="0">
                          <a:solidFill>
                            <a:schemeClr val="tx1"/>
                          </a:solidFill>
                          <a:effectLst/>
                        </a:rPr>
                        <a:t> </a:t>
                      </a:r>
                      <a:r>
                        <a:rPr lang="en-US" sz="1200" dirty="0" err="1">
                          <a:solidFill>
                            <a:schemeClr val="tx1"/>
                          </a:solidFill>
                          <a:effectLst/>
                        </a:rPr>
                        <a:t>değil</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Aşındırmaz</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Deterjan</a:t>
                      </a:r>
                      <a:r>
                        <a:rPr lang="en-US" sz="1200" dirty="0">
                          <a:solidFill>
                            <a:schemeClr val="tx1"/>
                          </a:solidFill>
                          <a:effectLst/>
                        </a:rPr>
                        <a:t> </a:t>
                      </a:r>
                      <a:r>
                        <a:rPr lang="en-US" sz="1200" dirty="0" err="1">
                          <a:solidFill>
                            <a:schemeClr val="tx1"/>
                          </a:solidFill>
                          <a:effectLst/>
                        </a:rPr>
                        <a:t>özelliği</a:t>
                      </a:r>
                      <a:r>
                        <a:rPr lang="en-US" sz="1200" dirty="0">
                          <a:solidFill>
                            <a:schemeClr val="tx1"/>
                          </a:solidFill>
                          <a:effectLst/>
                        </a:rPr>
                        <a:t> </a:t>
                      </a:r>
                      <a:r>
                        <a:rPr lang="en-US" sz="1200" dirty="0" err="1">
                          <a:solidFill>
                            <a:schemeClr val="tx1"/>
                          </a:solidFill>
                          <a:effectLst/>
                        </a:rPr>
                        <a:t>nedeniyle</a:t>
                      </a:r>
                      <a:r>
                        <a:rPr lang="en-US" sz="1200" dirty="0">
                          <a:solidFill>
                            <a:schemeClr val="tx1"/>
                          </a:solidFill>
                          <a:effectLst/>
                        </a:rPr>
                        <a:t> </a:t>
                      </a:r>
                      <a:r>
                        <a:rPr lang="en-US" sz="1200" dirty="0" err="1">
                          <a:solidFill>
                            <a:schemeClr val="tx1"/>
                          </a:solidFill>
                          <a:effectLst/>
                        </a:rPr>
                        <a:t>iyi</a:t>
                      </a:r>
                      <a:r>
                        <a:rPr lang="en-US" sz="1200" dirty="0">
                          <a:solidFill>
                            <a:schemeClr val="tx1"/>
                          </a:solidFill>
                          <a:effectLst/>
                        </a:rPr>
                        <a:t> </a:t>
                      </a:r>
                      <a:r>
                        <a:rPr lang="en-US" sz="1200" dirty="0" err="1">
                          <a:solidFill>
                            <a:schemeClr val="tx1"/>
                          </a:solidFill>
                          <a:effectLst/>
                        </a:rPr>
                        <a:t>temizleme</a:t>
                      </a:r>
                      <a:r>
                        <a:rPr lang="en-US" sz="1200" dirty="0">
                          <a:solidFill>
                            <a:schemeClr val="tx1"/>
                          </a:solidFill>
                          <a:effectLst/>
                        </a:rPr>
                        <a:t> </a:t>
                      </a:r>
                      <a:r>
                        <a:rPr lang="en-US" sz="1200" dirty="0" err="1">
                          <a:solidFill>
                            <a:schemeClr val="tx1"/>
                          </a:solidFill>
                          <a:effectLst/>
                        </a:rPr>
                        <a:t>özelliği</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just">
                        <a:lnSpc>
                          <a:spcPct val="115000"/>
                        </a:lnSpc>
                        <a:spcAft>
                          <a:spcPts val="0"/>
                        </a:spcAft>
                        <a:buFontTx/>
                        <a:buNone/>
                      </a:pPr>
                      <a:r>
                        <a:rPr lang="en-US" sz="1200" dirty="0" err="1">
                          <a:solidFill>
                            <a:schemeClr val="tx1"/>
                          </a:solidFill>
                          <a:effectLst/>
                        </a:rPr>
                        <a:t>Tıbbi</a:t>
                      </a:r>
                      <a:r>
                        <a:rPr lang="en-US" sz="1200" dirty="0">
                          <a:solidFill>
                            <a:schemeClr val="tx1"/>
                          </a:solidFill>
                          <a:effectLst/>
                        </a:rPr>
                        <a:t> </a:t>
                      </a:r>
                      <a:r>
                        <a:rPr lang="en-US" sz="1200" dirty="0" err="1">
                          <a:solidFill>
                            <a:schemeClr val="tx1"/>
                          </a:solidFill>
                          <a:effectLst/>
                        </a:rPr>
                        <a:t>aletlerin</a:t>
                      </a:r>
                      <a:r>
                        <a:rPr lang="en-US" sz="1200" dirty="0">
                          <a:solidFill>
                            <a:schemeClr val="tx1"/>
                          </a:solidFill>
                          <a:effectLst/>
                        </a:rPr>
                        <a:t> </a:t>
                      </a:r>
                      <a:r>
                        <a:rPr lang="en-US" sz="1200" dirty="0" err="1">
                          <a:solidFill>
                            <a:schemeClr val="tx1"/>
                          </a:solidFill>
                          <a:effectLst/>
                        </a:rPr>
                        <a:t>dezenfeksiyonunda</a:t>
                      </a:r>
                      <a:r>
                        <a:rPr lang="en-US" sz="1200" dirty="0">
                          <a:solidFill>
                            <a:schemeClr val="tx1"/>
                          </a:solidFill>
                          <a:effectLst/>
                        </a:rPr>
                        <a:t> </a:t>
                      </a:r>
                      <a:r>
                        <a:rPr lang="en-US" sz="1200" dirty="0" err="1">
                          <a:solidFill>
                            <a:schemeClr val="tx1"/>
                          </a:solidFill>
                          <a:effectLst/>
                        </a:rPr>
                        <a:t>kullanılamaz</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a:solidFill>
                            <a:schemeClr val="tx1"/>
                          </a:solidFill>
                          <a:effectLst/>
                        </a:rPr>
                        <a:t>Dar </a:t>
                      </a:r>
                      <a:r>
                        <a:rPr lang="en-US" sz="1200" dirty="0" err="1">
                          <a:solidFill>
                            <a:schemeClr val="tx1"/>
                          </a:solidFill>
                          <a:effectLst/>
                        </a:rPr>
                        <a:t>mikrobiyal</a:t>
                      </a:r>
                      <a:r>
                        <a:rPr lang="en-US" sz="1200" dirty="0">
                          <a:solidFill>
                            <a:schemeClr val="tx1"/>
                          </a:solidFill>
                          <a:effectLst/>
                        </a:rPr>
                        <a:t> </a:t>
                      </a:r>
                      <a:r>
                        <a:rPr lang="en-US" sz="1200" dirty="0" err="1">
                          <a:solidFill>
                            <a:schemeClr val="tx1"/>
                          </a:solidFill>
                          <a:effectLst/>
                        </a:rPr>
                        <a:t>spektrum</a:t>
                      </a:r>
                      <a:r>
                        <a:rPr lang="en-US" sz="1200" dirty="0">
                          <a:solidFill>
                            <a:schemeClr val="tx1"/>
                          </a:solidFill>
                          <a:effectLst/>
                        </a:rPr>
                        <a:t> </a:t>
                      </a:r>
                      <a:r>
                        <a:rPr lang="en-US" sz="1200" dirty="0" err="1">
                          <a:solidFill>
                            <a:schemeClr val="tx1"/>
                          </a:solidFill>
                          <a:effectLst/>
                        </a:rPr>
                        <a:t>nedeniyle</a:t>
                      </a:r>
                      <a:r>
                        <a:rPr lang="en-US" sz="1200" dirty="0">
                          <a:solidFill>
                            <a:schemeClr val="tx1"/>
                          </a:solidFill>
                          <a:effectLst/>
                        </a:rPr>
                        <a:t> </a:t>
                      </a:r>
                      <a:r>
                        <a:rPr lang="en-US" sz="1200" dirty="0" err="1">
                          <a:solidFill>
                            <a:schemeClr val="tx1"/>
                          </a:solidFill>
                          <a:effectLst/>
                        </a:rPr>
                        <a:t>dezenfektan</a:t>
                      </a:r>
                      <a:r>
                        <a:rPr lang="en-US" sz="1200" dirty="0">
                          <a:solidFill>
                            <a:schemeClr val="tx1"/>
                          </a:solidFill>
                          <a:effectLst/>
                        </a:rPr>
                        <a:t> </a:t>
                      </a:r>
                      <a:r>
                        <a:rPr lang="en-US" sz="1200" dirty="0" err="1">
                          <a:solidFill>
                            <a:schemeClr val="tx1"/>
                          </a:solidFill>
                          <a:effectLst/>
                        </a:rPr>
                        <a:t>olarak</a:t>
                      </a:r>
                      <a:r>
                        <a:rPr lang="en-US" sz="1200" dirty="0">
                          <a:solidFill>
                            <a:schemeClr val="tx1"/>
                          </a:solidFill>
                          <a:effectLst/>
                        </a:rPr>
                        <a:t> </a:t>
                      </a:r>
                      <a:r>
                        <a:rPr lang="en-US" sz="1200" dirty="0" err="1">
                          <a:solidFill>
                            <a:schemeClr val="tx1"/>
                          </a:solidFill>
                          <a:effectLst/>
                        </a:rPr>
                        <a:t>sınırlı</a:t>
                      </a:r>
                      <a:r>
                        <a:rPr lang="en-US" sz="1200" dirty="0">
                          <a:solidFill>
                            <a:schemeClr val="tx1"/>
                          </a:solidFill>
                          <a:effectLst/>
                        </a:rPr>
                        <a:t> </a:t>
                      </a:r>
                      <a:r>
                        <a:rPr lang="en-US" sz="1200" dirty="0" err="1">
                          <a:solidFill>
                            <a:schemeClr val="tx1"/>
                          </a:solidFill>
                          <a:effectLst/>
                        </a:rPr>
                        <a:t>kullanım</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extLst>
                  <a:ext uri="{0D108BD9-81ED-4DB2-BD59-A6C34878D82A}">
                    <a16:rowId xmlns:a16="http://schemas.microsoft.com/office/drawing/2014/main" xmlns="" val="2558717891"/>
                  </a:ext>
                </a:extLst>
              </a:tr>
            </a:tbl>
          </a:graphicData>
        </a:graphic>
      </p:graphicFrame>
    </p:spTree>
    <p:extLst>
      <p:ext uri="{BB962C8B-B14F-4D97-AF65-F5344CB8AC3E}">
        <p14:creationId xmlns:p14="http://schemas.microsoft.com/office/powerpoint/2010/main" xmlns="" val="8882299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275644" y="1352550"/>
            <a:ext cx="10205155" cy="5302468"/>
          </a:xfrm>
        </p:spPr>
        <p:txBody>
          <a:bodyPr>
            <a:normAutofit fontScale="77500" lnSpcReduction="20000"/>
          </a:bodyPr>
          <a:lstStyle/>
          <a:p>
            <a:pPr marL="0" indent="0">
              <a:lnSpc>
                <a:spcPct val="120000"/>
              </a:lnSpc>
              <a:spcBef>
                <a:spcPts val="1200"/>
              </a:spcBef>
              <a:buNone/>
            </a:pPr>
            <a:r>
              <a:rPr lang="tr-TR" dirty="0">
                <a:latin typeface="+mn-lt"/>
              </a:rPr>
              <a:t>Hastalığın yayılımını kontrol altında tutmaya yönelik olarak </a:t>
            </a:r>
          </a:p>
          <a:p>
            <a:pPr>
              <a:lnSpc>
                <a:spcPct val="120000"/>
              </a:lnSpc>
              <a:spcBef>
                <a:spcPts val="1200"/>
              </a:spcBef>
            </a:pPr>
            <a:r>
              <a:rPr lang="tr-TR" dirty="0">
                <a:latin typeface="+mn-lt"/>
              </a:rPr>
              <a:t>Olası ve kesin vakaların mümkün olduğu kadar öncesinde bilgilendirme ile hastanede ayrı alanlara başvurmaları sağlanmalı</a:t>
            </a:r>
          </a:p>
          <a:p>
            <a:pPr>
              <a:lnSpc>
                <a:spcPct val="120000"/>
              </a:lnSpc>
              <a:spcBef>
                <a:spcPts val="1200"/>
              </a:spcBef>
            </a:pPr>
            <a:r>
              <a:rPr lang="tr-TR" dirty="0">
                <a:latin typeface="+mn-lt"/>
              </a:rPr>
              <a:t>Mümkün olduğunca bu hastaların muayene, tetkik ve bakımları sırasında ortamda o sırada gerekli olmayan kişiler bulundurulmamalı</a:t>
            </a:r>
          </a:p>
          <a:p>
            <a:pPr>
              <a:lnSpc>
                <a:spcPct val="120000"/>
              </a:lnSpc>
              <a:spcBef>
                <a:spcPts val="1200"/>
              </a:spcBef>
            </a:pPr>
            <a:r>
              <a:rPr lang="tr-TR" dirty="0">
                <a:latin typeface="+mn-lt"/>
              </a:rPr>
              <a:t>Tetkiklerde öncelik verilmesi sağlanmalı</a:t>
            </a:r>
          </a:p>
          <a:p>
            <a:pPr>
              <a:lnSpc>
                <a:spcPct val="120000"/>
              </a:lnSpc>
            </a:pPr>
            <a:r>
              <a:rPr lang="en-US" dirty="0" err="1">
                <a:latin typeface="+mn-lt"/>
              </a:rPr>
              <a:t>Bakım</a:t>
            </a:r>
            <a:r>
              <a:rPr lang="en-US" dirty="0">
                <a:latin typeface="+mn-lt"/>
              </a:rPr>
              <a:t> </a:t>
            </a:r>
            <a:r>
              <a:rPr lang="en-US" dirty="0" err="1">
                <a:latin typeface="+mn-lt"/>
              </a:rPr>
              <a:t>verecek</a:t>
            </a:r>
            <a:r>
              <a:rPr lang="en-US" dirty="0">
                <a:latin typeface="+mn-lt"/>
              </a:rPr>
              <a:t> </a:t>
            </a:r>
            <a:r>
              <a:rPr lang="en-US" dirty="0" err="1">
                <a:latin typeface="+mn-lt"/>
              </a:rPr>
              <a:t>personel</a:t>
            </a:r>
            <a:r>
              <a:rPr lang="en-US" dirty="0">
                <a:latin typeface="+mn-lt"/>
              </a:rPr>
              <a:t> </a:t>
            </a:r>
            <a:r>
              <a:rPr lang="en-US" dirty="0" err="1">
                <a:latin typeface="+mn-lt"/>
              </a:rPr>
              <a:t>mümkünse</a:t>
            </a:r>
            <a:r>
              <a:rPr lang="en-US" dirty="0">
                <a:latin typeface="+mn-lt"/>
              </a:rPr>
              <a:t> </a:t>
            </a:r>
            <a:r>
              <a:rPr lang="en-US" dirty="0" err="1">
                <a:latin typeface="+mn-lt"/>
              </a:rPr>
              <a:t>ayrılmalı</a:t>
            </a:r>
            <a:endParaRPr lang="tr-TR" dirty="0">
              <a:latin typeface="+mn-lt"/>
            </a:endParaRPr>
          </a:p>
          <a:p>
            <a:pPr lvl="0">
              <a:lnSpc>
                <a:spcPct val="120000"/>
              </a:lnSpc>
            </a:pPr>
            <a:r>
              <a:rPr lang="tr-TR" dirty="0">
                <a:latin typeface="+mn-lt"/>
              </a:rPr>
              <a:t>Olası/kesin COVID-19 vakasına ait atıklar tıbbi atık yönetmeliğine göre bertaraf edilmeli</a:t>
            </a:r>
          </a:p>
          <a:p>
            <a:pPr>
              <a:lnSpc>
                <a:spcPct val="120000"/>
              </a:lnSpc>
              <a:spcBef>
                <a:spcPts val="1200"/>
              </a:spcBef>
            </a:pPr>
            <a:r>
              <a:rPr lang="tr-TR" dirty="0">
                <a:latin typeface="+mn-lt"/>
              </a:rPr>
              <a:t>COVID-19 enfeksiyonu olan hasta ile ilgilenen sağlık çalışanı kendisinde, hasta kişi ile temasından sonraki 14 gün içinde, akut hastalığı düşündürecek herhangi bir bulgu veya semptom görürse mutlaka ilgili hekimlere haber vermeli ve gerekli önlemler alınmalı  </a:t>
            </a: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4" y="202982"/>
            <a:ext cx="9593585"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latin typeface="+mj-lt"/>
              </a:rPr>
              <a:t>Sağlık Kurumuna Başvuran Hastaların Yönetimi</a:t>
            </a:r>
          </a:p>
        </p:txBody>
      </p:sp>
    </p:spTree>
    <p:extLst>
      <p:ext uri="{BB962C8B-B14F-4D97-AF65-F5344CB8AC3E}">
        <p14:creationId xmlns:p14="http://schemas.microsoft.com/office/powerpoint/2010/main" xmlns="" val="5616631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196622" y="1341958"/>
            <a:ext cx="9710191" cy="5011217"/>
          </a:xfrm>
        </p:spPr>
        <p:txBody>
          <a:bodyPr>
            <a:normAutofit/>
          </a:bodyPr>
          <a:lstStyle/>
          <a:p>
            <a:r>
              <a:rPr lang="en-US" sz="2400" dirty="0" err="1">
                <a:latin typeface="+mn-lt"/>
              </a:rPr>
              <a:t>Olası</a:t>
            </a:r>
            <a:r>
              <a:rPr lang="en-US" sz="2400" dirty="0">
                <a:latin typeface="+mn-lt"/>
              </a:rPr>
              <a:t>/</a:t>
            </a:r>
            <a:r>
              <a:rPr lang="en-US" sz="2400" dirty="0" err="1">
                <a:latin typeface="+mn-lt"/>
              </a:rPr>
              <a:t>Kesin</a:t>
            </a:r>
            <a:r>
              <a:rPr lang="en-US" sz="2400" dirty="0">
                <a:latin typeface="+mn-lt"/>
              </a:rPr>
              <a:t> </a:t>
            </a:r>
            <a:r>
              <a:rPr lang="en-US" sz="2400" dirty="0" err="1">
                <a:latin typeface="+mn-lt"/>
              </a:rPr>
              <a:t>vaka</a:t>
            </a:r>
            <a:r>
              <a:rPr lang="en-US" sz="2400" dirty="0">
                <a:latin typeface="+mn-lt"/>
              </a:rPr>
              <a:t> </a:t>
            </a:r>
            <a:r>
              <a:rPr lang="en-US" sz="2400" dirty="0" err="1">
                <a:latin typeface="+mn-lt"/>
              </a:rPr>
              <a:t>ile</a:t>
            </a:r>
            <a:r>
              <a:rPr lang="tr-TR" sz="2400" dirty="0">
                <a:latin typeface="+mn-lt"/>
              </a:rPr>
              <a:t> </a:t>
            </a:r>
            <a:r>
              <a:rPr lang="en-US" sz="2400" dirty="0" err="1">
                <a:latin typeface="+mn-lt"/>
              </a:rPr>
              <a:t>teması</a:t>
            </a:r>
            <a:r>
              <a:rPr lang="en-US" sz="2400" dirty="0">
                <a:latin typeface="+mn-lt"/>
              </a:rPr>
              <a:t> (</a:t>
            </a:r>
            <a:r>
              <a:rPr lang="en-US" sz="2400" dirty="0" err="1">
                <a:latin typeface="+mn-lt"/>
              </a:rPr>
              <a:t>yakın</a:t>
            </a:r>
            <a:r>
              <a:rPr lang="en-US" sz="2400" dirty="0">
                <a:latin typeface="+mn-lt"/>
              </a:rPr>
              <a:t> </a:t>
            </a:r>
            <a:r>
              <a:rPr lang="en-US" sz="2400" dirty="0" err="1">
                <a:latin typeface="+mn-lt"/>
              </a:rPr>
              <a:t>temaslı</a:t>
            </a:r>
            <a:r>
              <a:rPr lang="en-US" sz="2400" dirty="0">
                <a:latin typeface="+mn-lt"/>
              </a:rPr>
              <a:t>/</a:t>
            </a:r>
            <a:r>
              <a:rPr lang="en-US" sz="2400" dirty="0" err="1">
                <a:latin typeface="+mn-lt"/>
              </a:rPr>
              <a:t>uçak</a:t>
            </a:r>
            <a:r>
              <a:rPr lang="en-US" sz="2400" dirty="0">
                <a:latin typeface="+mn-lt"/>
              </a:rPr>
              <a:t> </a:t>
            </a:r>
            <a:r>
              <a:rPr lang="en-US" sz="2400" dirty="0" err="1">
                <a:latin typeface="+mn-lt"/>
              </a:rPr>
              <a:t>temaslısı</a:t>
            </a:r>
            <a:r>
              <a:rPr lang="en-US" sz="2400" dirty="0">
                <a:latin typeface="+mn-lt"/>
              </a:rPr>
              <a:t>) </a:t>
            </a:r>
            <a:r>
              <a:rPr lang="en-US" sz="2400" dirty="0" err="1">
                <a:latin typeface="+mn-lt"/>
              </a:rPr>
              <a:t>olanlar</a:t>
            </a:r>
            <a:r>
              <a:rPr lang="en-US" sz="2400" dirty="0">
                <a:latin typeface="+mn-lt"/>
              </a:rPr>
              <a:t> 14 </a:t>
            </a:r>
            <a:r>
              <a:rPr lang="en-US" sz="2400" dirty="0" err="1">
                <a:latin typeface="+mn-lt"/>
              </a:rPr>
              <a:t>gün</a:t>
            </a:r>
            <a:r>
              <a:rPr lang="en-US" sz="2400" dirty="0">
                <a:latin typeface="+mn-lt"/>
              </a:rPr>
              <a:t> </a:t>
            </a:r>
            <a:r>
              <a:rPr lang="en-US" sz="2400" dirty="0" err="1">
                <a:latin typeface="+mn-lt"/>
              </a:rPr>
              <a:t>süreyle</a:t>
            </a:r>
            <a:r>
              <a:rPr lang="en-US" sz="2400" dirty="0">
                <a:latin typeface="+mn-lt"/>
              </a:rPr>
              <a:t> </a:t>
            </a:r>
            <a:r>
              <a:rPr lang="en-US" sz="2400" dirty="0" err="1">
                <a:latin typeface="+mn-lt"/>
              </a:rPr>
              <a:t>izlenir</a:t>
            </a:r>
            <a:r>
              <a:rPr lang="en-US" sz="2400" dirty="0">
                <a:latin typeface="+mn-lt"/>
              </a:rPr>
              <a:t>. </a:t>
            </a:r>
            <a:endParaRPr lang="tr-TR" sz="2400" dirty="0">
              <a:latin typeface="+mn-lt"/>
            </a:endParaRPr>
          </a:p>
          <a:p>
            <a:endParaRPr lang="tr-TR" sz="2400" dirty="0">
              <a:latin typeface="+mn-lt"/>
            </a:endParaRPr>
          </a:p>
          <a:p>
            <a:r>
              <a:rPr lang="en-US" sz="2400" dirty="0">
                <a:latin typeface="+mn-lt"/>
              </a:rPr>
              <a:t>COVID-19</a:t>
            </a:r>
            <a:r>
              <a:rPr lang="tr-TR" sz="2400" dirty="0">
                <a:latin typeface="+mn-lt"/>
              </a:rPr>
              <a:t> </a:t>
            </a:r>
            <a:r>
              <a:rPr lang="en-US" sz="2400" dirty="0" err="1">
                <a:latin typeface="+mn-lt"/>
              </a:rPr>
              <a:t>enfeksiyonu</a:t>
            </a:r>
            <a:r>
              <a:rPr lang="en-US" sz="2400" dirty="0">
                <a:latin typeface="+mn-lt"/>
              </a:rPr>
              <a:t> </a:t>
            </a:r>
            <a:r>
              <a:rPr lang="en-US" sz="2400" dirty="0" err="1">
                <a:latin typeface="+mn-lt"/>
              </a:rPr>
              <a:t>için</a:t>
            </a:r>
            <a:r>
              <a:rPr lang="en-US" sz="2400" dirty="0">
                <a:latin typeface="+mn-lt"/>
              </a:rPr>
              <a:t> </a:t>
            </a:r>
            <a:r>
              <a:rPr lang="en-US" sz="2400" dirty="0" err="1">
                <a:latin typeface="+mn-lt"/>
              </a:rPr>
              <a:t>doğrulama</a:t>
            </a:r>
            <a:r>
              <a:rPr lang="en-US" sz="2400" dirty="0">
                <a:latin typeface="+mn-lt"/>
              </a:rPr>
              <a:t> </a:t>
            </a:r>
            <a:r>
              <a:rPr lang="en-US" sz="2400" dirty="0" err="1">
                <a:latin typeface="+mn-lt"/>
              </a:rPr>
              <a:t>sürecindeki</a:t>
            </a:r>
            <a:r>
              <a:rPr lang="en-US" sz="2400" dirty="0">
                <a:latin typeface="+mn-lt"/>
              </a:rPr>
              <a:t> </a:t>
            </a:r>
            <a:r>
              <a:rPr lang="en-US" sz="2400" dirty="0" err="1">
                <a:latin typeface="+mn-lt"/>
              </a:rPr>
              <a:t>vakalar</a:t>
            </a:r>
            <a:r>
              <a:rPr lang="en-US" sz="2400" dirty="0">
                <a:latin typeface="+mn-lt"/>
              </a:rPr>
              <a:t> </a:t>
            </a:r>
            <a:r>
              <a:rPr lang="en-US" sz="2400" dirty="0" err="1">
                <a:latin typeface="+mn-lt"/>
              </a:rPr>
              <a:t>ile</a:t>
            </a:r>
            <a:r>
              <a:rPr lang="en-US" sz="2400" dirty="0">
                <a:latin typeface="+mn-lt"/>
              </a:rPr>
              <a:t> </a:t>
            </a:r>
            <a:r>
              <a:rPr lang="en-US" sz="2400" dirty="0" err="1">
                <a:latin typeface="+mn-lt"/>
              </a:rPr>
              <a:t>yakın</a:t>
            </a:r>
            <a:r>
              <a:rPr lang="en-US" sz="2400" dirty="0">
                <a:latin typeface="+mn-lt"/>
              </a:rPr>
              <a:t> </a:t>
            </a:r>
            <a:r>
              <a:rPr lang="en-US" sz="2400" dirty="0" err="1">
                <a:latin typeface="+mn-lt"/>
              </a:rPr>
              <a:t>temas</a:t>
            </a:r>
            <a:r>
              <a:rPr lang="en-US" sz="2400" dirty="0">
                <a:latin typeface="+mn-lt"/>
              </a:rPr>
              <a:t> </a:t>
            </a:r>
            <a:r>
              <a:rPr lang="en-US" sz="2400" dirty="0" err="1">
                <a:latin typeface="+mn-lt"/>
              </a:rPr>
              <a:t>edenler</a:t>
            </a:r>
            <a:r>
              <a:rPr lang="tr-TR" sz="2400" dirty="0">
                <a:latin typeface="+mn-lt"/>
              </a:rPr>
              <a:t>;</a:t>
            </a:r>
          </a:p>
          <a:p>
            <a:pPr marL="0" indent="0">
              <a:buNone/>
            </a:pPr>
            <a:r>
              <a:rPr lang="tr-TR" sz="2400" dirty="0">
                <a:latin typeface="+mn-lt"/>
              </a:rPr>
              <a:t>	</a:t>
            </a:r>
            <a:r>
              <a:rPr lang="en-US" sz="2400" dirty="0" err="1">
                <a:latin typeface="+mn-lt"/>
              </a:rPr>
              <a:t>temas</a:t>
            </a:r>
            <a:r>
              <a:rPr lang="en-US" sz="2400" dirty="0">
                <a:latin typeface="+mn-lt"/>
              </a:rPr>
              <a:t> </a:t>
            </a:r>
            <a:r>
              <a:rPr lang="en-US" sz="2400" dirty="0" err="1">
                <a:latin typeface="+mn-lt"/>
              </a:rPr>
              <a:t>ettikleri</a:t>
            </a:r>
            <a:r>
              <a:rPr lang="en-US" sz="2400" dirty="0">
                <a:latin typeface="+mn-lt"/>
              </a:rPr>
              <a:t> </a:t>
            </a:r>
            <a:r>
              <a:rPr lang="en-US" sz="2400" dirty="0" err="1">
                <a:latin typeface="+mn-lt"/>
              </a:rPr>
              <a:t>hastanın</a:t>
            </a:r>
            <a:r>
              <a:rPr lang="en-US" sz="2400" dirty="0">
                <a:latin typeface="+mn-lt"/>
              </a:rPr>
              <a:t> </a:t>
            </a:r>
            <a:r>
              <a:rPr lang="en-US" sz="2400" dirty="0" err="1">
                <a:latin typeface="+mn-lt"/>
              </a:rPr>
              <a:t>numune</a:t>
            </a:r>
            <a:r>
              <a:rPr lang="en-US" sz="2400" dirty="0">
                <a:latin typeface="+mn-lt"/>
              </a:rPr>
              <a:t> </a:t>
            </a:r>
            <a:r>
              <a:rPr lang="en-US" sz="2400" dirty="0" err="1">
                <a:latin typeface="+mn-lt"/>
              </a:rPr>
              <a:t>sonucu</a:t>
            </a:r>
            <a:r>
              <a:rPr lang="en-US" sz="2400" dirty="0">
                <a:latin typeface="+mn-lt"/>
              </a:rPr>
              <a:t> </a:t>
            </a:r>
            <a:r>
              <a:rPr lang="en-US" sz="2400" dirty="0" err="1">
                <a:latin typeface="+mn-lt"/>
              </a:rPr>
              <a:t>negatif</a:t>
            </a:r>
            <a:r>
              <a:rPr lang="en-US" sz="2400" dirty="0">
                <a:latin typeface="+mn-lt"/>
              </a:rPr>
              <a:t> </a:t>
            </a:r>
            <a:r>
              <a:rPr lang="en-US" sz="2400" dirty="0" err="1">
                <a:latin typeface="+mn-lt"/>
              </a:rPr>
              <a:t>ise</a:t>
            </a:r>
            <a:r>
              <a:rPr lang="en-US" sz="2400" dirty="0">
                <a:latin typeface="+mn-lt"/>
              </a:rPr>
              <a:t> </a:t>
            </a:r>
            <a:r>
              <a:rPr lang="en-US" sz="2400" dirty="0" err="1">
                <a:latin typeface="+mn-lt"/>
              </a:rPr>
              <a:t>izlem</a:t>
            </a:r>
            <a:r>
              <a:rPr lang="en-US" sz="2400" dirty="0">
                <a:latin typeface="+mn-lt"/>
              </a:rPr>
              <a:t> </a:t>
            </a:r>
            <a:r>
              <a:rPr lang="en-US" sz="2400" dirty="0" err="1">
                <a:latin typeface="+mn-lt"/>
              </a:rPr>
              <a:t>sonlandırılır</a:t>
            </a:r>
            <a:r>
              <a:rPr lang="en-US" sz="2400" dirty="0">
                <a:latin typeface="+mn-lt"/>
              </a:rPr>
              <a:t>;</a:t>
            </a:r>
            <a:endParaRPr lang="tr-TR" sz="2400" dirty="0">
              <a:latin typeface="+mn-lt"/>
            </a:endParaRPr>
          </a:p>
          <a:p>
            <a:pPr marL="0" indent="0">
              <a:buNone/>
            </a:pPr>
            <a:r>
              <a:rPr lang="tr-TR" sz="2400" dirty="0">
                <a:latin typeface="+mn-lt"/>
              </a:rPr>
              <a:t>	</a:t>
            </a:r>
            <a:r>
              <a:rPr lang="en-US" sz="2400" dirty="0" err="1">
                <a:latin typeface="+mn-lt"/>
              </a:rPr>
              <a:t>pozitif</a:t>
            </a:r>
            <a:r>
              <a:rPr lang="en-US" sz="2400" dirty="0">
                <a:latin typeface="+mn-lt"/>
              </a:rPr>
              <a:t> </a:t>
            </a:r>
            <a:r>
              <a:rPr lang="en-US" sz="2400" dirty="0" err="1">
                <a:latin typeface="+mn-lt"/>
              </a:rPr>
              <a:t>gelirse</a:t>
            </a:r>
            <a:r>
              <a:rPr lang="en-US" sz="2400" dirty="0">
                <a:latin typeface="+mn-lt"/>
              </a:rPr>
              <a:t> </a:t>
            </a:r>
            <a:r>
              <a:rPr lang="en-US" sz="2400" dirty="0" err="1">
                <a:latin typeface="+mn-lt"/>
              </a:rPr>
              <a:t>izleme</a:t>
            </a:r>
            <a:r>
              <a:rPr lang="en-US" sz="2400" dirty="0">
                <a:latin typeface="+mn-lt"/>
              </a:rPr>
              <a:t> 14. </a:t>
            </a:r>
            <a:r>
              <a:rPr lang="en-US" sz="2400" dirty="0" err="1">
                <a:latin typeface="+mn-lt"/>
              </a:rPr>
              <a:t>güne</a:t>
            </a:r>
            <a:r>
              <a:rPr lang="en-US" sz="2400" dirty="0">
                <a:latin typeface="+mn-lt"/>
              </a:rPr>
              <a:t> </a:t>
            </a:r>
            <a:r>
              <a:rPr lang="en-US" sz="2400" dirty="0" err="1">
                <a:latin typeface="+mn-lt"/>
              </a:rPr>
              <a:t>kadar</a:t>
            </a:r>
            <a:r>
              <a:rPr lang="en-US" sz="2400" dirty="0">
                <a:latin typeface="+mn-lt"/>
              </a:rPr>
              <a:t> </a:t>
            </a:r>
            <a:r>
              <a:rPr lang="en-US" sz="2400" dirty="0" err="1">
                <a:latin typeface="+mn-lt"/>
              </a:rPr>
              <a:t>devam</a:t>
            </a:r>
            <a:r>
              <a:rPr lang="en-US" sz="2400" dirty="0">
                <a:latin typeface="+mn-lt"/>
              </a:rPr>
              <a:t> </a:t>
            </a:r>
            <a:r>
              <a:rPr lang="en-US" sz="2400" dirty="0" err="1">
                <a:latin typeface="+mn-lt"/>
              </a:rPr>
              <a:t>edilir</a:t>
            </a:r>
            <a:r>
              <a:rPr lang="en-US" sz="2400" dirty="0">
                <a:latin typeface="+mn-lt"/>
              </a:rPr>
              <a:t>.</a:t>
            </a:r>
            <a:endParaRPr lang="tr-TR" sz="2400" dirty="0">
              <a:latin typeface="+mn-lt"/>
            </a:endParaRPr>
          </a:p>
          <a:p>
            <a:pPr marL="0" indent="0">
              <a:buNone/>
            </a:pPr>
            <a:endParaRPr lang="tr-TR" sz="2400" dirty="0">
              <a:latin typeface="+mn-lt"/>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Hasta İzlemi</a:t>
            </a:r>
          </a:p>
        </p:txBody>
      </p:sp>
    </p:spTree>
    <p:extLst>
      <p:ext uri="{BB962C8B-B14F-4D97-AF65-F5344CB8AC3E}">
        <p14:creationId xmlns:p14="http://schemas.microsoft.com/office/powerpoint/2010/main" xmlns="" val="22945009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461154" y="1399108"/>
            <a:ext cx="9692267" cy="5122560"/>
          </a:xfrm>
        </p:spPr>
        <p:txBody>
          <a:bodyPr>
            <a:normAutofit/>
          </a:bodyPr>
          <a:lstStyle/>
          <a:p>
            <a:pPr lvl="0"/>
            <a:r>
              <a:rPr lang="en-US" dirty="0" err="1">
                <a:latin typeface="+mn-lt"/>
              </a:rPr>
              <a:t>Evde</a:t>
            </a:r>
            <a:r>
              <a:rPr lang="en-US" dirty="0">
                <a:latin typeface="+mn-lt"/>
              </a:rPr>
              <a:t> </a:t>
            </a:r>
            <a:r>
              <a:rPr lang="en-US" dirty="0" err="1">
                <a:latin typeface="+mn-lt"/>
              </a:rPr>
              <a:t>izlenen</a:t>
            </a:r>
            <a:r>
              <a:rPr lang="en-US" dirty="0">
                <a:latin typeface="+mn-lt"/>
              </a:rPr>
              <a:t> </a:t>
            </a:r>
            <a:r>
              <a:rPr lang="en-US" dirty="0" err="1">
                <a:latin typeface="+mn-lt"/>
              </a:rPr>
              <a:t>temaslılar</a:t>
            </a:r>
            <a:r>
              <a:rPr lang="en-US" dirty="0">
                <a:latin typeface="+mn-lt"/>
              </a:rPr>
              <a:t> İl </a:t>
            </a:r>
            <a:r>
              <a:rPr lang="en-US" dirty="0" err="1">
                <a:latin typeface="+mn-lt"/>
              </a:rPr>
              <a:t>Sağlık</a:t>
            </a:r>
            <a:r>
              <a:rPr lang="en-US" dirty="0">
                <a:latin typeface="+mn-lt"/>
              </a:rPr>
              <a:t> </a:t>
            </a:r>
            <a:r>
              <a:rPr lang="en-US" dirty="0" err="1">
                <a:latin typeface="+mn-lt"/>
              </a:rPr>
              <a:t>Müdürlüğü</a:t>
            </a:r>
            <a:r>
              <a:rPr lang="en-US" dirty="0">
                <a:latin typeface="+mn-lt"/>
              </a:rPr>
              <a:t> </a:t>
            </a:r>
            <a:r>
              <a:rPr lang="en-US" dirty="0" err="1">
                <a:latin typeface="+mn-lt"/>
              </a:rPr>
              <a:t>tarafından</a:t>
            </a:r>
            <a:r>
              <a:rPr lang="en-US" dirty="0">
                <a:latin typeface="+mn-lt"/>
              </a:rPr>
              <a:t> </a:t>
            </a:r>
            <a:r>
              <a:rPr lang="en-US" dirty="0" err="1">
                <a:latin typeface="+mn-lt"/>
              </a:rPr>
              <a:t>telefonla</a:t>
            </a:r>
            <a:r>
              <a:rPr lang="en-US" dirty="0">
                <a:latin typeface="+mn-lt"/>
              </a:rPr>
              <a:t> </a:t>
            </a:r>
            <a:r>
              <a:rPr lang="en-US" dirty="0" err="1">
                <a:latin typeface="+mn-lt"/>
              </a:rPr>
              <a:t>takip</a:t>
            </a:r>
            <a:r>
              <a:rPr lang="en-US" dirty="0">
                <a:latin typeface="+mn-lt"/>
              </a:rPr>
              <a:t> </a:t>
            </a:r>
            <a:r>
              <a:rPr lang="en-US" dirty="0" err="1">
                <a:latin typeface="+mn-lt"/>
              </a:rPr>
              <a:t>edilmeli</a:t>
            </a:r>
            <a:endParaRPr lang="tr-TR" dirty="0">
              <a:latin typeface="+mn-lt"/>
            </a:endParaRPr>
          </a:p>
          <a:p>
            <a:pPr lvl="0"/>
            <a:r>
              <a:rPr lang="en-US" dirty="0" err="1">
                <a:latin typeface="+mn-lt"/>
              </a:rPr>
              <a:t>Temaslı</a:t>
            </a:r>
            <a:r>
              <a:rPr lang="en-US" dirty="0">
                <a:latin typeface="+mn-lt"/>
              </a:rPr>
              <a:t> </a:t>
            </a:r>
            <a:r>
              <a:rPr lang="en-US" dirty="0" err="1">
                <a:latin typeface="+mn-lt"/>
              </a:rPr>
              <a:t>izlem</a:t>
            </a:r>
            <a:r>
              <a:rPr lang="en-US" dirty="0">
                <a:latin typeface="+mn-lt"/>
              </a:rPr>
              <a:t> </a:t>
            </a:r>
            <a:r>
              <a:rPr lang="en-US" dirty="0" err="1">
                <a:latin typeface="+mn-lt"/>
              </a:rPr>
              <a:t>süresini</a:t>
            </a:r>
            <a:r>
              <a:rPr lang="en-US" dirty="0">
                <a:latin typeface="+mn-lt"/>
              </a:rPr>
              <a:t> </a:t>
            </a:r>
            <a:r>
              <a:rPr lang="en-US" dirty="0" err="1">
                <a:latin typeface="+mn-lt"/>
              </a:rPr>
              <a:t>mümkünse</a:t>
            </a:r>
            <a:r>
              <a:rPr lang="tr-TR" dirty="0">
                <a:latin typeface="+mn-lt"/>
              </a:rPr>
              <a:t> </a:t>
            </a:r>
            <a:r>
              <a:rPr lang="en-US" dirty="0" err="1">
                <a:latin typeface="+mn-lt"/>
              </a:rPr>
              <a:t>evde</a:t>
            </a:r>
            <a:r>
              <a:rPr lang="en-US" dirty="0">
                <a:latin typeface="+mn-lt"/>
              </a:rPr>
              <a:t> </a:t>
            </a:r>
            <a:r>
              <a:rPr lang="en-US" dirty="0" err="1">
                <a:latin typeface="+mn-lt"/>
              </a:rPr>
              <a:t>geçirmesi</a:t>
            </a:r>
            <a:r>
              <a:rPr lang="en-US" dirty="0">
                <a:latin typeface="+mn-lt"/>
              </a:rPr>
              <a:t> </a:t>
            </a:r>
            <a:r>
              <a:rPr lang="en-US" dirty="0" err="1">
                <a:latin typeface="+mn-lt"/>
              </a:rPr>
              <a:t>uygun</a:t>
            </a:r>
            <a:endParaRPr lang="tr-TR" dirty="0">
              <a:latin typeface="+mn-lt"/>
            </a:endParaRPr>
          </a:p>
          <a:p>
            <a:pPr lvl="0"/>
            <a:r>
              <a:rPr lang="en-US" dirty="0" err="1">
                <a:latin typeface="+mn-lt"/>
              </a:rPr>
              <a:t>Başka</a:t>
            </a:r>
            <a:r>
              <a:rPr lang="en-US" dirty="0">
                <a:latin typeface="+mn-lt"/>
              </a:rPr>
              <a:t> </a:t>
            </a:r>
            <a:r>
              <a:rPr lang="en-US" dirty="0" err="1">
                <a:latin typeface="+mn-lt"/>
              </a:rPr>
              <a:t>kişi</a:t>
            </a:r>
            <a:r>
              <a:rPr lang="en-US" dirty="0">
                <a:latin typeface="+mn-lt"/>
              </a:rPr>
              <a:t>/</a:t>
            </a:r>
            <a:r>
              <a:rPr lang="en-US" dirty="0" err="1">
                <a:latin typeface="+mn-lt"/>
              </a:rPr>
              <a:t>kişiler</a:t>
            </a:r>
            <a:r>
              <a:rPr lang="en-US" dirty="0">
                <a:latin typeface="+mn-lt"/>
              </a:rPr>
              <a:t> </a:t>
            </a:r>
            <a:r>
              <a:rPr lang="en-US" dirty="0" err="1">
                <a:latin typeface="+mn-lt"/>
              </a:rPr>
              <a:t>ile</a:t>
            </a:r>
            <a:r>
              <a:rPr lang="en-US" dirty="0">
                <a:latin typeface="+mn-lt"/>
              </a:rPr>
              <a:t> </a:t>
            </a:r>
            <a:r>
              <a:rPr lang="en-US" dirty="0" err="1">
                <a:latin typeface="+mn-lt"/>
              </a:rPr>
              <a:t>aynı</a:t>
            </a:r>
            <a:r>
              <a:rPr lang="en-US" dirty="0">
                <a:latin typeface="+mn-lt"/>
              </a:rPr>
              <a:t> </a:t>
            </a:r>
            <a:r>
              <a:rPr lang="en-US" dirty="0" err="1">
                <a:latin typeface="+mn-lt"/>
              </a:rPr>
              <a:t>ortamı</a:t>
            </a:r>
            <a:r>
              <a:rPr lang="en-US" dirty="0">
                <a:latin typeface="+mn-lt"/>
              </a:rPr>
              <a:t> </a:t>
            </a:r>
            <a:r>
              <a:rPr lang="en-US" dirty="0" err="1">
                <a:latin typeface="+mn-lt"/>
              </a:rPr>
              <a:t>paylaştığı</a:t>
            </a:r>
            <a:r>
              <a:rPr lang="en-US" dirty="0">
                <a:latin typeface="+mn-lt"/>
              </a:rPr>
              <a:t> (</a:t>
            </a:r>
            <a:r>
              <a:rPr lang="en-US" dirty="0" err="1">
                <a:latin typeface="+mn-lt"/>
              </a:rPr>
              <a:t>ev</a:t>
            </a:r>
            <a:r>
              <a:rPr lang="en-US" dirty="0">
                <a:latin typeface="+mn-lt"/>
              </a:rPr>
              <a:t>, </a:t>
            </a:r>
            <a:r>
              <a:rPr lang="en-US" dirty="0" err="1">
                <a:latin typeface="+mn-lt"/>
              </a:rPr>
              <a:t>sokak</a:t>
            </a:r>
            <a:r>
              <a:rPr lang="en-US" dirty="0">
                <a:latin typeface="+mn-lt"/>
              </a:rPr>
              <a:t>, </a:t>
            </a:r>
            <a:r>
              <a:rPr lang="en-US" dirty="0" err="1">
                <a:latin typeface="+mn-lt"/>
              </a:rPr>
              <a:t>hastane</a:t>
            </a:r>
            <a:r>
              <a:rPr lang="en-US" dirty="0">
                <a:latin typeface="+mn-lt"/>
              </a:rPr>
              <a:t> vb.)  zaman </a:t>
            </a:r>
            <a:r>
              <a:rPr lang="en-US" dirty="0" err="1">
                <a:latin typeface="+mn-lt"/>
              </a:rPr>
              <a:t>tıbbi</a:t>
            </a:r>
            <a:r>
              <a:rPr lang="en-US" dirty="0">
                <a:latin typeface="+mn-lt"/>
              </a:rPr>
              <a:t> </a:t>
            </a:r>
            <a:r>
              <a:rPr lang="en-US" dirty="0" err="1">
                <a:latin typeface="+mn-lt"/>
              </a:rPr>
              <a:t>maske</a:t>
            </a:r>
            <a:r>
              <a:rPr lang="en-US" dirty="0">
                <a:latin typeface="+mn-lt"/>
              </a:rPr>
              <a:t> </a:t>
            </a:r>
            <a:r>
              <a:rPr lang="en-US" dirty="0" err="1">
                <a:latin typeface="+mn-lt"/>
              </a:rPr>
              <a:t>takmalı</a:t>
            </a:r>
            <a:endParaRPr lang="tr-TR" dirty="0">
              <a:latin typeface="+mn-lt"/>
            </a:endParaRPr>
          </a:p>
          <a:p>
            <a:pPr lvl="0"/>
            <a:r>
              <a:rPr lang="en-US" dirty="0" err="1">
                <a:latin typeface="+mn-lt"/>
              </a:rPr>
              <a:t>Ev</a:t>
            </a:r>
            <a:r>
              <a:rPr lang="en-US" dirty="0">
                <a:latin typeface="+mn-lt"/>
              </a:rPr>
              <a:t> </a:t>
            </a:r>
            <a:r>
              <a:rPr lang="en-US" dirty="0" err="1">
                <a:latin typeface="+mn-lt"/>
              </a:rPr>
              <a:t>halkına</a:t>
            </a:r>
            <a:r>
              <a:rPr lang="en-US" dirty="0">
                <a:latin typeface="+mn-lt"/>
              </a:rPr>
              <a:t> </a:t>
            </a:r>
            <a:r>
              <a:rPr lang="en-US" dirty="0" err="1">
                <a:latin typeface="+mn-lt"/>
              </a:rPr>
              <a:t>bulaşma</a:t>
            </a:r>
            <a:r>
              <a:rPr lang="en-US" dirty="0">
                <a:latin typeface="+mn-lt"/>
              </a:rPr>
              <a:t> </a:t>
            </a:r>
            <a:r>
              <a:rPr lang="en-US" dirty="0" err="1">
                <a:latin typeface="+mn-lt"/>
              </a:rPr>
              <a:t>riskini</a:t>
            </a:r>
            <a:r>
              <a:rPr lang="en-US" dirty="0">
                <a:latin typeface="+mn-lt"/>
              </a:rPr>
              <a:t> </a:t>
            </a:r>
            <a:r>
              <a:rPr lang="en-US" dirty="0" err="1">
                <a:latin typeface="+mn-lt"/>
              </a:rPr>
              <a:t>önlemek</a:t>
            </a:r>
            <a:r>
              <a:rPr lang="en-US" dirty="0">
                <a:latin typeface="+mn-lt"/>
              </a:rPr>
              <a:t> </a:t>
            </a:r>
            <a:r>
              <a:rPr lang="en-US" dirty="0" err="1">
                <a:latin typeface="+mn-lt"/>
              </a:rPr>
              <a:t>için</a:t>
            </a:r>
            <a:r>
              <a:rPr lang="en-US" dirty="0">
                <a:latin typeface="+mn-lt"/>
              </a:rPr>
              <a:t> </a:t>
            </a:r>
            <a:r>
              <a:rPr lang="en-US" dirty="0" err="1">
                <a:latin typeface="+mn-lt"/>
              </a:rPr>
              <a:t>evde</a:t>
            </a:r>
            <a:r>
              <a:rPr lang="en-US" dirty="0">
                <a:latin typeface="+mn-lt"/>
              </a:rPr>
              <a:t> </a:t>
            </a:r>
            <a:r>
              <a:rPr lang="en-US" dirty="0" err="1">
                <a:latin typeface="+mn-lt"/>
              </a:rPr>
              <a:t>takipli</a:t>
            </a:r>
            <a:r>
              <a:rPr lang="en-US" dirty="0">
                <a:latin typeface="+mn-lt"/>
              </a:rPr>
              <a:t> </a:t>
            </a:r>
            <a:r>
              <a:rPr lang="en-US" dirty="0" err="1">
                <a:latin typeface="+mn-lt"/>
              </a:rPr>
              <a:t>hastalar</a:t>
            </a:r>
            <a:r>
              <a:rPr lang="en-US" dirty="0">
                <a:latin typeface="+mn-lt"/>
              </a:rPr>
              <a:t> </a:t>
            </a:r>
            <a:r>
              <a:rPr lang="en-US" dirty="0" err="1">
                <a:latin typeface="+mn-lt"/>
              </a:rPr>
              <a:t>mümkünse</a:t>
            </a:r>
            <a:r>
              <a:rPr lang="en-US" dirty="0">
                <a:latin typeface="+mn-lt"/>
              </a:rPr>
              <a:t> </a:t>
            </a:r>
            <a:r>
              <a:rPr lang="en-US" dirty="0" err="1">
                <a:latin typeface="+mn-lt"/>
              </a:rPr>
              <a:t>evindeki</a:t>
            </a:r>
            <a:r>
              <a:rPr lang="en-US" dirty="0">
                <a:latin typeface="+mn-lt"/>
              </a:rPr>
              <a:t> </a:t>
            </a:r>
            <a:r>
              <a:rPr lang="en-US" dirty="0" err="1">
                <a:latin typeface="+mn-lt"/>
              </a:rPr>
              <a:t>diğer</a:t>
            </a:r>
            <a:r>
              <a:rPr lang="en-US" dirty="0">
                <a:latin typeface="+mn-lt"/>
              </a:rPr>
              <a:t> </a:t>
            </a:r>
            <a:r>
              <a:rPr lang="en-US" dirty="0" err="1">
                <a:latin typeface="+mn-lt"/>
              </a:rPr>
              <a:t>kişilerden</a:t>
            </a:r>
            <a:r>
              <a:rPr lang="en-US" dirty="0">
                <a:latin typeface="+mn-lt"/>
              </a:rPr>
              <a:t> </a:t>
            </a:r>
            <a:r>
              <a:rPr lang="en-US" dirty="0" err="1">
                <a:latin typeface="+mn-lt"/>
              </a:rPr>
              <a:t>farklı</a:t>
            </a:r>
            <a:r>
              <a:rPr lang="en-US" dirty="0">
                <a:latin typeface="+mn-lt"/>
              </a:rPr>
              <a:t> </a:t>
            </a:r>
            <a:r>
              <a:rPr lang="en-US" dirty="0" err="1">
                <a:latin typeface="+mn-lt"/>
              </a:rPr>
              <a:t>bir</a:t>
            </a:r>
            <a:r>
              <a:rPr lang="en-US" dirty="0">
                <a:latin typeface="+mn-lt"/>
              </a:rPr>
              <a:t> </a:t>
            </a:r>
            <a:r>
              <a:rPr lang="en-US" dirty="0" err="1">
                <a:latin typeface="+mn-lt"/>
              </a:rPr>
              <a:t>odada</a:t>
            </a:r>
            <a:r>
              <a:rPr lang="en-US" dirty="0">
                <a:latin typeface="+mn-lt"/>
              </a:rPr>
              <a:t>, </a:t>
            </a:r>
            <a:r>
              <a:rPr lang="en-US" dirty="0" err="1">
                <a:latin typeface="+mn-lt"/>
              </a:rPr>
              <a:t>mümkün</a:t>
            </a:r>
            <a:r>
              <a:rPr lang="en-US" dirty="0">
                <a:latin typeface="+mn-lt"/>
              </a:rPr>
              <a:t> </a:t>
            </a:r>
            <a:r>
              <a:rPr lang="en-US" dirty="0" err="1">
                <a:latin typeface="+mn-lt"/>
              </a:rPr>
              <a:t>değil</a:t>
            </a:r>
            <a:r>
              <a:rPr lang="en-US" dirty="0">
                <a:latin typeface="+mn-lt"/>
              </a:rPr>
              <a:t> </a:t>
            </a:r>
            <a:r>
              <a:rPr lang="en-US" dirty="0" err="1">
                <a:latin typeface="+mn-lt"/>
              </a:rPr>
              <a:t>ise</a:t>
            </a:r>
            <a:r>
              <a:rPr lang="en-US" dirty="0">
                <a:latin typeface="+mn-lt"/>
              </a:rPr>
              <a:t> </a:t>
            </a:r>
            <a:r>
              <a:rPr lang="en-US" dirty="0" err="1">
                <a:latin typeface="+mn-lt"/>
              </a:rPr>
              <a:t>iyi</a:t>
            </a:r>
            <a:r>
              <a:rPr lang="en-US" dirty="0">
                <a:latin typeface="+mn-lt"/>
              </a:rPr>
              <a:t> </a:t>
            </a:r>
            <a:r>
              <a:rPr lang="en-US" dirty="0" err="1">
                <a:latin typeface="+mn-lt"/>
              </a:rPr>
              <a:t>havalanan</a:t>
            </a:r>
            <a:r>
              <a:rPr lang="en-US" dirty="0">
                <a:latin typeface="+mn-lt"/>
              </a:rPr>
              <a:t> </a:t>
            </a:r>
            <a:r>
              <a:rPr lang="en-US" dirty="0" err="1">
                <a:latin typeface="+mn-lt"/>
              </a:rPr>
              <a:t>bir</a:t>
            </a:r>
            <a:r>
              <a:rPr lang="en-US" dirty="0">
                <a:latin typeface="+mn-lt"/>
              </a:rPr>
              <a:t> </a:t>
            </a:r>
            <a:r>
              <a:rPr lang="en-US" dirty="0" err="1">
                <a:latin typeface="+mn-lt"/>
              </a:rPr>
              <a:t>odada</a:t>
            </a:r>
            <a:r>
              <a:rPr lang="en-US" dirty="0">
                <a:latin typeface="+mn-lt"/>
              </a:rPr>
              <a:t> </a:t>
            </a:r>
            <a:r>
              <a:rPr lang="en-US" dirty="0" err="1">
                <a:latin typeface="+mn-lt"/>
              </a:rPr>
              <a:t>oturmalı</a:t>
            </a:r>
            <a:r>
              <a:rPr lang="en-US" dirty="0">
                <a:latin typeface="+mn-lt"/>
              </a:rPr>
              <a:t>, </a:t>
            </a:r>
            <a:r>
              <a:rPr lang="en-US" dirty="0" err="1">
                <a:latin typeface="+mn-lt"/>
              </a:rPr>
              <a:t>diğer</a:t>
            </a:r>
            <a:r>
              <a:rPr lang="en-US" dirty="0">
                <a:latin typeface="+mn-lt"/>
              </a:rPr>
              <a:t> </a:t>
            </a:r>
            <a:r>
              <a:rPr lang="en-US" dirty="0" err="1">
                <a:latin typeface="+mn-lt"/>
              </a:rPr>
              <a:t>kişilerden</a:t>
            </a:r>
            <a:r>
              <a:rPr lang="en-US" dirty="0">
                <a:latin typeface="+mn-lt"/>
              </a:rPr>
              <a:t> </a:t>
            </a:r>
            <a:r>
              <a:rPr lang="en-US" dirty="0" err="1">
                <a:latin typeface="+mn-lt"/>
              </a:rPr>
              <a:t>en</a:t>
            </a:r>
            <a:r>
              <a:rPr lang="en-US" dirty="0">
                <a:latin typeface="+mn-lt"/>
              </a:rPr>
              <a:t> </a:t>
            </a:r>
            <a:r>
              <a:rPr lang="en-US" dirty="0" err="1">
                <a:latin typeface="+mn-lt"/>
              </a:rPr>
              <a:t>az</a:t>
            </a:r>
            <a:r>
              <a:rPr lang="en-US" dirty="0">
                <a:latin typeface="+mn-lt"/>
              </a:rPr>
              <a:t> 1 </a:t>
            </a:r>
            <a:r>
              <a:rPr lang="en-US" dirty="0" err="1">
                <a:latin typeface="+mn-lt"/>
              </a:rPr>
              <a:t>metre</a:t>
            </a:r>
            <a:r>
              <a:rPr lang="en-US" dirty="0">
                <a:latin typeface="+mn-lt"/>
              </a:rPr>
              <a:t> </a:t>
            </a:r>
            <a:r>
              <a:rPr lang="en-US" dirty="0" err="1">
                <a:latin typeface="+mn-lt"/>
              </a:rPr>
              <a:t>uzakta</a:t>
            </a:r>
            <a:r>
              <a:rPr lang="en-US" dirty="0">
                <a:latin typeface="+mn-lt"/>
              </a:rPr>
              <a:t> </a:t>
            </a:r>
            <a:r>
              <a:rPr lang="en-US" dirty="0" err="1">
                <a:latin typeface="+mn-lt"/>
              </a:rPr>
              <a:t>olmalı</a:t>
            </a:r>
            <a:r>
              <a:rPr lang="en-US" dirty="0">
                <a:latin typeface="+mn-lt"/>
              </a:rPr>
              <a:t> </a:t>
            </a:r>
            <a:r>
              <a:rPr lang="en-US" dirty="0" err="1">
                <a:latin typeface="+mn-lt"/>
              </a:rPr>
              <a:t>ve</a:t>
            </a:r>
            <a:r>
              <a:rPr lang="en-US" dirty="0">
                <a:latin typeface="+mn-lt"/>
              </a:rPr>
              <a:t> </a:t>
            </a:r>
            <a:r>
              <a:rPr lang="en-US" dirty="0" err="1">
                <a:latin typeface="+mn-lt"/>
              </a:rPr>
              <a:t>tıbbi</a:t>
            </a:r>
            <a:r>
              <a:rPr lang="en-US" dirty="0">
                <a:latin typeface="+mn-lt"/>
              </a:rPr>
              <a:t> </a:t>
            </a:r>
            <a:r>
              <a:rPr lang="en-US" dirty="0" err="1">
                <a:latin typeface="+mn-lt"/>
              </a:rPr>
              <a:t>maske</a:t>
            </a:r>
            <a:r>
              <a:rPr lang="en-US" dirty="0">
                <a:latin typeface="+mn-lt"/>
              </a:rPr>
              <a:t> </a:t>
            </a:r>
            <a:r>
              <a:rPr lang="en-US" dirty="0" err="1">
                <a:latin typeface="+mn-lt"/>
              </a:rPr>
              <a:t>takmalı</a:t>
            </a:r>
            <a:r>
              <a:rPr lang="en-US" dirty="0">
                <a:latin typeface="+mn-lt"/>
              </a:rPr>
              <a:t>, </a:t>
            </a:r>
            <a:r>
              <a:rPr lang="en-US" dirty="0" err="1">
                <a:latin typeface="+mn-lt"/>
              </a:rPr>
              <a:t>maskenin</a:t>
            </a:r>
            <a:r>
              <a:rPr lang="en-US" dirty="0">
                <a:latin typeface="+mn-lt"/>
              </a:rPr>
              <a:t> </a:t>
            </a:r>
            <a:r>
              <a:rPr lang="en-US" dirty="0" err="1">
                <a:latin typeface="+mn-lt"/>
              </a:rPr>
              <a:t>nemlenmesi</a:t>
            </a:r>
            <a:r>
              <a:rPr lang="en-US" dirty="0">
                <a:latin typeface="+mn-lt"/>
              </a:rPr>
              <a:t> </a:t>
            </a:r>
            <a:r>
              <a:rPr lang="en-US" dirty="0" err="1">
                <a:latin typeface="+mn-lt"/>
              </a:rPr>
              <a:t>halinde</a:t>
            </a:r>
            <a:r>
              <a:rPr lang="en-US" dirty="0">
                <a:latin typeface="+mn-lt"/>
              </a:rPr>
              <a:t> </a:t>
            </a:r>
            <a:r>
              <a:rPr lang="en-US" dirty="0" err="1">
                <a:latin typeface="+mn-lt"/>
              </a:rPr>
              <a:t>yenisi</a:t>
            </a:r>
            <a:r>
              <a:rPr lang="en-US" dirty="0">
                <a:latin typeface="+mn-lt"/>
              </a:rPr>
              <a:t> </a:t>
            </a:r>
            <a:r>
              <a:rPr lang="en-US" dirty="0" err="1">
                <a:latin typeface="+mn-lt"/>
              </a:rPr>
              <a:t>ile</a:t>
            </a:r>
            <a:r>
              <a:rPr lang="en-US" dirty="0">
                <a:latin typeface="+mn-lt"/>
              </a:rPr>
              <a:t> </a:t>
            </a:r>
            <a:r>
              <a:rPr lang="en-US" dirty="0" err="1">
                <a:latin typeface="+mn-lt"/>
              </a:rPr>
              <a:t>değiştirmeli</a:t>
            </a:r>
            <a:endParaRPr lang="tr-TR" dirty="0">
              <a:latin typeface="+mn-lt"/>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Hasta İzlemi</a:t>
            </a:r>
          </a:p>
        </p:txBody>
      </p:sp>
    </p:spTree>
    <p:extLst>
      <p:ext uri="{BB962C8B-B14F-4D97-AF65-F5344CB8AC3E}">
        <p14:creationId xmlns:p14="http://schemas.microsoft.com/office/powerpoint/2010/main" xmlns="" val="17453063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461154" y="1427683"/>
            <a:ext cx="9669689" cy="5227335"/>
          </a:xfrm>
        </p:spPr>
        <p:txBody>
          <a:bodyPr>
            <a:normAutofit/>
          </a:bodyPr>
          <a:lstStyle/>
          <a:p>
            <a:pPr lvl="0"/>
            <a:r>
              <a:rPr lang="en-US" dirty="0">
                <a:latin typeface="+mn-lt"/>
              </a:rPr>
              <a:t>Eve, </a:t>
            </a:r>
            <a:r>
              <a:rPr lang="en-US" dirty="0" err="1">
                <a:latin typeface="+mn-lt"/>
              </a:rPr>
              <a:t>ziyaretçi</a:t>
            </a:r>
            <a:r>
              <a:rPr lang="en-US" dirty="0">
                <a:latin typeface="+mn-lt"/>
              </a:rPr>
              <a:t> </a:t>
            </a:r>
            <a:r>
              <a:rPr lang="en-US" dirty="0" err="1">
                <a:latin typeface="+mn-lt"/>
              </a:rPr>
              <a:t>kabul</a:t>
            </a:r>
            <a:r>
              <a:rPr lang="en-US" dirty="0">
                <a:latin typeface="+mn-lt"/>
              </a:rPr>
              <a:t> </a:t>
            </a:r>
            <a:r>
              <a:rPr lang="en-US" dirty="0" err="1">
                <a:latin typeface="+mn-lt"/>
              </a:rPr>
              <a:t>edilmemel</a:t>
            </a:r>
            <a:r>
              <a:rPr lang="tr-TR" dirty="0">
                <a:latin typeface="+mn-lt"/>
              </a:rPr>
              <a:t>i</a:t>
            </a:r>
          </a:p>
          <a:p>
            <a:pPr lvl="0"/>
            <a:r>
              <a:rPr lang="en-US" dirty="0" err="1">
                <a:latin typeface="+mn-lt"/>
              </a:rPr>
              <a:t>Temaslının</a:t>
            </a:r>
            <a:r>
              <a:rPr lang="en-US" dirty="0">
                <a:latin typeface="+mn-lt"/>
              </a:rPr>
              <a:t> </a:t>
            </a:r>
            <a:r>
              <a:rPr lang="en-US" dirty="0" err="1">
                <a:latin typeface="+mn-lt"/>
              </a:rPr>
              <a:t>ev</a:t>
            </a:r>
            <a:r>
              <a:rPr lang="en-US" dirty="0">
                <a:latin typeface="+mn-lt"/>
              </a:rPr>
              <a:t> </a:t>
            </a:r>
            <a:r>
              <a:rPr lang="en-US" dirty="0" err="1">
                <a:latin typeface="+mn-lt"/>
              </a:rPr>
              <a:t>içindeki</a:t>
            </a:r>
            <a:r>
              <a:rPr lang="en-US" dirty="0">
                <a:latin typeface="+mn-lt"/>
              </a:rPr>
              <a:t> </a:t>
            </a:r>
            <a:r>
              <a:rPr lang="en-US" dirty="0" err="1">
                <a:latin typeface="+mn-lt"/>
              </a:rPr>
              <a:t>hareketi</a:t>
            </a:r>
            <a:r>
              <a:rPr lang="en-US" dirty="0">
                <a:latin typeface="+mn-lt"/>
              </a:rPr>
              <a:t> </a:t>
            </a:r>
            <a:r>
              <a:rPr lang="en-US" dirty="0" err="1">
                <a:latin typeface="+mn-lt"/>
              </a:rPr>
              <a:t>sınırlandırılmalı</a:t>
            </a:r>
            <a:r>
              <a:rPr lang="en-US" dirty="0">
                <a:latin typeface="+mn-lt"/>
              </a:rPr>
              <a:t>; </a:t>
            </a:r>
            <a:r>
              <a:rPr lang="en-US" dirty="0" err="1">
                <a:latin typeface="+mn-lt"/>
              </a:rPr>
              <a:t>tuvalet</a:t>
            </a:r>
            <a:r>
              <a:rPr lang="en-US" dirty="0">
                <a:latin typeface="+mn-lt"/>
              </a:rPr>
              <a:t>, </a:t>
            </a:r>
            <a:r>
              <a:rPr lang="en-US" dirty="0" err="1">
                <a:latin typeface="+mn-lt"/>
              </a:rPr>
              <a:t>banyo</a:t>
            </a:r>
            <a:r>
              <a:rPr lang="en-US" dirty="0">
                <a:latin typeface="+mn-lt"/>
              </a:rPr>
              <a:t> </a:t>
            </a:r>
            <a:r>
              <a:rPr lang="en-US" dirty="0" err="1">
                <a:latin typeface="+mn-lt"/>
              </a:rPr>
              <a:t>gibi</a:t>
            </a:r>
            <a:r>
              <a:rPr lang="en-US" dirty="0">
                <a:latin typeface="+mn-lt"/>
              </a:rPr>
              <a:t> </a:t>
            </a:r>
            <a:r>
              <a:rPr lang="en-US" dirty="0" err="1">
                <a:latin typeface="+mn-lt"/>
              </a:rPr>
              <a:t>ortak</a:t>
            </a:r>
            <a:r>
              <a:rPr lang="en-US" dirty="0">
                <a:latin typeface="+mn-lt"/>
              </a:rPr>
              <a:t> </a:t>
            </a:r>
            <a:r>
              <a:rPr lang="en-US" dirty="0" err="1">
                <a:latin typeface="+mn-lt"/>
              </a:rPr>
              <a:t>kullanılan</a:t>
            </a:r>
            <a:r>
              <a:rPr lang="en-US" dirty="0">
                <a:latin typeface="+mn-lt"/>
              </a:rPr>
              <a:t> </a:t>
            </a:r>
            <a:r>
              <a:rPr lang="en-US" dirty="0" err="1">
                <a:latin typeface="+mn-lt"/>
              </a:rPr>
              <a:t>alanlar</a:t>
            </a:r>
            <a:r>
              <a:rPr lang="en-US" dirty="0">
                <a:latin typeface="+mn-lt"/>
              </a:rPr>
              <a:t> </a:t>
            </a:r>
            <a:r>
              <a:rPr lang="en-US" dirty="0" err="1">
                <a:latin typeface="+mn-lt"/>
              </a:rPr>
              <a:t>iyi</a:t>
            </a:r>
            <a:r>
              <a:rPr lang="en-US" dirty="0">
                <a:latin typeface="+mn-lt"/>
              </a:rPr>
              <a:t> </a:t>
            </a:r>
            <a:r>
              <a:rPr lang="en-US" dirty="0" err="1">
                <a:latin typeface="+mn-lt"/>
              </a:rPr>
              <a:t>havalandırılmalı</a:t>
            </a:r>
            <a:endParaRPr lang="tr-TR" dirty="0">
              <a:latin typeface="+mn-lt"/>
            </a:endParaRPr>
          </a:p>
          <a:p>
            <a:pPr lvl="0"/>
            <a:r>
              <a:rPr lang="en-US" dirty="0" err="1">
                <a:latin typeface="+mn-lt"/>
              </a:rPr>
              <a:t>Temaslı</a:t>
            </a:r>
            <a:r>
              <a:rPr lang="en-US" dirty="0">
                <a:latin typeface="+mn-lt"/>
              </a:rPr>
              <a:t>, </a:t>
            </a:r>
            <a:r>
              <a:rPr lang="en-US" dirty="0" err="1">
                <a:latin typeface="+mn-lt"/>
              </a:rPr>
              <a:t>kişisel</a:t>
            </a:r>
            <a:r>
              <a:rPr lang="en-US" dirty="0">
                <a:latin typeface="+mn-lt"/>
              </a:rPr>
              <a:t> </a:t>
            </a:r>
            <a:r>
              <a:rPr lang="en-US" dirty="0" err="1">
                <a:latin typeface="+mn-lt"/>
              </a:rPr>
              <a:t>eşyalarını</a:t>
            </a:r>
            <a:r>
              <a:rPr lang="en-US" dirty="0">
                <a:latin typeface="+mn-lt"/>
              </a:rPr>
              <a:t> </a:t>
            </a:r>
            <a:r>
              <a:rPr lang="en-US" dirty="0" err="1">
                <a:latin typeface="+mn-lt"/>
              </a:rPr>
              <a:t>başkaları</a:t>
            </a:r>
            <a:r>
              <a:rPr lang="en-US" dirty="0">
                <a:latin typeface="+mn-lt"/>
              </a:rPr>
              <a:t> </a:t>
            </a:r>
            <a:r>
              <a:rPr lang="en-US" dirty="0" err="1">
                <a:latin typeface="+mn-lt"/>
              </a:rPr>
              <a:t>ile</a:t>
            </a:r>
            <a:r>
              <a:rPr lang="en-US" dirty="0">
                <a:latin typeface="+mn-lt"/>
              </a:rPr>
              <a:t> </a:t>
            </a:r>
            <a:r>
              <a:rPr lang="en-US" dirty="0" err="1">
                <a:latin typeface="+mn-lt"/>
              </a:rPr>
              <a:t>paylaşmamalı</a:t>
            </a:r>
            <a:r>
              <a:rPr lang="en-US" dirty="0">
                <a:latin typeface="+mn-lt"/>
              </a:rPr>
              <a:t>, </a:t>
            </a:r>
            <a:r>
              <a:rPr lang="en-US" dirty="0" err="1">
                <a:latin typeface="+mn-lt"/>
              </a:rPr>
              <a:t>ev</a:t>
            </a:r>
            <a:r>
              <a:rPr lang="en-US" dirty="0">
                <a:latin typeface="+mn-lt"/>
              </a:rPr>
              <a:t> </a:t>
            </a:r>
            <a:r>
              <a:rPr lang="en-US" dirty="0" err="1">
                <a:latin typeface="+mn-lt"/>
              </a:rPr>
              <a:t>halkının</a:t>
            </a:r>
            <a:r>
              <a:rPr lang="en-US" dirty="0">
                <a:latin typeface="+mn-lt"/>
              </a:rPr>
              <a:t> </a:t>
            </a:r>
            <a:r>
              <a:rPr lang="en-US" dirty="0" err="1">
                <a:latin typeface="+mn-lt"/>
              </a:rPr>
              <a:t>bardak</a:t>
            </a:r>
            <a:r>
              <a:rPr lang="en-US" dirty="0">
                <a:latin typeface="+mn-lt"/>
              </a:rPr>
              <a:t>, </a:t>
            </a:r>
            <a:r>
              <a:rPr lang="en-US" dirty="0" err="1">
                <a:latin typeface="+mn-lt"/>
              </a:rPr>
              <a:t>tabak</a:t>
            </a:r>
            <a:r>
              <a:rPr lang="en-US" dirty="0">
                <a:latin typeface="+mn-lt"/>
              </a:rPr>
              <a:t>, </a:t>
            </a:r>
            <a:r>
              <a:rPr lang="en-US" dirty="0" err="1">
                <a:latin typeface="+mn-lt"/>
              </a:rPr>
              <a:t>havlu</a:t>
            </a:r>
            <a:r>
              <a:rPr lang="en-US" dirty="0">
                <a:latin typeface="+mn-lt"/>
              </a:rPr>
              <a:t> </a:t>
            </a:r>
            <a:r>
              <a:rPr lang="en-US" dirty="0" err="1">
                <a:latin typeface="+mn-lt"/>
              </a:rPr>
              <a:t>gibi</a:t>
            </a:r>
            <a:r>
              <a:rPr lang="en-US" dirty="0">
                <a:latin typeface="+mn-lt"/>
              </a:rPr>
              <a:t> </a:t>
            </a:r>
            <a:r>
              <a:rPr lang="en-US" dirty="0" err="1">
                <a:latin typeface="+mn-lt"/>
              </a:rPr>
              <a:t>eşyalarını</a:t>
            </a:r>
            <a:r>
              <a:rPr lang="en-US" dirty="0">
                <a:latin typeface="+mn-lt"/>
              </a:rPr>
              <a:t> </a:t>
            </a:r>
            <a:r>
              <a:rPr lang="en-US" dirty="0" err="1">
                <a:latin typeface="+mn-lt"/>
              </a:rPr>
              <a:t>kullanmamalı</a:t>
            </a:r>
            <a:r>
              <a:rPr lang="en-US" dirty="0">
                <a:latin typeface="+mn-lt"/>
              </a:rPr>
              <a:t>; </a:t>
            </a:r>
            <a:r>
              <a:rPr lang="en-US" dirty="0" err="1">
                <a:latin typeface="+mn-lt"/>
              </a:rPr>
              <a:t>eğer</a:t>
            </a:r>
            <a:r>
              <a:rPr lang="en-US" dirty="0">
                <a:latin typeface="+mn-lt"/>
              </a:rPr>
              <a:t> </a:t>
            </a:r>
            <a:r>
              <a:rPr lang="en-US" dirty="0" err="1">
                <a:latin typeface="+mn-lt"/>
              </a:rPr>
              <a:t>kullanması</a:t>
            </a:r>
            <a:r>
              <a:rPr lang="en-US" dirty="0">
                <a:latin typeface="+mn-lt"/>
              </a:rPr>
              <a:t> </a:t>
            </a:r>
            <a:r>
              <a:rPr lang="en-US" dirty="0" err="1">
                <a:latin typeface="+mn-lt"/>
              </a:rPr>
              <a:t>gerekirse</a:t>
            </a:r>
            <a:r>
              <a:rPr lang="en-US" dirty="0">
                <a:latin typeface="+mn-lt"/>
              </a:rPr>
              <a:t> </a:t>
            </a:r>
            <a:r>
              <a:rPr lang="en-US" dirty="0" err="1">
                <a:latin typeface="+mn-lt"/>
              </a:rPr>
              <a:t>bu</a:t>
            </a:r>
            <a:r>
              <a:rPr lang="en-US" dirty="0">
                <a:latin typeface="+mn-lt"/>
              </a:rPr>
              <a:t> </a:t>
            </a:r>
            <a:r>
              <a:rPr lang="en-US" dirty="0" err="1">
                <a:latin typeface="+mn-lt"/>
              </a:rPr>
              <a:t>eşyaları</a:t>
            </a:r>
            <a:r>
              <a:rPr lang="en-US" dirty="0">
                <a:latin typeface="+mn-lt"/>
              </a:rPr>
              <a:t> </a:t>
            </a:r>
            <a:r>
              <a:rPr lang="en-US" dirty="0" err="1">
                <a:latin typeface="+mn-lt"/>
              </a:rPr>
              <a:t>iyice</a:t>
            </a:r>
            <a:r>
              <a:rPr lang="en-US" dirty="0">
                <a:latin typeface="+mn-lt"/>
              </a:rPr>
              <a:t> </a:t>
            </a:r>
            <a:r>
              <a:rPr lang="en-US" dirty="0" err="1">
                <a:latin typeface="+mn-lt"/>
              </a:rPr>
              <a:t>su</a:t>
            </a:r>
            <a:r>
              <a:rPr lang="en-US" dirty="0">
                <a:latin typeface="+mn-lt"/>
              </a:rPr>
              <a:t> </a:t>
            </a:r>
            <a:r>
              <a:rPr lang="en-US" dirty="0" err="1">
                <a:latin typeface="+mn-lt"/>
              </a:rPr>
              <a:t>ve</a:t>
            </a:r>
            <a:r>
              <a:rPr lang="en-US" dirty="0">
                <a:latin typeface="+mn-lt"/>
              </a:rPr>
              <a:t> </a:t>
            </a:r>
            <a:r>
              <a:rPr lang="en-US" dirty="0" err="1">
                <a:latin typeface="+mn-lt"/>
              </a:rPr>
              <a:t>sabunla</a:t>
            </a:r>
            <a:r>
              <a:rPr lang="en-US" dirty="0">
                <a:latin typeface="+mn-lt"/>
              </a:rPr>
              <a:t> </a:t>
            </a:r>
            <a:r>
              <a:rPr lang="en-US" dirty="0" err="1">
                <a:latin typeface="+mn-lt"/>
              </a:rPr>
              <a:t>yıkamalı</a:t>
            </a:r>
            <a:r>
              <a:rPr lang="en-US" dirty="0">
                <a:latin typeface="+mn-lt"/>
              </a:rPr>
              <a:t>.</a:t>
            </a:r>
            <a:endParaRPr lang="tr-TR" dirty="0">
              <a:latin typeface="+mn-lt"/>
            </a:endParaRPr>
          </a:p>
          <a:p>
            <a:pPr lvl="0"/>
            <a:r>
              <a:rPr lang="en-US" dirty="0" err="1">
                <a:latin typeface="+mn-lt"/>
              </a:rPr>
              <a:t>Vakanın</a:t>
            </a:r>
            <a:r>
              <a:rPr lang="en-US" dirty="0">
                <a:latin typeface="+mn-lt"/>
              </a:rPr>
              <a:t> </a:t>
            </a:r>
            <a:r>
              <a:rPr lang="en-US" dirty="0" err="1">
                <a:latin typeface="+mn-lt"/>
              </a:rPr>
              <a:t>kullandığı</a:t>
            </a:r>
            <a:r>
              <a:rPr lang="en-US" dirty="0">
                <a:latin typeface="+mn-lt"/>
              </a:rPr>
              <a:t> </a:t>
            </a:r>
            <a:r>
              <a:rPr lang="en-US" dirty="0" err="1">
                <a:latin typeface="+mn-lt"/>
              </a:rPr>
              <a:t>kıyafet</a:t>
            </a:r>
            <a:r>
              <a:rPr lang="tr-TR" dirty="0">
                <a:latin typeface="+mn-lt"/>
              </a:rPr>
              <a:t> </a:t>
            </a:r>
            <a:r>
              <a:rPr lang="en-US" dirty="0" err="1">
                <a:latin typeface="+mn-lt"/>
              </a:rPr>
              <a:t>ve</a:t>
            </a:r>
            <a:r>
              <a:rPr lang="en-US" dirty="0">
                <a:latin typeface="+mn-lt"/>
              </a:rPr>
              <a:t> </a:t>
            </a:r>
            <a:r>
              <a:rPr lang="en-US" dirty="0" err="1">
                <a:latin typeface="+mn-lt"/>
              </a:rPr>
              <a:t>çarşaf</a:t>
            </a:r>
            <a:r>
              <a:rPr lang="en-US" dirty="0">
                <a:latin typeface="+mn-lt"/>
              </a:rPr>
              <a:t>, </a:t>
            </a:r>
            <a:r>
              <a:rPr lang="en-US" dirty="0" err="1">
                <a:latin typeface="+mn-lt"/>
              </a:rPr>
              <a:t>nevresim</a:t>
            </a:r>
            <a:r>
              <a:rPr lang="en-US" dirty="0">
                <a:latin typeface="+mn-lt"/>
              </a:rPr>
              <a:t> </a:t>
            </a:r>
            <a:r>
              <a:rPr lang="en-US" dirty="0" err="1">
                <a:latin typeface="+mn-lt"/>
              </a:rPr>
              <a:t>gibi</a:t>
            </a:r>
            <a:r>
              <a:rPr lang="en-US" dirty="0">
                <a:latin typeface="+mn-lt"/>
              </a:rPr>
              <a:t> </a:t>
            </a:r>
            <a:r>
              <a:rPr lang="en-US" dirty="0" err="1">
                <a:latin typeface="+mn-lt"/>
              </a:rPr>
              <a:t>tekstil</a:t>
            </a:r>
            <a:r>
              <a:rPr lang="en-US" dirty="0">
                <a:latin typeface="+mn-lt"/>
              </a:rPr>
              <a:t> </a:t>
            </a:r>
            <a:r>
              <a:rPr lang="en-US" dirty="0" err="1">
                <a:latin typeface="+mn-lt"/>
              </a:rPr>
              <a:t>ürünleri</a:t>
            </a:r>
            <a:r>
              <a:rPr lang="tr-TR" dirty="0">
                <a:latin typeface="+mn-lt"/>
              </a:rPr>
              <a:t> </a:t>
            </a:r>
            <a:r>
              <a:rPr lang="en-US" dirty="0">
                <a:latin typeface="+mn-lt"/>
              </a:rPr>
              <a:t>60-90°C’de normal </a:t>
            </a:r>
            <a:r>
              <a:rPr lang="en-US" dirty="0" err="1">
                <a:latin typeface="+mn-lt"/>
              </a:rPr>
              <a:t>deterjan</a:t>
            </a:r>
            <a:r>
              <a:rPr lang="en-US" dirty="0">
                <a:latin typeface="+mn-lt"/>
              </a:rPr>
              <a:t> </a:t>
            </a:r>
            <a:r>
              <a:rPr lang="en-US" dirty="0" err="1">
                <a:latin typeface="+mn-lt"/>
              </a:rPr>
              <a:t>ile</a:t>
            </a:r>
            <a:r>
              <a:rPr lang="en-US" dirty="0">
                <a:latin typeface="+mn-lt"/>
              </a:rPr>
              <a:t> </a:t>
            </a:r>
            <a:r>
              <a:rPr lang="en-US" dirty="0" err="1">
                <a:latin typeface="+mn-lt"/>
              </a:rPr>
              <a:t>yıkanmalı</a:t>
            </a:r>
            <a:endParaRPr lang="tr-TR" dirty="0">
              <a:latin typeface="+mn-lt"/>
            </a:endParaRPr>
          </a:p>
          <a:p>
            <a:r>
              <a:rPr lang="en-US" dirty="0">
                <a:latin typeface="+mn-lt"/>
              </a:rPr>
              <a:t>Banyo </a:t>
            </a:r>
            <a:r>
              <a:rPr lang="en-US" dirty="0" err="1">
                <a:latin typeface="+mn-lt"/>
              </a:rPr>
              <a:t>ve</a:t>
            </a:r>
            <a:r>
              <a:rPr lang="en-US" dirty="0">
                <a:latin typeface="+mn-lt"/>
              </a:rPr>
              <a:t> </a:t>
            </a:r>
            <a:r>
              <a:rPr lang="en-US" dirty="0" err="1">
                <a:latin typeface="+mn-lt"/>
              </a:rPr>
              <a:t>tuvaletler</a:t>
            </a:r>
            <a:r>
              <a:rPr lang="en-US" dirty="0">
                <a:latin typeface="+mn-lt"/>
              </a:rPr>
              <a:t> </a:t>
            </a:r>
            <a:r>
              <a:rPr lang="en-US" dirty="0" err="1">
                <a:latin typeface="+mn-lt"/>
              </a:rPr>
              <a:t>günde</a:t>
            </a:r>
            <a:r>
              <a:rPr lang="en-US" dirty="0">
                <a:latin typeface="+mn-lt"/>
              </a:rPr>
              <a:t> en </a:t>
            </a:r>
            <a:r>
              <a:rPr lang="en-US" dirty="0" err="1">
                <a:latin typeface="+mn-lt"/>
              </a:rPr>
              <a:t>az</a:t>
            </a:r>
            <a:r>
              <a:rPr lang="en-US" dirty="0">
                <a:latin typeface="+mn-lt"/>
              </a:rPr>
              <a:t> </a:t>
            </a:r>
            <a:r>
              <a:rPr lang="en-US" dirty="0" err="1">
                <a:latin typeface="+mn-lt"/>
              </a:rPr>
              <a:t>bir</a:t>
            </a:r>
            <a:r>
              <a:rPr lang="en-US" dirty="0">
                <a:latin typeface="+mn-lt"/>
              </a:rPr>
              <a:t> </a:t>
            </a:r>
            <a:r>
              <a:rPr lang="en-US" dirty="0" err="1">
                <a:latin typeface="+mn-lt"/>
              </a:rPr>
              <a:t>kez</a:t>
            </a:r>
            <a:r>
              <a:rPr lang="en-US" dirty="0">
                <a:latin typeface="+mn-lt"/>
              </a:rPr>
              <a:t> </a:t>
            </a:r>
            <a:r>
              <a:rPr lang="en-US" dirty="0" err="1">
                <a:latin typeface="+mn-lt"/>
              </a:rPr>
              <a:t>sulandırılmış</a:t>
            </a:r>
            <a:r>
              <a:rPr lang="en-US" dirty="0">
                <a:latin typeface="+mn-lt"/>
              </a:rPr>
              <a:t> </a:t>
            </a:r>
            <a:r>
              <a:rPr lang="en-US" dirty="0" err="1">
                <a:latin typeface="+mn-lt"/>
              </a:rPr>
              <a:t>çamaşır</a:t>
            </a:r>
            <a:r>
              <a:rPr lang="en-US" dirty="0">
                <a:latin typeface="+mn-lt"/>
              </a:rPr>
              <a:t> </a:t>
            </a:r>
            <a:r>
              <a:rPr lang="en-US" dirty="0" err="1">
                <a:latin typeface="+mn-lt"/>
              </a:rPr>
              <a:t>suyuyla</a:t>
            </a:r>
            <a:r>
              <a:rPr lang="en-US" dirty="0">
                <a:latin typeface="+mn-lt"/>
              </a:rPr>
              <a:t> (1:100 normal </a:t>
            </a:r>
            <a:r>
              <a:rPr lang="en-US" dirty="0" err="1">
                <a:latin typeface="+mn-lt"/>
              </a:rPr>
              <a:t>sulandırmada</a:t>
            </a:r>
            <a:r>
              <a:rPr lang="en-US" dirty="0">
                <a:latin typeface="+mn-lt"/>
              </a:rPr>
              <a:t>) (</a:t>
            </a:r>
            <a:r>
              <a:rPr lang="en-US" dirty="0" err="1">
                <a:latin typeface="+mn-lt"/>
              </a:rPr>
              <a:t>Sodyum</a:t>
            </a:r>
            <a:r>
              <a:rPr lang="en-US" dirty="0">
                <a:latin typeface="+mn-lt"/>
              </a:rPr>
              <a:t> </a:t>
            </a:r>
            <a:r>
              <a:rPr lang="en-US" dirty="0" err="1">
                <a:latin typeface="+mn-lt"/>
              </a:rPr>
              <a:t>hipoklorit</a:t>
            </a:r>
            <a:r>
              <a:rPr lang="en-US" dirty="0">
                <a:latin typeface="+mn-lt"/>
              </a:rPr>
              <a:t> Cas No: 7681-52-9) </a:t>
            </a:r>
            <a:r>
              <a:rPr lang="en-US" dirty="0" err="1">
                <a:latin typeface="+mn-lt"/>
              </a:rPr>
              <a:t>temiz</a:t>
            </a:r>
            <a:r>
              <a:rPr lang="tr-TR" dirty="0" err="1">
                <a:latin typeface="+mn-lt"/>
              </a:rPr>
              <a:t>lenmeli</a:t>
            </a:r>
            <a:endParaRPr lang="tr-TR" dirty="0">
              <a:latin typeface="+mn-lt"/>
            </a:endParaRPr>
          </a:p>
          <a:p>
            <a:pPr lvl="0"/>
            <a:endParaRPr lang="tr-TR" dirty="0">
              <a:latin typeface="+mn-lt"/>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Hasta İzlemi</a:t>
            </a:r>
          </a:p>
        </p:txBody>
      </p:sp>
    </p:spTree>
    <p:extLst>
      <p:ext uri="{BB962C8B-B14F-4D97-AF65-F5344CB8AC3E}">
        <p14:creationId xmlns:p14="http://schemas.microsoft.com/office/powerpoint/2010/main" xmlns="" val="2187196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8">
            <a:extLst>
              <a:ext uri="{FF2B5EF4-FFF2-40B4-BE49-F238E27FC236}">
                <a16:creationId xmlns:a16="http://schemas.microsoft.com/office/drawing/2014/main" xmlns="" id="{E6C161D6-80A4-3240-9E3B-AF27CBF18DEE}"/>
              </a:ext>
            </a:extLst>
          </p:cNvPr>
          <p:cNvSpPr>
            <a:spLocks noGrp="1"/>
          </p:cNvSpPr>
          <p:nvPr>
            <p:ph idx="1"/>
          </p:nvPr>
        </p:nvSpPr>
        <p:spPr>
          <a:xfrm>
            <a:off x="1664965" y="1593455"/>
            <a:ext cx="8563117" cy="3374471"/>
          </a:xfrm>
        </p:spPr>
        <p:txBody>
          <a:bodyPr>
            <a:normAutofit/>
          </a:bodyPr>
          <a:lstStyle/>
          <a:p>
            <a:r>
              <a:rPr lang="en-US" sz="2400" dirty="0" err="1">
                <a:latin typeface="+mj-lt"/>
              </a:rPr>
              <a:t>Henüz</a:t>
            </a:r>
            <a:r>
              <a:rPr lang="en-US" sz="2400" dirty="0">
                <a:latin typeface="+mj-lt"/>
              </a:rPr>
              <a:t> </a:t>
            </a:r>
            <a:r>
              <a:rPr lang="en-US" sz="2400" dirty="0" err="1">
                <a:latin typeface="+mj-lt"/>
              </a:rPr>
              <a:t>netlik</a:t>
            </a:r>
            <a:r>
              <a:rPr lang="en-US" sz="2400" dirty="0">
                <a:latin typeface="+mj-lt"/>
              </a:rPr>
              <a:t> </a:t>
            </a:r>
            <a:r>
              <a:rPr lang="en-US" sz="2400" dirty="0" err="1">
                <a:latin typeface="+mj-lt"/>
              </a:rPr>
              <a:t>kazanmamış</a:t>
            </a:r>
            <a:r>
              <a:rPr lang="en-US" sz="2400" dirty="0">
                <a:latin typeface="+mj-lt"/>
              </a:rPr>
              <a:t> </a:t>
            </a:r>
            <a:endParaRPr lang="tr-TR" sz="2400" dirty="0">
              <a:latin typeface="+mj-lt"/>
            </a:endParaRPr>
          </a:p>
          <a:p>
            <a:endParaRPr lang="tr-TR" sz="2400" dirty="0">
              <a:latin typeface="+mj-lt"/>
            </a:endParaRPr>
          </a:p>
          <a:p>
            <a:r>
              <a:rPr lang="en-US" sz="2400" dirty="0">
                <a:latin typeface="+mj-lt"/>
              </a:rPr>
              <a:t>SARS-CoV-2’nin </a:t>
            </a:r>
            <a:r>
              <a:rPr lang="en-US" sz="2400" dirty="0" err="1">
                <a:latin typeface="+mj-lt"/>
              </a:rPr>
              <a:t>kökeni</a:t>
            </a:r>
            <a:r>
              <a:rPr lang="en-US" sz="2400" dirty="0">
                <a:latin typeface="+mj-lt"/>
              </a:rPr>
              <a:t> </a:t>
            </a:r>
            <a:r>
              <a:rPr lang="en-US" sz="2400" dirty="0" err="1">
                <a:latin typeface="+mj-lt"/>
              </a:rPr>
              <a:t>hala</a:t>
            </a:r>
            <a:r>
              <a:rPr lang="en-US" sz="2400" dirty="0">
                <a:latin typeface="+mj-lt"/>
              </a:rPr>
              <a:t> </a:t>
            </a:r>
            <a:r>
              <a:rPr lang="en-US" sz="2400" dirty="0" err="1">
                <a:latin typeface="+mj-lt"/>
              </a:rPr>
              <a:t>araştırılmakta</a:t>
            </a:r>
            <a:endParaRPr lang="tr-TR" sz="2400" dirty="0">
              <a:latin typeface="+mj-lt"/>
            </a:endParaRPr>
          </a:p>
          <a:p>
            <a:endParaRPr lang="tr-TR" sz="2400" dirty="0">
              <a:latin typeface="+mj-lt"/>
            </a:endParaRPr>
          </a:p>
          <a:p>
            <a:r>
              <a:rPr lang="tr-TR" sz="2400" dirty="0">
                <a:latin typeface="+mj-lt"/>
              </a:rPr>
              <a:t>E</a:t>
            </a:r>
            <a:r>
              <a:rPr lang="en-US" sz="2400" dirty="0" err="1">
                <a:latin typeface="+mj-lt"/>
              </a:rPr>
              <a:t>ldeki</a:t>
            </a:r>
            <a:r>
              <a:rPr lang="en-US" sz="2400" dirty="0">
                <a:latin typeface="+mj-lt"/>
              </a:rPr>
              <a:t> </a:t>
            </a:r>
            <a:r>
              <a:rPr lang="en-US" sz="2400" dirty="0" err="1">
                <a:latin typeface="+mj-lt"/>
              </a:rPr>
              <a:t>veriler</a:t>
            </a:r>
            <a:r>
              <a:rPr lang="en-US" sz="2400" dirty="0">
                <a:latin typeface="+mj-lt"/>
              </a:rPr>
              <a:t>, Deniz </a:t>
            </a:r>
            <a:r>
              <a:rPr lang="en-US" sz="2400" dirty="0" err="1">
                <a:latin typeface="+mj-lt"/>
              </a:rPr>
              <a:t>Ürünleri</a:t>
            </a:r>
            <a:r>
              <a:rPr lang="en-US" sz="2400" dirty="0">
                <a:latin typeface="+mj-lt"/>
              </a:rPr>
              <a:t> </a:t>
            </a:r>
            <a:r>
              <a:rPr lang="en-US" sz="2400" dirty="0" err="1">
                <a:latin typeface="+mj-lt"/>
              </a:rPr>
              <a:t>Toptan</a:t>
            </a:r>
            <a:r>
              <a:rPr lang="en-US" sz="2400" dirty="0">
                <a:latin typeface="+mj-lt"/>
              </a:rPr>
              <a:t> </a:t>
            </a:r>
            <a:r>
              <a:rPr lang="en-US" sz="2400" dirty="0" err="1">
                <a:latin typeface="+mj-lt"/>
              </a:rPr>
              <a:t>Satış</a:t>
            </a:r>
            <a:r>
              <a:rPr lang="en-US" sz="2400" dirty="0">
                <a:latin typeface="+mj-lt"/>
              </a:rPr>
              <a:t> </a:t>
            </a:r>
            <a:r>
              <a:rPr lang="en-US" sz="2400" dirty="0" err="1">
                <a:latin typeface="+mj-lt"/>
              </a:rPr>
              <a:t>Pazarında</a:t>
            </a:r>
            <a:r>
              <a:rPr lang="en-US" sz="2400" dirty="0">
                <a:latin typeface="+mj-lt"/>
              </a:rPr>
              <a:t> </a:t>
            </a:r>
            <a:r>
              <a:rPr lang="en-US" sz="2400" dirty="0" err="1">
                <a:latin typeface="+mj-lt"/>
              </a:rPr>
              <a:t>yasadışı</a:t>
            </a:r>
            <a:r>
              <a:rPr lang="en-US" sz="2400" dirty="0">
                <a:latin typeface="+mj-lt"/>
              </a:rPr>
              <a:t> </a:t>
            </a:r>
            <a:r>
              <a:rPr lang="en-US" sz="2400" dirty="0" err="1">
                <a:latin typeface="+mj-lt"/>
              </a:rPr>
              <a:t>olarak</a:t>
            </a:r>
            <a:r>
              <a:rPr lang="en-US" sz="2400" dirty="0">
                <a:latin typeface="+mj-lt"/>
              </a:rPr>
              <a:t> </a:t>
            </a:r>
            <a:r>
              <a:rPr lang="en-US" sz="2400" dirty="0" err="1">
                <a:latin typeface="+mj-lt"/>
              </a:rPr>
              <a:t>satılan</a:t>
            </a:r>
            <a:r>
              <a:rPr lang="en-US" sz="2400" dirty="0">
                <a:latin typeface="+mj-lt"/>
              </a:rPr>
              <a:t> </a:t>
            </a:r>
            <a:r>
              <a:rPr lang="en-US" sz="2400" dirty="0" err="1">
                <a:latin typeface="+mj-lt"/>
              </a:rPr>
              <a:t>vahşi</a:t>
            </a:r>
            <a:r>
              <a:rPr lang="en-US" sz="2400" dirty="0">
                <a:latin typeface="+mj-lt"/>
              </a:rPr>
              <a:t> </a:t>
            </a:r>
            <a:r>
              <a:rPr lang="en-US" sz="2400" dirty="0" err="1">
                <a:latin typeface="+mj-lt"/>
              </a:rPr>
              <a:t>hayvanları</a:t>
            </a:r>
            <a:r>
              <a:rPr lang="en-US" sz="2400" dirty="0">
                <a:latin typeface="+mj-lt"/>
              </a:rPr>
              <a:t> </a:t>
            </a:r>
            <a:r>
              <a:rPr lang="en-US" sz="2400" dirty="0" err="1">
                <a:latin typeface="+mj-lt"/>
              </a:rPr>
              <a:t>işaret</a:t>
            </a:r>
            <a:r>
              <a:rPr lang="en-US" sz="2400" dirty="0">
                <a:latin typeface="+mj-lt"/>
              </a:rPr>
              <a:t> </a:t>
            </a:r>
            <a:r>
              <a:rPr lang="en-US" sz="2400" dirty="0" err="1">
                <a:latin typeface="+mj-lt"/>
              </a:rPr>
              <a:t>etmekte</a:t>
            </a:r>
            <a:r>
              <a:rPr lang="en-US" sz="2400" dirty="0">
                <a:latin typeface="+mj-lt"/>
              </a:rPr>
              <a:t> </a:t>
            </a:r>
            <a:endParaRPr lang="tr-TR" sz="2400" dirty="0">
              <a:latin typeface="+mj-lt"/>
            </a:endParaRPr>
          </a:p>
        </p:txBody>
      </p:sp>
      <p:sp>
        <p:nvSpPr>
          <p:cNvPr id="5" name="Unvan 1">
            <a:extLst>
              <a:ext uri="{FF2B5EF4-FFF2-40B4-BE49-F238E27FC236}">
                <a16:creationId xmlns:a16="http://schemas.microsoft.com/office/drawing/2014/main" xmlns="" id="{39763707-177E-46F9-9003-F0AE584770E6}"/>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rPr>
              <a:t>Enfeksiyon Kaynağı</a:t>
            </a:r>
          </a:p>
        </p:txBody>
      </p:sp>
    </p:spTree>
    <p:extLst>
      <p:ext uri="{BB962C8B-B14F-4D97-AF65-F5344CB8AC3E}">
        <p14:creationId xmlns:p14="http://schemas.microsoft.com/office/powerpoint/2010/main" xmlns="" val="2650511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461154" y="1418158"/>
            <a:ext cx="9861601" cy="5236860"/>
          </a:xfrm>
        </p:spPr>
        <p:txBody>
          <a:bodyPr>
            <a:normAutofit fontScale="92500" lnSpcReduction="20000"/>
          </a:bodyPr>
          <a:lstStyle/>
          <a:p>
            <a:r>
              <a:rPr lang="en-US" dirty="0">
                <a:latin typeface="+mn-lt"/>
              </a:rPr>
              <a:t>Banyo </a:t>
            </a:r>
            <a:r>
              <a:rPr lang="en-US" dirty="0" err="1">
                <a:latin typeface="+mn-lt"/>
              </a:rPr>
              <a:t>ve</a:t>
            </a:r>
            <a:r>
              <a:rPr lang="en-US" dirty="0">
                <a:latin typeface="+mn-lt"/>
              </a:rPr>
              <a:t> </a:t>
            </a:r>
            <a:r>
              <a:rPr lang="en-US" dirty="0" err="1">
                <a:latin typeface="+mn-lt"/>
              </a:rPr>
              <a:t>tuvaletler</a:t>
            </a:r>
            <a:r>
              <a:rPr lang="en-US" dirty="0">
                <a:latin typeface="+mn-lt"/>
              </a:rPr>
              <a:t> </a:t>
            </a:r>
            <a:r>
              <a:rPr lang="en-US" dirty="0" err="1">
                <a:latin typeface="+mn-lt"/>
              </a:rPr>
              <a:t>günde</a:t>
            </a:r>
            <a:r>
              <a:rPr lang="en-US" dirty="0">
                <a:latin typeface="+mn-lt"/>
              </a:rPr>
              <a:t> </a:t>
            </a:r>
            <a:r>
              <a:rPr lang="en-US" dirty="0" err="1">
                <a:latin typeface="+mn-lt"/>
              </a:rPr>
              <a:t>en</a:t>
            </a:r>
            <a:r>
              <a:rPr lang="en-US" dirty="0">
                <a:latin typeface="+mn-lt"/>
              </a:rPr>
              <a:t> </a:t>
            </a:r>
            <a:r>
              <a:rPr lang="en-US" dirty="0" err="1">
                <a:latin typeface="+mn-lt"/>
              </a:rPr>
              <a:t>az</a:t>
            </a:r>
            <a:r>
              <a:rPr lang="en-US" dirty="0">
                <a:latin typeface="+mn-lt"/>
              </a:rPr>
              <a:t> </a:t>
            </a:r>
            <a:r>
              <a:rPr lang="en-US" dirty="0" err="1">
                <a:latin typeface="+mn-lt"/>
              </a:rPr>
              <a:t>bir</a:t>
            </a:r>
            <a:r>
              <a:rPr lang="en-US" dirty="0">
                <a:latin typeface="+mn-lt"/>
              </a:rPr>
              <a:t> </a:t>
            </a:r>
            <a:r>
              <a:rPr lang="en-US" dirty="0" err="1">
                <a:latin typeface="+mn-lt"/>
              </a:rPr>
              <a:t>kez</a:t>
            </a:r>
            <a:r>
              <a:rPr lang="en-US" dirty="0">
                <a:latin typeface="+mn-lt"/>
              </a:rPr>
              <a:t> </a:t>
            </a:r>
            <a:r>
              <a:rPr lang="en-US" dirty="0" err="1">
                <a:latin typeface="+mn-lt"/>
              </a:rPr>
              <a:t>sulandırılmış</a:t>
            </a:r>
            <a:r>
              <a:rPr lang="en-US" dirty="0">
                <a:latin typeface="+mn-lt"/>
              </a:rPr>
              <a:t> </a:t>
            </a:r>
            <a:r>
              <a:rPr lang="en-US" dirty="0" err="1">
                <a:latin typeface="+mn-lt"/>
              </a:rPr>
              <a:t>çamaşır</a:t>
            </a:r>
            <a:r>
              <a:rPr lang="en-US" dirty="0">
                <a:latin typeface="+mn-lt"/>
              </a:rPr>
              <a:t> </a:t>
            </a:r>
            <a:r>
              <a:rPr lang="en-US" dirty="0" err="1">
                <a:latin typeface="+mn-lt"/>
              </a:rPr>
              <a:t>suyuyla</a:t>
            </a:r>
            <a:r>
              <a:rPr lang="tr-TR" dirty="0">
                <a:latin typeface="+mn-lt"/>
              </a:rPr>
              <a:t>*</a:t>
            </a:r>
            <a:r>
              <a:rPr lang="en-US" dirty="0">
                <a:latin typeface="+mn-lt"/>
              </a:rPr>
              <a:t> (</a:t>
            </a:r>
            <a:r>
              <a:rPr lang="en-US" b="1" dirty="0">
                <a:latin typeface="+mn-lt"/>
              </a:rPr>
              <a:t>1:100</a:t>
            </a:r>
            <a:r>
              <a:rPr lang="en-US" dirty="0">
                <a:latin typeface="+mn-lt"/>
              </a:rPr>
              <a:t> normal </a:t>
            </a:r>
            <a:r>
              <a:rPr lang="en-US" dirty="0" err="1">
                <a:latin typeface="+mn-lt"/>
              </a:rPr>
              <a:t>sulandırmada</a:t>
            </a:r>
            <a:r>
              <a:rPr lang="en-US" dirty="0">
                <a:latin typeface="+mn-lt"/>
              </a:rPr>
              <a:t>) </a:t>
            </a:r>
            <a:endParaRPr lang="tr-TR" dirty="0">
              <a:latin typeface="+mn-lt"/>
            </a:endParaRPr>
          </a:p>
          <a:p>
            <a:r>
              <a:rPr lang="en-US" dirty="0" err="1">
                <a:latin typeface="+mn-lt"/>
              </a:rPr>
              <a:t>Solunum</a:t>
            </a:r>
            <a:r>
              <a:rPr lang="en-US" dirty="0">
                <a:latin typeface="+mn-lt"/>
              </a:rPr>
              <a:t> </a:t>
            </a:r>
            <a:r>
              <a:rPr lang="en-US" dirty="0" err="1">
                <a:latin typeface="+mn-lt"/>
              </a:rPr>
              <a:t>yolu</a:t>
            </a:r>
            <a:r>
              <a:rPr lang="en-US" dirty="0">
                <a:latin typeface="+mn-lt"/>
              </a:rPr>
              <a:t> </a:t>
            </a:r>
            <a:r>
              <a:rPr lang="en-US" dirty="0" err="1">
                <a:latin typeface="+mn-lt"/>
              </a:rPr>
              <a:t>sekresyonları</a:t>
            </a:r>
            <a:r>
              <a:rPr lang="en-US" dirty="0">
                <a:latin typeface="+mn-lt"/>
              </a:rPr>
              <a:t> </a:t>
            </a:r>
            <a:r>
              <a:rPr lang="en-US" dirty="0" err="1">
                <a:latin typeface="+mn-lt"/>
              </a:rPr>
              <a:t>veya</a:t>
            </a:r>
            <a:r>
              <a:rPr lang="en-US" dirty="0">
                <a:latin typeface="+mn-lt"/>
              </a:rPr>
              <a:t> </a:t>
            </a:r>
            <a:r>
              <a:rPr lang="en-US" dirty="0" err="1">
                <a:latin typeface="+mn-lt"/>
              </a:rPr>
              <a:t>vücut</a:t>
            </a:r>
            <a:r>
              <a:rPr lang="en-US" dirty="0">
                <a:latin typeface="+mn-lt"/>
              </a:rPr>
              <a:t> </a:t>
            </a:r>
            <a:r>
              <a:rPr lang="en-US" dirty="0" err="1">
                <a:latin typeface="+mn-lt"/>
              </a:rPr>
              <a:t>çıkartıları</a:t>
            </a:r>
            <a:r>
              <a:rPr lang="en-US" dirty="0">
                <a:latin typeface="+mn-lt"/>
              </a:rPr>
              <a:t> </a:t>
            </a:r>
            <a:r>
              <a:rPr lang="en-US" dirty="0" err="1">
                <a:latin typeface="+mn-lt"/>
              </a:rPr>
              <a:t>ile</a:t>
            </a:r>
            <a:r>
              <a:rPr lang="en-US" dirty="0">
                <a:latin typeface="+mn-lt"/>
              </a:rPr>
              <a:t> </a:t>
            </a:r>
            <a:r>
              <a:rPr lang="en-US" dirty="0" err="1">
                <a:latin typeface="+mn-lt"/>
              </a:rPr>
              <a:t>kontamine</a:t>
            </a:r>
            <a:r>
              <a:rPr lang="en-US" dirty="0">
                <a:latin typeface="+mn-lt"/>
              </a:rPr>
              <a:t> </a:t>
            </a:r>
            <a:r>
              <a:rPr lang="en-US" dirty="0" err="1">
                <a:latin typeface="+mn-lt"/>
              </a:rPr>
              <a:t>olması</a:t>
            </a:r>
            <a:r>
              <a:rPr lang="en-US" dirty="0">
                <a:latin typeface="+mn-lt"/>
              </a:rPr>
              <a:t> </a:t>
            </a:r>
            <a:r>
              <a:rPr lang="en-US" dirty="0" err="1">
                <a:latin typeface="+mn-lt"/>
              </a:rPr>
              <a:t>mümkün</a:t>
            </a:r>
            <a:r>
              <a:rPr lang="en-US" dirty="0">
                <a:latin typeface="+mn-lt"/>
              </a:rPr>
              <a:t> </a:t>
            </a:r>
            <a:r>
              <a:rPr lang="en-US" dirty="0" err="1">
                <a:latin typeface="+mn-lt"/>
              </a:rPr>
              <a:t>olan</a:t>
            </a:r>
            <a:r>
              <a:rPr lang="en-US" dirty="0">
                <a:latin typeface="+mn-lt"/>
              </a:rPr>
              <a:t> </a:t>
            </a:r>
            <a:r>
              <a:rPr lang="en-US" dirty="0" err="1">
                <a:latin typeface="+mn-lt"/>
              </a:rPr>
              <a:t>tüm</a:t>
            </a:r>
            <a:r>
              <a:rPr lang="en-US" dirty="0">
                <a:latin typeface="+mn-lt"/>
              </a:rPr>
              <a:t> </a:t>
            </a:r>
            <a:r>
              <a:rPr lang="en-US" dirty="0" err="1">
                <a:latin typeface="+mn-lt"/>
              </a:rPr>
              <a:t>yüzeyler</a:t>
            </a:r>
            <a:r>
              <a:rPr lang="tr-TR" dirty="0">
                <a:latin typeface="+mn-lt"/>
              </a:rPr>
              <a:t> </a:t>
            </a:r>
            <a:r>
              <a:rPr lang="en-US" dirty="0">
                <a:latin typeface="+mn-lt"/>
              </a:rPr>
              <a:t>(</a:t>
            </a:r>
            <a:r>
              <a:rPr lang="en-US" b="1" dirty="0">
                <a:latin typeface="+mn-lt"/>
              </a:rPr>
              <a:t>1:100</a:t>
            </a:r>
            <a:r>
              <a:rPr lang="en-US" dirty="0">
                <a:latin typeface="+mn-lt"/>
              </a:rPr>
              <a:t> normal </a:t>
            </a:r>
            <a:r>
              <a:rPr lang="en-US" dirty="0" err="1">
                <a:latin typeface="+mn-lt"/>
              </a:rPr>
              <a:t>sulandırmada</a:t>
            </a:r>
            <a:r>
              <a:rPr lang="en-US" dirty="0">
                <a:latin typeface="+mn-lt"/>
              </a:rPr>
              <a:t>) </a:t>
            </a:r>
            <a:r>
              <a:rPr lang="en-US" dirty="0" err="1">
                <a:latin typeface="+mn-lt"/>
              </a:rPr>
              <a:t>sulandırılmış</a:t>
            </a:r>
            <a:r>
              <a:rPr lang="en-US" dirty="0">
                <a:latin typeface="+mn-lt"/>
              </a:rPr>
              <a:t> </a:t>
            </a:r>
            <a:r>
              <a:rPr lang="en-US" dirty="0" err="1">
                <a:latin typeface="+mn-lt"/>
              </a:rPr>
              <a:t>çamaşır</a:t>
            </a:r>
            <a:r>
              <a:rPr lang="en-US" dirty="0">
                <a:latin typeface="+mn-lt"/>
              </a:rPr>
              <a:t> </a:t>
            </a:r>
            <a:r>
              <a:rPr lang="en-US" dirty="0" err="1">
                <a:latin typeface="+mn-lt"/>
              </a:rPr>
              <a:t>suyuyla</a:t>
            </a:r>
            <a:r>
              <a:rPr lang="tr-TR" dirty="0">
                <a:latin typeface="+mn-lt"/>
              </a:rPr>
              <a:t>*</a:t>
            </a:r>
          </a:p>
          <a:p>
            <a:r>
              <a:rPr lang="tr-TR" dirty="0">
                <a:latin typeface="+mn-lt"/>
              </a:rPr>
              <a:t>B</a:t>
            </a:r>
            <a:r>
              <a:rPr lang="en-US" dirty="0" err="1">
                <a:latin typeface="+mn-lt"/>
              </a:rPr>
              <a:t>elirgin</a:t>
            </a:r>
            <a:r>
              <a:rPr lang="en-US" dirty="0">
                <a:latin typeface="+mn-lt"/>
              </a:rPr>
              <a:t> </a:t>
            </a:r>
            <a:r>
              <a:rPr lang="en-US" dirty="0" err="1">
                <a:latin typeface="+mn-lt"/>
              </a:rPr>
              <a:t>şekilde</a:t>
            </a:r>
            <a:r>
              <a:rPr lang="en-US" dirty="0">
                <a:latin typeface="+mn-lt"/>
              </a:rPr>
              <a:t> </a:t>
            </a:r>
            <a:r>
              <a:rPr lang="en-US" dirty="0" err="1">
                <a:latin typeface="+mn-lt"/>
              </a:rPr>
              <a:t>kirlenme</a:t>
            </a:r>
            <a:r>
              <a:rPr lang="en-US" dirty="0">
                <a:latin typeface="+mn-lt"/>
              </a:rPr>
              <a:t> </a:t>
            </a:r>
            <a:r>
              <a:rPr lang="en-US" dirty="0" err="1">
                <a:latin typeface="+mn-lt"/>
              </a:rPr>
              <a:t>olduğunda</a:t>
            </a:r>
            <a:r>
              <a:rPr lang="en-US" dirty="0">
                <a:latin typeface="+mn-lt"/>
              </a:rPr>
              <a:t> </a:t>
            </a:r>
            <a:r>
              <a:rPr lang="en-US" dirty="0" err="1">
                <a:latin typeface="+mn-lt"/>
              </a:rPr>
              <a:t>ise</a:t>
            </a:r>
            <a:r>
              <a:rPr lang="en-US" dirty="0">
                <a:latin typeface="+mn-lt"/>
              </a:rPr>
              <a:t> (</a:t>
            </a:r>
            <a:r>
              <a:rPr lang="en-US" b="1" dirty="0">
                <a:latin typeface="+mn-lt"/>
              </a:rPr>
              <a:t>1:10</a:t>
            </a:r>
            <a:r>
              <a:rPr lang="en-US" dirty="0">
                <a:latin typeface="+mn-lt"/>
              </a:rPr>
              <a:t> normal </a:t>
            </a:r>
            <a:r>
              <a:rPr lang="en-US" dirty="0" err="1">
                <a:latin typeface="+mn-lt"/>
              </a:rPr>
              <a:t>sulandırmada</a:t>
            </a:r>
            <a:r>
              <a:rPr lang="en-US" dirty="0">
                <a:latin typeface="+mn-lt"/>
              </a:rPr>
              <a:t>) </a:t>
            </a:r>
            <a:r>
              <a:rPr lang="en-US" dirty="0" err="1">
                <a:latin typeface="+mn-lt"/>
              </a:rPr>
              <a:t>sulandırılmış</a:t>
            </a:r>
            <a:r>
              <a:rPr lang="en-US" dirty="0">
                <a:latin typeface="+mn-lt"/>
              </a:rPr>
              <a:t> </a:t>
            </a:r>
            <a:r>
              <a:rPr lang="en-US" dirty="0" err="1">
                <a:latin typeface="+mn-lt"/>
              </a:rPr>
              <a:t>çamaşır</a:t>
            </a:r>
            <a:r>
              <a:rPr lang="en-US" dirty="0">
                <a:latin typeface="+mn-lt"/>
              </a:rPr>
              <a:t> </a:t>
            </a:r>
            <a:r>
              <a:rPr lang="en-US" dirty="0" err="1">
                <a:latin typeface="+mn-lt"/>
              </a:rPr>
              <a:t>suyuyla</a:t>
            </a:r>
            <a:r>
              <a:rPr lang="tr-TR" dirty="0">
                <a:latin typeface="+mn-lt"/>
              </a:rPr>
              <a:t>* </a:t>
            </a:r>
            <a:r>
              <a:rPr lang="en-US" dirty="0" err="1">
                <a:latin typeface="+mn-lt"/>
              </a:rPr>
              <a:t>temizlenir</a:t>
            </a:r>
            <a:r>
              <a:rPr lang="en-US" dirty="0">
                <a:latin typeface="+mn-lt"/>
              </a:rPr>
              <a:t>.</a:t>
            </a:r>
            <a:endParaRPr lang="tr-TR" dirty="0">
              <a:latin typeface="+mn-lt"/>
            </a:endParaRPr>
          </a:p>
          <a:p>
            <a:endParaRPr lang="tr-TR" dirty="0">
              <a:latin typeface="+mn-lt"/>
            </a:endParaRPr>
          </a:p>
          <a:p>
            <a:r>
              <a:rPr lang="en-US" dirty="0" err="1">
                <a:latin typeface="+mn-lt"/>
              </a:rPr>
              <a:t>Çamaşır</a:t>
            </a:r>
            <a:r>
              <a:rPr lang="en-US" dirty="0">
                <a:latin typeface="+mn-lt"/>
              </a:rPr>
              <a:t> </a:t>
            </a:r>
            <a:r>
              <a:rPr lang="en-US" dirty="0" err="1">
                <a:latin typeface="+mn-lt"/>
              </a:rPr>
              <a:t>suyu</a:t>
            </a:r>
            <a:r>
              <a:rPr lang="en-US" dirty="0">
                <a:latin typeface="+mn-lt"/>
              </a:rPr>
              <a:t> </a:t>
            </a:r>
            <a:r>
              <a:rPr lang="en-US" dirty="0" err="1">
                <a:latin typeface="+mn-lt"/>
              </a:rPr>
              <a:t>hazırlama</a:t>
            </a:r>
            <a:r>
              <a:rPr lang="en-US" dirty="0">
                <a:latin typeface="+mn-lt"/>
              </a:rPr>
              <a:t> </a:t>
            </a:r>
            <a:r>
              <a:rPr lang="en-US" dirty="0" err="1">
                <a:latin typeface="+mn-lt"/>
              </a:rPr>
              <a:t>oranları</a:t>
            </a:r>
            <a:r>
              <a:rPr lang="en-US" dirty="0">
                <a:latin typeface="+mn-lt"/>
              </a:rPr>
              <a:t> (%10'luk): </a:t>
            </a:r>
            <a:endParaRPr lang="tr-TR" dirty="0">
              <a:latin typeface="+mn-lt"/>
            </a:endParaRPr>
          </a:p>
          <a:p>
            <a:r>
              <a:rPr lang="en-US" dirty="0">
                <a:latin typeface="+mn-lt"/>
              </a:rPr>
              <a:t>1/10'luk </a:t>
            </a:r>
            <a:r>
              <a:rPr lang="en-US" dirty="0" err="1">
                <a:latin typeface="+mn-lt"/>
              </a:rPr>
              <a:t>çamaşır</a:t>
            </a:r>
            <a:r>
              <a:rPr lang="en-US" dirty="0">
                <a:latin typeface="+mn-lt"/>
              </a:rPr>
              <a:t> </a:t>
            </a:r>
            <a:r>
              <a:rPr lang="en-US" dirty="0" err="1">
                <a:latin typeface="+mn-lt"/>
              </a:rPr>
              <a:t>suyu</a:t>
            </a:r>
            <a:r>
              <a:rPr lang="en-US" dirty="0">
                <a:latin typeface="+mn-lt"/>
              </a:rPr>
              <a:t> </a:t>
            </a:r>
            <a:r>
              <a:rPr lang="en-US" dirty="0" err="1">
                <a:latin typeface="+mn-lt"/>
              </a:rPr>
              <a:t>hazırlanışı</a:t>
            </a:r>
            <a:r>
              <a:rPr lang="en-US" dirty="0">
                <a:latin typeface="+mn-lt"/>
              </a:rPr>
              <a:t>: 1 </a:t>
            </a:r>
            <a:r>
              <a:rPr lang="en-US" dirty="0" err="1">
                <a:latin typeface="+mn-lt"/>
              </a:rPr>
              <a:t>ölçü</a:t>
            </a:r>
            <a:r>
              <a:rPr lang="en-US" dirty="0">
                <a:latin typeface="+mn-lt"/>
              </a:rPr>
              <a:t> </a:t>
            </a:r>
            <a:r>
              <a:rPr lang="en-US" dirty="0" err="1">
                <a:latin typeface="+mn-lt"/>
              </a:rPr>
              <a:t>çamaşır</a:t>
            </a:r>
            <a:r>
              <a:rPr lang="en-US" dirty="0">
                <a:latin typeface="+mn-lt"/>
              </a:rPr>
              <a:t> </a:t>
            </a:r>
            <a:r>
              <a:rPr lang="en-US" dirty="0" err="1">
                <a:latin typeface="+mn-lt"/>
              </a:rPr>
              <a:t>suyu</a:t>
            </a:r>
            <a:r>
              <a:rPr lang="en-US" dirty="0">
                <a:latin typeface="+mn-lt"/>
              </a:rPr>
              <a:t> +9 </a:t>
            </a:r>
            <a:r>
              <a:rPr lang="en-US" dirty="0" err="1">
                <a:latin typeface="+mn-lt"/>
              </a:rPr>
              <a:t>ölçü</a:t>
            </a:r>
            <a:r>
              <a:rPr lang="en-US" dirty="0">
                <a:latin typeface="+mn-lt"/>
              </a:rPr>
              <a:t> </a:t>
            </a:r>
            <a:r>
              <a:rPr lang="en-US" dirty="0" err="1">
                <a:latin typeface="+mn-lt"/>
              </a:rPr>
              <a:t>su</a:t>
            </a:r>
            <a:r>
              <a:rPr lang="en-US" dirty="0">
                <a:latin typeface="+mn-lt"/>
              </a:rPr>
              <a:t> (5000-6000 ppm </a:t>
            </a:r>
            <a:r>
              <a:rPr lang="en-US" dirty="0" err="1">
                <a:latin typeface="+mn-lt"/>
              </a:rPr>
              <a:t>klor</a:t>
            </a:r>
            <a:r>
              <a:rPr lang="en-US" dirty="0">
                <a:latin typeface="+mn-lt"/>
              </a:rPr>
              <a:t> </a:t>
            </a:r>
            <a:r>
              <a:rPr lang="en-US" dirty="0" err="1">
                <a:latin typeface="+mn-lt"/>
              </a:rPr>
              <a:t>açığa</a:t>
            </a:r>
            <a:r>
              <a:rPr lang="en-US" dirty="0">
                <a:latin typeface="+mn-lt"/>
              </a:rPr>
              <a:t> </a:t>
            </a:r>
            <a:r>
              <a:rPr lang="en-US" dirty="0" err="1">
                <a:latin typeface="+mn-lt"/>
              </a:rPr>
              <a:t>çıkarır</a:t>
            </a:r>
            <a:r>
              <a:rPr lang="en-US" dirty="0">
                <a:latin typeface="+mn-lt"/>
              </a:rPr>
              <a:t>)                            </a:t>
            </a:r>
            <a:endParaRPr lang="tr-TR" dirty="0">
              <a:latin typeface="+mn-lt"/>
            </a:endParaRPr>
          </a:p>
          <a:p>
            <a:r>
              <a:rPr lang="en-US" dirty="0">
                <a:latin typeface="+mn-lt"/>
              </a:rPr>
              <a:t>1/100'lük </a:t>
            </a:r>
            <a:r>
              <a:rPr lang="en-US" dirty="0" err="1">
                <a:latin typeface="+mn-lt"/>
              </a:rPr>
              <a:t>çamaşır</a:t>
            </a:r>
            <a:r>
              <a:rPr lang="en-US" dirty="0">
                <a:latin typeface="+mn-lt"/>
              </a:rPr>
              <a:t> </a:t>
            </a:r>
            <a:r>
              <a:rPr lang="en-US" dirty="0" err="1">
                <a:latin typeface="+mn-lt"/>
              </a:rPr>
              <a:t>suyu</a:t>
            </a:r>
            <a:r>
              <a:rPr lang="en-US" dirty="0">
                <a:latin typeface="+mn-lt"/>
              </a:rPr>
              <a:t> </a:t>
            </a:r>
            <a:r>
              <a:rPr lang="en-US" dirty="0" err="1">
                <a:latin typeface="+mn-lt"/>
              </a:rPr>
              <a:t>hazırlanışı</a:t>
            </a:r>
            <a:r>
              <a:rPr lang="en-US" dirty="0">
                <a:latin typeface="+mn-lt"/>
              </a:rPr>
              <a:t>: 1 </a:t>
            </a:r>
            <a:r>
              <a:rPr lang="en-US" dirty="0" err="1">
                <a:latin typeface="+mn-lt"/>
              </a:rPr>
              <a:t>ölçü</a:t>
            </a:r>
            <a:r>
              <a:rPr lang="en-US" dirty="0">
                <a:latin typeface="+mn-lt"/>
              </a:rPr>
              <a:t> </a:t>
            </a:r>
            <a:r>
              <a:rPr lang="en-US" dirty="0" err="1">
                <a:latin typeface="+mn-lt"/>
              </a:rPr>
              <a:t>çamaşır</a:t>
            </a:r>
            <a:r>
              <a:rPr lang="en-US" dirty="0">
                <a:latin typeface="+mn-lt"/>
              </a:rPr>
              <a:t> </a:t>
            </a:r>
            <a:r>
              <a:rPr lang="en-US" dirty="0" err="1">
                <a:latin typeface="+mn-lt"/>
              </a:rPr>
              <a:t>suyu</a:t>
            </a:r>
            <a:r>
              <a:rPr lang="en-US" dirty="0">
                <a:latin typeface="+mn-lt"/>
              </a:rPr>
              <a:t> + 99 </a:t>
            </a:r>
            <a:r>
              <a:rPr lang="en-US" dirty="0" err="1">
                <a:latin typeface="+mn-lt"/>
              </a:rPr>
              <a:t>ölçü</a:t>
            </a:r>
            <a:r>
              <a:rPr lang="en-US" dirty="0">
                <a:latin typeface="+mn-lt"/>
              </a:rPr>
              <a:t> </a:t>
            </a:r>
            <a:r>
              <a:rPr lang="en-US" dirty="0" err="1">
                <a:latin typeface="+mn-lt"/>
              </a:rPr>
              <a:t>su</a:t>
            </a:r>
            <a:r>
              <a:rPr lang="en-US" dirty="0">
                <a:latin typeface="+mn-lt"/>
              </a:rPr>
              <a:t> (500-600 ppm </a:t>
            </a:r>
            <a:r>
              <a:rPr lang="en-US" dirty="0" err="1">
                <a:latin typeface="+mn-lt"/>
              </a:rPr>
              <a:t>klor</a:t>
            </a:r>
            <a:r>
              <a:rPr lang="en-US" dirty="0">
                <a:latin typeface="+mn-lt"/>
              </a:rPr>
              <a:t> </a:t>
            </a:r>
            <a:r>
              <a:rPr lang="en-US" dirty="0" err="1">
                <a:latin typeface="+mn-lt"/>
              </a:rPr>
              <a:t>açığa</a:t>
            </a:r>
            <a:r>
              <a:rPr lang="en-US" dirty="0">
                <a:latin typeface="+mn-lt"/>
              </a:rPr>
              <a:t> </a:t>
            </a:r>
            <a:r>
              <a:rPr lang="en-US" dirty="0" err="1">
                <a:latin typeface="+mn-lt"/>
              </a:rPr>
              <a:t>çıkarır</a:t>
            </a:r>
            <a:r>
              <a:rPr lang="en-US" dirty="0">
                <a:latin typeface="+mn-lt"/>
              </a:rPr>
              <a:t>) </a:t>
            </a:r>
            <a:endParaRPr lang="tr-TR" dirty="0">
              <a:latin typeface="+mn-lt"/>
            </a:endParaRPr>
          </a:p>
          <a:p>
            <a:endParaRPr lang="tr-TR" dirty="0">
              <a:latin typeface="+mn-lt"/>
            </a:endParaRPr>
          </a:p>
          <a:p>
            <a:pPr marL="0" indent="0">
              <a:buNone/>
            </a:pPr>
            <a:r>
              <a:rPr lang="tr-TR" sz="1900" dirty="0">
                <a:latin typeface="+mn-lt"/>
              </a:rPr>
              <a:t>*</a:t>
            </a:r>
            <a:r>
              <a:rPr lang="en-US" sz="1900" dirty="0" err="1">
                <a:latin typeface="+mn-lt"/>
              </a:rPr>
              <a:t>Sodyum</a:t>
            </a:r>
            <a:r>
              <a:rPr lang="en-US" sz="1900" dirty="0">
                <a:latin typeface="+mn-lt"/>
              </a:rPr>
              <a:t> </a:t>
            </a:r>
            <a:r>
              <a:rPr lang="en-US" sz="1900" dirty="0" err="1">
                <a:latin typeface="+mn-lt"/>
              </a:rPr>
              <a:t>hipoklorit</a:t>
            </a:r>
            <a:r>
              <a:rPr lang="en-US" sz="1900" dirty="0">
                <a:latin typeface="+mn-lt"/>
              </a:rPr>
              <a:t> Cas No: 7681-52-9</a:t>
            </a:r>
            <a:endParaRPr lang="tr-TR" sz="1900" dirty="0">
              <a:latin typeface="+mn-lt"/>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Hasta İzlemi</a:t>
            </a:r>
          </a:p>
        </p:txBody>
      </p:sp>
    </p:spTree>
    <p:extLst>
      <p:ext uri="{BB962C8B-B14F-4D97-AF65-F5344CB8AC3E}">
        <p14:creationId xmlns:p14="http://schemas.microsoft.com/office/powerpoint/2010/main" xmlns="" val="220172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461154" y="1418158"/>
            <a:ext cx="9861601" cy="5236860"/>
          </a:xfrm>
        </p:spPr>
        <p:txBody>
          <a:bodyPr>
            <a:normAutofit lnSpcReduction="10000"/>
          </a:bodyPr>
          <a:lstStyle/>
          <a:p>
            <a:r>
              <a:rPr lang="tr-TR" sz="2400" dirty="0">
                <a:latin typeface="+mn-lt"/>
              </a:rPr>
              <a:t>COVID-19 ön tanısı ile başvuran </a:t>
            </a:r>
            <a:r>
              <a:rPr lang="tr-TR" sz="2400" dirty="0" err="1">
                <a:latin typeface="+mn-lt"/>
              </a:rPr>
              <a:t>pnömoni</a:t>
            </a:r>
            <a:r>
              <a:rPr lang="tr-TR" sz="2400" dirty="0">
                <a:latin typeface="+mn-lt"/>
              </a:rPr>
              <a:t> ve ağır </a:t>
            </a:r>
            <a:r>
              <a:rPr lang="tr-TR" sz="2400" dirty="0" err="1">
                <a:latin typeface="+mn-lt"/>
              </a:rPr>
              <a:t>pnömonisi</a:t>
            </a:r>
            <a:r>
              <a:rPr lang="tr-TR" sz="2400" dirty="0">
                <a:latin typeface="+mn-lt"/>
              </a:rPr>
              <a:t> olan hastalarda, bakteriler ve diğer virüsler dikkate alınarak ampirik tedavi planlanır. </a:t>
            </a:r>
          </a:p>
          <a:p>
            <a:r>
              <a:rPr lang="tr-TR" sz="2400" dirty="0">
                <a:latin typeface="+mn-lt"/>
              </a:rPr>
              <a:t>Ampirik tedavide kullanılacak antibiyotiğin seçimi hastanın klinik durumuna (toplum kökenli </a:t>
            </a:r>
            <a:r>
              <a:rPr lang="tr-TR" sz="2400" dirty="0" err="1">
                <a:latin typeface="+mn-lt"/>
              </a:rPr>
              <a:t>pnömoni</a:t>
            </a:r>
            <a:r>
              <a:rPr lang="tr-TR" sz="2400" dirty="0">
                <a:latin typeface="+mn-lt"/>
              </a:rPr>
              <a:t>, sağlık bakımı ilişkili </a:t>
            </a:r>
            <a:r>
              <a:rPr lang="tr-TR" sz="2400" dirty="0" err="1">
                <a:latin typeface="+mn-lt"/>
              </a:rPr>
              <a:t>pnömoni</a:t>
            </a:r>
            <a:r>
              <a:rPr lang="tr-TR" sz="2400" dirty="0">
                <a:latin typeface="+mn-lt"/>
              </a:rPr>
              <a:t>, </a:t>
            </a:r>
            <a:r>
              <a:rPr lang="tr-TR" sz="2400" dirty="0" err="1">
                <a:latin typeface="+mn-lt"/>
              </a:rPr>
              <a:t>sepsis</a:t>
            </a:r>
            <a:r>
              <a:rPr lang="tr-TR" sz="2400" dirty="0">
                <a:latin typeface="+mn-lt"/>
              </a:rPr>
              <a:t> durumu, </a:t>
            </a:r>
            <a:r>
              <a:rPr lang="tr-TR" sz="2400" dirty="0" err="1">
                <a:latin typeface="+mn-lt"/>
              </a:rPr>
              <a:t>komorbiditeler</a:t>
            </a:r>
            <a:r>
              <a:rPr lang="tr-TR" sz="2400" dirty="0">
                <a:latin typeface="+mn-lt"/>
              </a:rPr>
              <a:t>, </a:t>
            </a:r>
            <a:r>
              <a:rPr lang="tr-TR" sz="2400" dirty="0" err="1">
                <a:latin typeface="+mn-lt"/>
              </a:rPr>
              <a:t>immünsüpresyon</a:t>
            </a:r>
            <a:r>
              <a:rPr lang="tr-TR" sz="2400" dirty="0">
                <a:latin typeface="+mn-lt"/>
              </a:rPr>
              <a:t>, son 3 ayda sağlık bakımı için başvuru, önceden antibiyotik kullanımı) lokal epidemiyolojik verilere ve tedavi rehberlerine göre yapılır. </a:t>
            </a:r>
          </a:p>
          <a:p>
            <a:r>
              <a:rPr lang="tr-TR" sz="2400" dirty="0">
                <a:latin typeface="+mn-lt"/>
              </a:rPr>
              <a:t>Antibiyotik tedavisi </a:t>
            </a:r>
            <a:r>
              <a:rPr lang="tr-TR" sz="2400" dirty="0" err="1">
                <a:latin typeface="+mn-lt"/>
              </a:rPr>
              <a:t>atipik</a:t>
            </a:r>
            <a:r>
              <a:rPr lang="tr-TR" sz="2400" dirty="0">
                <a:latin typeface="+mn-lt"/>
              </a:rPr>
              <a:t> </a:t>
            </a:r>
            <a:r>
              <a:rPr lang="tr-TR" sz="2400" dirty="0" err="1">
                <a:latin typeface="+mn-lt"/>
              </a:rPr>
              <a:t>pnömoniyi</a:t>
            </a:r>
            <a:r>
              <a:rPr lang="tr-TR" sz="2400" dirty="0">
                <a:latin typeface="+mn-lt"/>
              </a:rPr>
              <a:t> de içerecek şekilde (beta-</a:t>
            </a:r>
            <a:r>
              <a:rPr lang="tr-TR" sz="2400" dirty="0" err="1">
                <a:latin typeface="+mn-lt"/>
              </a:rPr>
              <a:t>laktam</a:t>
            </a:r>
            <a:r>
              <a:rPr lang="tr-TR" sz="2400" dirty="0">
                <a:latin typeface="+mn-lt"/>
              </a:rPr>
              <a:t> </a:t>
            </a:r>
            <a:r>
              <a:rPr lang="tr-TR" sz="2400" dirty="0" err="1">
                <a:latin typeface="+mn-lt"/>
              </a:rPr>
              <a:t>antibiyotik+makrolid</a:t>
            </a:r>
            <a:r>
              <a:rPr lang="tr-TR" sz="2400" dirty="0">
                <a:latin typeface="+mn-lt"/>
              </a:rPr>
              <a:t> veya solunum </a:t>
            </a:r>
            <a:r>
              <a:rPr lang="tr-TR" sz="2400" dirty="0" err="1">
                <a:latin typeface="+mn-lt"/>
              </a:rPr>
              <a:t>kinolonu</a:t>
            </a:r>
            <a:r>
              <a:rPr lang="tr-TR" sz="2400" dirty="0">
                <a:latin typeface="+mn-lt"/>
              </a:rPr>
              <a:t>) planlanmalıdır. </a:t>
            </a:r>
          </a:p>
          <a:p>
            <a:r>
              <a:rPr lang="tr-TR" sz="2400" dirty="0" err="1">
                <a:latin typeface="+mn-lt"/>
              </a:rPr>
              <a:t>İnfluenza</a:t>
            </a:r>
            <a:r>
              <a:rPr lang="tr-TR" sz="2400" dirty="0">
                <a:latin typeface="+mn-lt"/>
              </a:rPr>
              <a:t> olasılığı olan hastalarda (epidemiyolojik ve klinik bulgular ışığında) </a:t>
            </a:r>
            <a:r>
              <a:rPr lang="tr-TR" sz="2400" dirty="0" err="1">
                <a:latin typeface="+mn-lt"/>
              </a:rPr>
              <a:t>nöraminidaz</a:t>
            </a:r>
            <a:r>
              <a:rPr lang="tr-TR" sz="2400" dirty="0">
                <a:latin typeface="+mn-lt"/>
              </a:rPr>
              <a:t> inhibitörü (</a:t>
            </a:r>
            <a:r>
              <a:rPr lang="tr-TR" sz="2400" dirty="0" err="1">
                <a:latin typeface="+mn-lt"/>
              </a:rPr>
              <a:t>oseltamivir</a:t>
            </a:r>
            <a:r>
              <a:rPr lang="tr-TR" sz="2400" dirty="0">
                <a:latin typeface="+mn-lt"/>
              </a:rPr>
              <a:t>) tedaviye eklenmelidir.  </a:t>
            </a:r>
          </a:p>
          <a:p>
            <a:endParaRPr lang="tr-TR" sz="2400" dirty="0">
              <a:latin typeface="+mn-lt"/>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354667" y="282004"/>
            <a:ext cx="10837333"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dirty="0">
                <a:solidFill>
                  <a:schemeClr val="bg1"/>
                </a:solidFill>
                <a:latin typeface="+mj-lt"/>
              </a:rPr>
              <a:t>COVID-19 Erişkin Hasta Yönetimi ve Tedavisi</a:t>
            </a:r>
          </a:p>
        </p:txBody>
      </p:sp>
    </p:spTree>
    <p:extLst>
      <p:ext uri="{BB962C8B-B14F-4D97-AF65-F5344CB8AC3E}">
        <p14:creationId xmlns:p14="http://schemas.microsoft.com/office/powerpoint/2010/main" xmlns="" val="27565873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461154" y="1418158"/>
            <a:ext cx="9861601" cy="5236860"/>
          </a:xfrm>
        </p:spPr>
        <p:txBody>
          <a:bodyPr>
            <a:normAutofit/>
          </a:bodyPr>
          <a:lstStyle/>
          <a:p>
            <a:r>
              <a:rPr lang="tr-TR" sz="2400" dirty="0">
                <a:latin typeface="+mn-lt"/>
              </a:rPr>
              <a:t>Günümüzde COVID-19 için güvenilirliği ve etkinliği kanıtlanmış spesifik bir </a:t>
            </a:r>
            <a:r>
              <a:rPr lang="tr-TR" sz="2400" dirty="0" err="1">
                <a:latin typeface="+mn-lt"/>
              </a:rPr>
              <a:t>antiviral</a:t>
            </a:r>
            <a:r>
              <a:rPr lang="tr-TR" sz="2400" dirty="0">
                <a:latin typeface="+mn-lt"/>
              </a:rPr>
              <a:t> tedavi bulunmamaktadır.</a:t>
            </a:r>
          </a:p>
          <a:p>
            <a:endParaRPr lang="tr-TR" sz="2400" dirty="0">
              <a:latin typeface="+mn-lt"/>
            </a:endParaRPr>
          </a:p>
          <a:p>
            <a:r>
              <a:rPr lang="tr-TR" sz="2400" dirty="0">
                <a:latin typeface="+mn-lt"/>
              </a:rPr>
              <a:t>Bununla birlikte başta Çin olmak üzere farklı ülkelerden, hastalık tablosuna ve hastalığın şiddetine göre çeşitli </a:t>
            </a:r>
            <a:r>
              <a:rPr lang="tr-TR" sz="2400" dirty="0" err="1">
                <a:latin typeface="+mn-lt"/>
              </a:rPr>
              <a:t>antiviral</a:t>
            </a:r>
            <a:r>
              <a:rPr lang="tr-TR" sz="2400" dirty="0">
                <a:latin typeface="+mn-lt"/>
              </a:rPr>
              <a:t> tedavilerin kullanıldığı çalışmalar yayımlanmıştır. Bu çalışmalarda; kullanılan </a:t>
            </a:r>
            <a:r>
              <a:rPr lang="tr-TR" sz="2400" dirty="0" err="1">
                <a:latin typeface="+mn-lt"/>
              </a:rPr>
              <a:t>antivirallerin</a:t>
            </a:r>
            <a:r>
              <a:rPr lang="tr-TR" sz="2400" dirty="0">
                <a:latin typeface="+mn-lt"/>
              </a:rPr>
              <a:t> etkin olduğu, klinik bulguların gerilemesinde ve hastaların iyileşme süreçlerinde olumlu katkı sağladığı ifade edilmektedir. </a:t>
            </a:r>
          </a:p>
          <a:p>
            <a:endParaRPr lang="tr-TR" sz="2400" dirty="0">
              <a:latin typeface="+mn-lt"/>
            </a:endParaRPr>
          </a:p>
          <a:p>
            <a:r>
              <a:rPr lang="tr-TR" sz="2400" dirty="0">
                <a:latin typeface="+mn-lt"/>
              </a:rPr>
              <a:t>Bu tedavilerden </a:t>
            </a:r>
            <a:r>
              <a:rPr lang="tr-TR" sz="2400" dirty="0" err="1">
                <a:latin typeface="+mn-lt"/>
              </a:rPr>
              <a:t>lopinavir</a:t>
            </a:r>
            <a:r>
              <a:rPr lang="tr-TR" sz="2400" dirty="0">
                <a:latin typeface="+mn-lt"/>
              </a:rPr>
              <a:t>/</a:t>
            </a:r>
            <a:r>
              <a:rPr lang="tr-TR" sz="2400" dirty="0" err="1">
                <a:latin typeface="+mn-lt"/>
              </a:rPr>
              <a:t>ritonavir</a:t>
            </a:r>
            <a:r>
              <a:rPr lang="tr-TR" sz="2400" dirty="0">
                <a:latin typeface="+mn-lt"/>
              </a:rPr>
              <a:t> kombinasyonu ve </a:t>
            </a:r>
            <a:r>
              <a:rPr lang="tr-TR" sz="2400" dirty="0" err="1">
                <a:latin typeface="+mn-lt"/>
              </a:rPr>
              <a:t>hidroksiklorokin</a:t>
            </a:r>
            <a:r>
              <a:rPr lang="tr-TR" sz="2400" dirty="0">
                <a:latin typeface="+mn-lt"/>
              </a:rPr>
              <a:t> ülkemizde ruhsatlıdır. </a:t>
            </a: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354667" y="282004"/>
            <a:ext cx="10837333"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dirty="0">
                <a:solidFill>
                  <a:schemeClr val="bg1"/>
                </a:solidFill>
                <a:latin typeface="+mj-lt"/>
              </a:rPr>
              <a:t>COVID-19 Erişkin Hasta Yönetimi ve Tedavisi</a:t>
            </a:r>
          </a:p>
        </p:txBody>
      </p:sp>
    </p:spTree>
    <p:extLst>
      <p:ext uri="{BB962C8B-B14F-4D97-AF65-F5344CB8AC3E}">
        <p14:creationId xmlns:p14="http://schemas.microsoft.com/office/powerpoint/2010/main" xmlns="" val="31406826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xmlns="" id="{07C16CA3-1E35-496F-B202-B26B50CB5C20}"/>
              </a:ext>
            </a:extLst>
          </p:cNvPr>
          <p:cNvPicPr>
            <a:picLocks noGrp="1" noChangeAspect="1"/>
          </p:cNvPicPr>
          <p:nvPr>
            <p:ph idx="1"/>
          </p:nvPr>
        </p:nvPicPr>
        <p:blipFill rotWithShape="1">
          <a:blip r:embed="rId3"/>
          <a:srcRect l="12643" t="8634" r="12835" b="12238"/>
          <a:stretch/>
        </p:blipFill>
        <p:spPr>
          <a:xfrm>
            <a:off x="2370667" y="448316"/>
            <a:ext cx="8082843" cy="6436726"/>
          </a:xfrm>
          <a:prstGeom prst="rect">
            <a:avLst/>
          </a:prstGeom>
        </p:spPr>
      </p:pic>
    </p:spTree>
    <p:extLst>
      <p:ext uri="{BB962C8B-B14F-4D97-AF65-F5344CB8AC3E}">
        <p14:creationId xmlns:p14="http://schemas.microsoft.com/office/powerpoint/2010/main" xmlns="" val="6015597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8C16E67-6A51-46CD-8AA9-4F39FBF042C3}"/>
              </a:ext>
            </a:extLst>
          </p:cNvPr>
          <p:cNvSpPr>
            <a:spLocks noGrp="1"/>
          </p:cNvSpPr>
          <p:nvPr>
            <p:ph type="title"/>
          </p:nvPr>
        </p:nvSpPr>
        <p:spPr>
          <a:xfrm>
            <a:off x="1390626" y="638682"/>
            <a:ext cx="10515600" cy="701337"/>
          </a:xfrm>
        </p:spPr>
        <p:txBody>
          <a:bodyPr>
            <a:noAutofit/>
          </a:bodyPr>
          <a:lstStyle/>
          <a:p>
            <a:r>
              <a:rPr lang="tr-TR" sz="2400" dirty="0">
                <a:solidFill>
                  <a:schemeClr val="bg1"/>
                </a:solidFill>
                <a:latin typeface="+mj-lt"/>
              </a:rPr>
              <a:t>Şüpheli /Doğrulanmış COVID-19 Enfeksiyonuna Genel Yaklaşım </a:t>
            </a:r>
            <a:br>
              <a:rPr lang="tr-TR" sz="2400" dirty="0">
                <a:solidFill>
                  <a:schemeClr val="bg1"/>
                </a:solidFill>
                <a:latin typeface="+mj-lt"/>
              </a:rPr>
            </a:br>
            <a:endParaRPr lang="tr-TR" sz="2400" dirty="0">
              <a:solidFill>
                <a:schemeClr val="bg1"/>
              </a:solidFill>
              <a:latin typeface="+mj-lt"/>
            </a:endParaRPr>
          </a:p>
        </p:txBody>
      </p:sp>
      <p:sp>
        <p:nvSpPr>
          <p:cNvPr id="3" name="İçerik Yer Tutucusu 2">
            <a:extLst>
              <a:ext uri="{FF2B5EF4-FFF2-40B4-BE49-F238E27FC236}">
                <a16:creationId xmlns:a16="http://schemas.microsoft.com/office/drawing/2014/main" xmlns="" id="{B475F20D-12AC-463D-8881-9B8C5FF2D91B}"/>
              </a:ext>
            </a:extLst>
          </p:cNvPr>
          <p:cNvSpPr>
            <a:spLocks noGrp="1"/>
          </p:cNvSpPr>
          <p:nvPr>
            <p:ph idx="1"/>
          </p:nvPr>
        </p:nvSpPr>
        <p:spPr>
          <a:xfrm>
            <a:off x="838200" y="1454075"/>
            <a:ext cx="10515600" cy="4351338"/>
          </a:xfrm>
        </p:spPr>
        <p:txBody>
          <a:bodyPr/>
          <a:lstStyle/>
          <a:p>
            <a:pPr marL="514350" lvl="0" indent="-514350">
              <a:buFont typeface="+mj-lt"/>
              <a:buAutoNum type="arabicPeriod"/>
            </a:pPr>
            <a:r>
              <a:rPr lang="tr-TR" dirty="0">
                <a:latin typeface="+mn-lt"/>
              </a:rPr>
              <a:t>Hastanın tıbbi maske takması sağlanır ve diğer hastalar ile mesafesi en az 1 metre olacak şekilde ayrı bir alana alınır (eğer imkan var ise tek kişilik, banyo ve tuvaleti olan bir odaya, imkan var ise negatif basınçlı odaya alınır, damlacık izolasyon önlemleri uygulanır). </a:t>
            </a:r>
          </a:p>
          <a:p>
            <a:pPr marL="514350" lvl="0" indent="-514350">
              <a:buFont typeface="+mj-lt"/>
              <a:buAutoNum type="arabicPeriod"/>
            </a:pPr>
            <a:r>
              <a:rPr lang="tr-TR" dirty="0">
                <a:latin typeface="+mn-lt"/>
              </a:rPr>
              <a:t>Hastaya temas eden (refakatçi ve hasta yakınları) kişiler için temel kişisel koruyucu önlemler alınır. Odanın düzenli havalandırılması ve temizliği sağlanır.</a:t>
            </a:r>
          </a:p>
          <a:p>
            <a:pPr marL="514350" lvl="0" indent="-514350">
              <a:buFont typeface="+mj-lt"/>
              <a:buAutoNum type="arabicPeriod"/>
            </a:pPr>
            <a:r>
              <a:rPr lang="tr-TR" dirty="0">
                <a:latin typeface="+mn-lt"/>
              </a:rPr>
              <a:t>Hasta </a:t>
            </a:r>
            <a:r>
              <a:rPr lang="tr-TR" dirty="0" err="1">
                <a:latin typeface="+mn-lt"/>
              </a:rPr>
              <a:t>vital</a:t>
            </a:r>
            <a:r>
              <a:rPr lang="tr-TR" dirty="0">
                <a:latin typeface="+mn-lt"/>
              </a:rPr>
              <a:t> bulguları (kalp hızı, ritmi, solunum sayısı, kan basıncı, vücut ısısı, oksijen </a:t>
            </a:r>
            <a:r>
              <a:rPr lang="tr-TR" dirty="0" err="1">
                <a:latin typeface="+mn-lt"/>
              </a:rPr>
              <a:t>satürasyonu</a:t>
            </a:r>
            <a:r>
              <a:rPr lang="tr-TR" dirty="0">
                <a:latin typeface="+mn-lt"/>
              </a:rPr>
              <a:t>) düzenli olarak takip edilir. </a:t>
            </a:r>
          </a:p>
          <a:p>
            <a:endParaRPr lang="tr-TR" dirty="0">
              <a:latin typeface="+mn-lt"/>
            </a:endParaRPr>
          </a:p>
        </p:txBody>
      </p:sp>
    </p:spTree>
    <p:extLst>
      <p:ext uri="{BB962C8B-B14F-4D97-AF65-F5344CB8AC3E}">
        <p14:creationId xmlns:p14="http://schemas.microsoft.com/office/powerpoint/2010/main" xmlns="" val="26434103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8C16E67-6A51-46CD-8AA9-4F39FBF042C3}"/>
              </a:ext>
            </a:extLst>
          </p:cNvPr>
          <p:cNvSpPr>
            <a:spLocks noGrp="1"/>
          </p:cNvSpPr>
          <p:nvPr>
            <p:ph type="title"/>
          </p:nvPr>
        </p:nvSpPr>
        <p:spPr>
          <a:xfrm>
            <a:off x="1390626" y="638682"/>
            <a:ext cx="10515600" cy="701337"/>
          </a:xfrm>
        </p:spPr>
        <p:txBody>
          <a:bodyPr>
            <a:noAutofit/>
          </a:bodyPr>
          <a:lstStyle/>
          <a:p>
            <a:r>
              <a:rPr lang="tr-TR" sz="2400" dirty="0">
                <a:solidFill>
                  <a:schemeClr val="bg1"/>
                </a:solidFill>
                <a:latin typeface="+mj-lt"/>
              </a:rPr>
              <a:t>Şüpheli /Doğrulanmış COVID-19 Enfeksiyonuna Genel Yaklaşım </a:t>
            </a:r>
            <a:br>
              <a:rPr lang="tr-TR" sz="2400" dirty="0">
                <a:solidFill>
                  <a:schemeClr val="bg1"/>
                </a:solidFill>
                <a:latin typeface="+mj-lt"/>
              </a:rPr>
            </a:br>
            <a:endParaRPr lang="tr-TR" sz="2400" dirty="0">
              <a:solidFill>
                <a:schemeClr val="bg1"/>
              </a:solidFill>
              <a:latin typeface="+mj-lt"/>
            </a:endParaRPr>
          </a:p>
        </p:txBody>
      </p:sp>
      <p:sp>
        <p:nvSpPr>
          <p:cNvPr id="3" name="İçerik Yer Tutucusu 2">
            <a:extLst>
              <a:ext uri="{FF2B5EF4-FFF2-40B4-BE49-F238E27FC236}">
                <a16:creationId xmlns:a16="http://schemas.microsoft.com/office/drawing/2014/main" xmlns="" id="{B475F20D-12AC-463D-8881-9B8C5FF2D91B}"/>
              </a:ext>
            </a:extLst>
          </p:cNvPr>
          <p:cNvSpPr>
            <a:spLocks noGrp="1"/>
          </p:cNvSpPr>
          <p:nvPr>
            <p:ph idx="1"/>
          </p:nvPr>
        </p:nvSpPr>
        <p:spPr>
          <a:xfrm>
            <a:off x="838200" y="1454075"/>
            <a:ext cx="10515600" cy="4351338"/>
          </a:xfrm>
        </p:spPr>
        <p:txBody>
          <a:bodyPr>
            <a:normAutofit lnSpcReduction="10000"/>
          </a:bodyPr>
          <a:lstStyle/>
          <a:p>
            <a:pPr marL="514350" lvl="0" indent="-514350">
              <a:buFont typeface="+mj-lt"/>
              <a:buAutoNum type="arabicPeriod" startAt="4"/>
            </a:pPr>
            <a:r>
              <a:rPr lang="tr-TR" dirty="0">
                <a:latin typeface="+mn-lt"/>
              </a:rPr>
              <a:t>Hastalardan tam kan sayımı, C-reaktif protein, </a:t>
            </a:r>
            <a:r>
              <a:rPr lang="tr-TR" dirty="0" err="1">
                <a:latin typeface="+mn-lt"/>
              </a:rPr>
              <a:t>prokalsitonin</a:t>
            </a:r>
            <a:r>
              <a:rPr lang="tr-TR" dirty="0">
                <a:latin typeface="+mn-lt"/>
              </a:rPr>
              <a:t>, böbrek ve karaciğer  parametreleri, kardiyak enzimler, </a:t>
            </a:r>
            <a:r>
              <a:rPr lang="tr-TR" dirty="0" err="1">
                <a:latin typeface="+mn-lt"/>
              </a:rPr>
              <a:t>koagülasyon</a:t>
            </a:r>
            <a:r>
              <a:rPr lang="tr-TR" dirty="0">
                <a:latin typeface="+mn-lt"/>
              </a:rPr>
              <a:t> parametreleri, arter kan gazı, </a:t>
            </a:r>
            <a:r>
              <a:rPr lang="tr-TR" dirty="0" err="1">
                <a:latin typeface="+mn-lt"/>
              </a:rPr>
              <a:t>laktat</a:t>
            </a:r>
            <a:r>
              <a:rPr lang="tr-TR" dirty="0">
                <a:latin typeface="+mn-lt"/>
              </a:rPr>
              <a:t> ve akciğer </a:t>
            </a:r>
            <a:r>
              <a:rPr lang="tr-TR" dirty="0" err="1">
                <a:latin typeface="+mn-lt"/>
              </a:rPr>
              <a:t>grafisi</a:t>
            </a:r>
            <a:r>
              <a:rPr lang="tr-TR" dirty="0">
                <a:latin typeface="+mn-lt"/>
              </a:rPr>
              <a:t> istenir ve sonuçları değerlendirilir. Antibiyotik tedavisi öncesinde kan kültürleri alınır.</a:t>
            </a:r>
          </a:p>
          <a:p>
            <a:pPr marL="514350" lvl="0" indent="-514350">
              <a:buFont typeface="+mj-lt"/>
              <a:buAutoNum type="arabicPeriod" startAt="4"/>
            </a:pPr>
            <a:r>
              <a:rPr lang="tr-TR" dirty="0">
                <a:latin typeface="+mn-lt"/>
              </a:rPr>
              <a:t>Şok tablosu olmayan hastada konservatif sıvı tedavisi başlanır. Rutin idame serum fizyolojik gerekli değildir. Kontrolsüz uygulanan sıvı tedavisinin </a:t>
            </a:r>
            <a:r>
              <a:rPr lang="tr-TR" dirty="0" err="1">
                <a:latin typeface="+mn-lt"/>
              </a:rPr>
              <a:t>oksijenizasyonu</a:t>
            </a:r>
            <a:r>
              <a:rPr lang="tr-TR" dirty="0">
                <a:latin typeface="+mn-lt"/>
              </a:rPr>
              <a:t> kötüleştirebileceği unutulmamalıdır.</a:t>
            </a:r>
          </a:p>
          <a:p>
            <a:pPr marL="514350" lvl="0" indent="-514350">
              <a:buFont typeface="+mj-lt"/>
              <a:buAutoNum type="arabicPeriod" startAt="4"/>
            </a:pPr>
            <a:r>
              <a:rPr lang="tr-TR" dirty="0" err="1">
                <a:latin typeface="+mn-lt"/>
              </a:rPr>
              <a:t>Hipoksemik</a:t>
            </a:r>
            <a:r>
              <a:rPr lang="tr-TR" dirty="0">
                <a:latin typeface="+mn-lt"/>
              </a:rPr>
              <a:t> hastalarda damlacık yolu ile enfeksiyon bulaşma riskinin azaltılması adına nazal oksijen </a:t>
            </a:r>
            <a:r>
              <a:rPr lang="tr-TR" dirty="0" err="1">
                <a:latin typeface="+mn-lt"/>
              </a:rPr>
              <a:t>kanülü</a:t>
            </a:r>
            <a:r>
              <a:rPr lang="tr-TR" dirty="0">
                <a:latin typeface="+mn-lt"/>
              </a:rPr>
              <a:t> üzerine cerrahi maske uygulanabilir. </a:t>
            </a:r>
          </a:p>
          <a:p>
            <a:endParaRPr lang="tr-TR" dirty="0">
              <a:latin typeface="+mn-lt"/>
            </a:endParaRPr>
          </a:p>
        </p:txBody>
      </p:sp>
    </p:spTree>
    <p:extLst>
      <p:ext uri="{BB962C8B-B14F-4D97-AF65-F5344CB8AC3E}">
        <p14:creationId xmlns:p14="http://schemas.microsoft.com/office/powerpoint/2010/main" xmlns="" val="5487313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8C16E67-6A51-46CD-8AA9-4F39FBF042C3}"/>
              </a:ext>
            </a:extLst>
          </p:cNvPr>
          <p:cNvSpPr>
            <a:spLocks noGrp="1"/>
          </p:cNvSpPr>
          <p:nvPr>
            <p:ph type="title"/>
          </p:nvPr>
        </p:nvSpPr>
        <p:spPr>
          <a:xfrm>
            <a:off x="1390626" y="638682"/>
            <a:ext cx="10515600" cy="701337"/>
          </a:xfrm>
        </p:spPr>
        <p:txBody>
          <a:bodyPr>
            <a:noAutofit/>
          </a:bodyPr>
          <a:lstStyle/>
          <a:p>
            <a:r>
              <a:rPr lang="tr-TR" sz="2400" dirty="0">
                <a:solidFill>
                  <a:schemeClr val="bg1"/>
                </a:solidFill>
                <a:latin typeface="+mj-lt"/>
              </a:rPr>
              <a:t>Şüpheli /Doğrulanmış COVID-19 Enfeksiyonuna Genel Yaklaşım </a:t>
            </a:r>
            <a:br>
              <a:rPr lang="tr-TR" sz="2400" dirty="0">
                <a:solidFill>
                  <a:schemeClr val="bg1"/>
                </a:solidFill>
                <a:latin typeface="+mj-lt"/>
              </a:rPr>
            </a:br>
            <a:endParaRPr lang="tr-TR" sz="2400" dirty="0">
              <a:solidFill>
                <a:schemeClr val="bg1"/>
              </a:solidFill>
              <a:latin typeface="+mj-lt"/>
            </a:endParaRPr>
          </a:p>
        </p:txBody>
      </p:sp>
      <p:sp>
        <p:nvSpPr>
          <p:cNvPr id="3" name="İçerik Yer Tutucusu 2">
            <a:extLst>
              <a:ext uri="{FF2B5EF4-FFF2-40B4-BE49-F238E27FC236}">
                <a16:creationId xmlns:a16="http://schemas.microsoft.com/office/drawing/2014/main" xmlns="" id="{B475F20D-12AC-463D-8881-9B8C5FF2D91B}"/>
              </a:ext>
            </a:extLst>
          </p:cNvPr>
          <p:cNvSpPr>
            <a:spLocks noGrp="1"/>
          </p:cNvSpPr>
          <p:nvPr>
            <p:ph idx="1"/>
          </p:nvPr>
        </p:nvSpPr>
        <p:spPr>
          <a:xfrm>
            <a:off x="838200" y="1454075"/>
            <a:ext cx="10515600" cy="4351338"/>
          </a:xfrm>
        </p:spPr>
        <p:txBody>
          <a:bodyPr>
            <a:normAutofit/>
          </a:bodyPr>
          <a:lstStyle/>
          <a:p>
            <a:pPr marL="514350" lvl="0" indent="-514350">
              <a:buFont typeface="+mj-lt"/>
              <a:buAutoNum type="arabicPeriod" startAt="7"/>
            </a:pPr>
            <a:r>
              <a:rPr lang="tr-TR" dirty="0">
                <a:latin typeface="+mn-lt"/>
              </a:rPr>
              <a:t>Ağır solunum yolu enfeksiyonu, ARDS, </a:t>
            </a:r>
            <a:r>
              <a:rPr lang="tr-TR" dirty="0" err="1">
                <a:latin typeface="+mn-lt"/>
              </a:rPr>
              <a:t>hipoksemi</a:t>
            </a:r>
            <a:r>
              <a:rPr lang="tr-TR" dirty="0">
                <a:latin typeface="+mn-lt"/>
              </a:rPr>
              <a:t> veya şok tablosu olan hastalara 5L/</a:t>
            </a:r>
            <a:r>
              <a:rPr lang="tr-TR" dirty="0" err="1">
                <a:latin typeface="+mn-lt"/>
              </a:rPr>
              <a:t>dk</a:t>
            </a:r>
            <a:r>
              <a:rPr lang="tr-TR" dirty="0">
                <a:latin typeface="+mn-lt"/>
              </a:rPr>
              <a:t> nazal veya standart yüz maskesi ile oksijen tedavisi başlanır. Hedef oksijen </a:t>
            </a:r>
            <a:r>
              <a:rPr lang="tr-TR" dirty="0" err="1">
                <a:latin typeface="+mn-lt"/>
              </a:rPr>
              <a:t>satürasyonu</a:t>
            </a:r>
            <a:r>
              <a:rPr lang="tr-TR" dirty="0">
                <a:latin typeface="+mn-lt"/>
              </a:rPr>
              <a:t> &gt; %90 (gebelerde %92-95) olacak şekilde titre edilir. </a:t>
            </a:r>
          </a:p>
          <a:p>
            <a:pPr marL="514350" lvl="0" indent="-514350">
              <a:buFont typeface="+mj-lt"/>
              <a:buAutoNum type="arabicPeriod" startAt="7"/>
            </a:pPr>
            <a:r>
              <a:rPr lang="tr-TR" dirty="0">
                <a:latin typeface="+mn-lt"/>
              </a:rPr>
              <a:t>Daha yüksek oksijen fraksiyonuna ihtiyaç duyulan durumlarda, ulaşılabiliyor ise, yeniden solumaya izin vermeyen, </a:t>
            </a:r>
            <a:r>
              <a:rPr lang="tr-TR" dirty="0" err="1">
                <a:latin typeface="+mn-lt"/>
              </a:rPr>
              <a:t>ekshalasyon</a:t>
            </a:r>
            <a:r>
              <a:rPr lang="tr-TR" dirty="0">
                <a:latin typeface="+mn-lt"/>
              </a:rPr>
              <a:t> filtresinin eklenmiş olduğu </a:t>
            </a:r>
            <a:r>
              <a:rPr lang="tr-TR" dirty="0" err="1">
                <a:latin typeface="+mn-lt"/>
              </a:rPr>
              <a:t>rezervuarlı</a:t>
            </a:r>
            <a:r>
              <a:rPr lang="tr-TR" dirty="0">
                <a:latin typeface="+mn-lt"/>
              </a:rPr>
              <a:t> maskeler kullanılabilir. </a:t>
            </a:r>
          </a:p>
          <a:p>
            <a:endParaRPr lang="tr-TR" dirty="0">
              <a:latin typeface="+mn-lt"/>
            </a:endParaRPr>
          </a:p>
        </p:txBody>
      </p:sp>
    </p:spTree>
    <p:extLst>
      <p:ext uri="{BB962C8B-B14F-4D97-AF65-F5344CB8AC3E}">
        <p14:creationId xmlns:p14="http://schemas.microsoft.com/office/powerpoint/2010/main" xmlns="" val="18385304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8C16E67-6A51-46CD-8AA9-4F39FBF042C3}"/>
              </a:ext>
            </a:extLst>
          </p:cNvPr>
          <p:cNvSpPr>
            <a:spLocks noGrp="1"/>
          </p:cNvSpPr>
          <p:nvPr>
            <p:ph type="title"/>
          </p:nvPr>
        </p:nvSpPr>
        <p:spPr>
          <a:xfrm>
            <a:off x="1390626" y="638682"/>
            <a:ext cx="10515600" cy="701337"/>
          </a:xfrm>
        </p:spPr>
        <p:txBody>
          <a:bodyPr>
            <a:noAutofit/>
          </a:bodyPr>
          <a:lstStyle/>
          <a:p>
            <a:r>
              <a:rPr lang="tr-TR" sz="2400" dirty="0">
                <a:solidFill>
                  <a:schemeClr val="bg1"/>
                </a:solidFill>
                <a:latin typeface="+mj-lt"/>
              </a:rPr>
              <a:t>Şüpheli /Doğrulanmış COVID-19 Enfeksiyonuna Genel Yaklaşım </a:t>
            </a:r>
            <a:br>
              <a:rPr lang="tr-TR" sz="2400" dirty="0">
                <a:solidFill>
                  <a:schemeClr val="bg1"/>
                </a:solidFill>
                <a:latin typeface="+mj-lt"/>
              </a:rPr>
            </a:br>
            <a:endParaRPr lang="tr-TR" sz="2400" dirty="0">
              <a:solidFill>
                <a:schemeClr val="bg1"/>
              </a:solidFill>
              <a:latin typeface="+mj-lt"/>
            </a:endParaRPr>
          </a:p>
        </p:txBody>
      </p:sp>
      <p:sp>
        <p:nvSpPr>
          <p:cNvPr id="3" name="İçerik Yer Tutucusu 2">
            <a:extLst>
              <a:ext uri="{FF2B5EF4-FFF2-40B4-BE49-F238E27FC236}">
                <a16:creationId xmlns:a16="http://schemas.microsoft.com/office/drawing/2014/main" xmlns="" id="{B475F20D-12AC-463D-8881-9B8C5FF2D91B}"/>
              </a:ext>
            </a:extLst>
          </p:cNvPr>
          <p:cNvSpPr>
            <a:spLocks noGrp="1"/>
          </p:cNvSpPr>
          <p:nvPr>
            <p:ph idx="1"/>
          </p:nvPr>
        </p:nvSpPr>
        <p:spPr>
          <a:xfrm>
            <a:off x="838200" y="1454074"/>
            <a:ext cx="10515600" cy="5403925"/>
          </a:xfrm>
        </p:spPr>
        <p:txBody>
          <a:bodyPr>
            <a:normAutofit fontScale="92500"/>
          </a:bodyPr>
          <a:lstStyle/>
          <a:p>
            <a:pPr marL="514350" lvl="0" indent="-514350">
              <a:buFont typeface="+mj-lt"/>
              <a:buAutoNum type="arabicPeriod" startAt="9"/>
            </a:pPr>
            <a:r>
              <a:rPr lang="tr-TR" dirty="0">
                <a:latin typeface="+mn-lt"/>
              </a:rPr>
              <a:t>Laboratuvar ve klinik değerlendirmeye göre </a:t>
            </a:r>
            <a:r>
              <a:rPr lang="tr-TR" dirty="0" err="1">
                <a:latin typeface="+mn-lt"/>
              </a:rPr>
              <a:t>sepsis</a:t>
            </a:r>
            <a:r>
              <a:rPr lang="tr-TR" dirty="0">
                <a:latin typeface="+mn-lt"/>
              </a:rPr>
              <a:t> düşünülen hastalarda hastaneye kabulden sonra ilk bir saat içinde uygun ampirik </a:t>
            </a:r>
            <a:r>
              <a:rPr lang="tr-TR" dirty="0" err="1">
                <a:latin typeface="+mn-lt"/>
              </a:rPr>
              <a:t>antimikrobiyal</a:t>
            </a:r>
            <a:r>
              <a:rPr lang="tr-TR" dirty="0">
                <a:latin typeface="+mn-lt"/>
              </a:rPr>
              <a:t> tedavi başlanmalıdır. Antibiyotik tedavisinin seçimi hastanın klinik durumuna (toplum kökenli </a:t>
            </a:r>
            <a:r>
              <a:rPr lang="tr-TR" dirty="0" err="1">
                <a:latin typeface="+mn-lt"/>
              </a:rPr>
              <a:t>pnömoni</a:t>
            </a:r>
            <a:r>
              <a:rPr lang="tr-TR" dirty="0">
                <a:latin typeface="+mn-lt"/>
              </a:rPr>
              <a:t>, sağlık bakımı ilişkili </a:t>
            </a:r>
            <a:r>
              <a:rPr lang="tr-TR" dirty="0" err="1">
                <a:latin typeface="+mn-lt"/>
              </a:rPr>
              <a:t>pnömoni</a:t>
            </a:r>
            <a:r>
              <a:rPr lang="tr-TR" dirty="0">
                <a:latin typeface="+mn-lt"/>
              </a:rPr>
              <a:t>, </a:t>
            </a:r>
            <a:r>
              <a:rPr lang="tr-TR" dirty="0" err="1">
                <a:latin typeface="+mn-lt"/>
              </a:rPr>
              <a:t>sepsis</a:t>
            </a:r>
            <a:r>
              <a:rPr lang="tr-TR" dirty="0">
                <a:latin typeface="+mn-lt"/>
              </a:rPr>
              <a:t> durumu, </a:t>
            </a:r>
            <a:r>
              <a:rPr lang="tr-TR" dirty="0" err="1">
                <a:latin typeface="+mn-lt"/>
              </a:rPr>
              <a:t>komorbiditeler</a:t>
            </a:r>
            <a:r>
              <a:rPr lang="tr-TR" dirty="0">
                <a:latin typeface="+mn-lt"/>
              </a:rPr>
              <a:t>, </a:t>
            </a:r>
            <a:r>
              <a:rPr lang="tr-TR" dirty="0" err="1">
                <a:latin typeface="+mn-lt"/>
              </a:rPr>
              <a:t>immünsüpresyon</a:t>
            </a:r>
            <a:r>
              <a:rPr lang="tr-TR" dirty="0">
                <a:latin typeface="+mn-lt"/>
              </a:rPr>
              <a:t>, son 3 ayda sağlık bakımı için başvuru, önceden antibiyotik kullanımı) lokal epidemiyolojik veriler ve tedavi rehberlerine göre yapılır. Ağır </a:t>
            </a:r>
            <a:r>
              <a:rPr lang="tr-TR" dirty="0" err="1">
                <a:latin typeface="+mn-lt"/>
              </a:rPr>
              <a:t>pnömonide</a:t>
            </a:r>
            <a:r>
              <a:rPr lang="tr-TR" dirty="0">
                <a:latin typeface="+mn-lt"/>
              </a:rPr>
              <a:t> </a:t>
            </a:r>
            <a:r>
              <a:rPr lang="tr-TR" dirty="0" err="1">
                <a:latin typeface="+mn-lt"/>
              </a:rPr>
              <a:t>atipik</a:t>
            </a:r>
            <a:r>
              <a:rPr lang="tr-TR" dirty="0">
                <a:latin typeface="+mn-lt"/>
              </a:rPr>
              <a:t> </a:t>
            </a:r>
            <a:r>
              <a:rPr lang="tr-TR" dirty="0" err="1">
                <a:latin typeface="+mn-lt"/>
              </a:rPr>
              <a:t>pnömoniyi</a:t>
            </a:r>
            <a:r>
              <a:rPr lang="tr-TR" dirty="0">
                <a:latin typeface="+mn-lt"/>
              </a:rPr>
              <a:t> de içerecek şekilde antibiyotik tedavisi planlanmalıdır. </a:t>
            </a:r>
            <a:r>
              <a:rPr lang="tr-TR" dirty="0" err="1">
                <a:latin typeface="+mn-lt"/>
              </a:rPr>
              <a:t>İnfluenza</a:t>
            </a:r>
            <a:r>
              <a:rPr lang="tr-TR" dirty="0">
                <a:latin typeface="+mn-lt"/>
              </a:rPr>
              <a:t> için risk faktörleri ve klinik duruma göre </a:t>
            </a:r>
            <a:r>
              <a:rPr lang="tr-TR" dirty="0" err="1">
                <a:latin typeface="+mn-lt"/>
              </a:rPr>
              <a:t>nöraminidaz</a:t>
            </a:r>
            <a:r>
              <a:rPr lang="tr-TR" dirty="0">
                <a:latin typeface="+mn-lt"/>
              </a:rPr>
              <a:t> inhibitörü de tedaviye eklenebilir. </a:t>
            </a:r>
          </a:p>
          <a:p>
            <a:pPr marL="514350" lvl="0" indent="-514350">
              <a:buFont typeface="+mj-lt"/>
              <a:buAutoNum type="arabicPeriod" startAt="9"/>
            </a:pPr>
            <a:r>
              <a:rPr lang="tr-TR" dirty="0">
                <a:latin typeface="+mn-lt"/>
              </a:rPr>
              <a:t>Hem üst hava yollarından (</a:t>
            </a:r>
            <a:r>
              <a:rPr lang="tr-TR" dirty="0" err="1">
                <a:latin typeface="+mn-lt"/>
              </a:rPr>
              <a:t>nazofarengeal</a:t>
            </a:r>
            <a:r>
              <a:rPr lang="tr-TR" dirty="0">
                <a:latin typeface="+mn-lt"/>
              </a:rPr>
              <a:t> ve </a:t>
            </a:r>
            <a:r>
              <a:rPr lang="tr-TR" dirty="0" err="1">
                <a:latin typeface="+mn-lt"/>
              </a:rPr>
              <a:t>orofarengeal</a:t>
            </a:r>
            <a:r>
              <a:rPr lang="tr-TR" dirty="0">
                <a:latin typeface="+mn-lt"/>
              </a:rPr>
              <a:t> </a:t>
            </a:r>
            <a:r>
              <a:rPr lang="tr-TR" dirty="0" err="1">
                <a:latin typeface="+mn-lt"/>
              </a:rPr>
              <a:t>sürüntü</a:t>
            </a:r>
            <a:r>
              <a:rPr lang="tr-TR" dirty="0">
                <a:latin typeface="+mn-lt"/>
              </a:rPr>
              <a:t>) hem de alt hava yollarından (balgam, </a:t>
            </a:r>
            <a:r>
              <a:rPr lang="tr-TR" dirty="0" err="1">
                <a:latin typeface="+mn-lt"/>
              </a:rPr>
              <a:t>endotrakeal</a:t>
            </a:r>
            <a:r>
              <a:rPr lang="tr-TR" dirty="0">
                <a:latin typeface="+mn-lt"/>
              </a:rPr>
              <a:t> </a:t>
            </a:r>
            <a:r>
              <a:rPr lang="tr-TR" dirty="0" err="1">
                <a:latin typeface="+mn-lt"/>
              </a:rPr>
              <a:t>aspirat</a:t>
            </a:r>
            <a:r>
              <a:rPr lang="tr-TR" dirty="0">
                <a:latin typeface="+mn-lt"/>
              </a:rPr>
              <a:t>, </a:t>
            </a:r>
            <a:r>
              <a:rPr lang="tr-TR" dirty="0" err="1">
                <a:latin typeface="+mn-lt"/>
              </a:rPr>
              <a:t>bronkoalveoler</a:t>
            </a:r>
            <a:r>
              <a:rPr lang="tr-TR" dirty="0">
                <a:latin typeface="+mn-lt"/>
              </a:rPr>
              <a:t> lavaj) örnekleri alınmalıdır ve mümkün ise solunum yolu bakteriyel ve </a:t>
            </a:r>
            <a:r>
              <a:rPr lang="tr-TR" dirty="0" err="1">
                <a:latin typeface="+mn-lt"/>
              </a:rPr>
              <a:t>viral</a:t>
            </a:r>
            <a:r>
              <a:rPr lang="tr-TR" dirty="0">
                <a:latin typeface="+mn-lt"/>
              </a:rPr>
              <a:t> panel çalıştırılmalıdır.</a:t>
            </a:r>
          </a:p>
          <a:p>
            <a:pPr marL="514350" indent="-514350">
              <a:buFont typeface="+mj-lt"/>
              <a:buAutoNum type="arabicPeriod" startAt="9"/>
            </a:pPr>
            <a:endParaRPr lang="tr-TR" dirty="0">
              <a:latin typeface="+mn-lt"/>
            </a:endParaRPr>
          </a:p>
        </p:txBody>
      </p:sp>
    </p:spTree>
    <p:extLst>
      <p:ext uri="{BB962C8B-B14F-4D97-AF65-F5344CB8AC3E}">
        <p14:creationId xmlns:p14="http://schemas.microsoft.com/office/powerpoint/2010/main" xmlns="" val="13794344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8C16E67-6A51-46CD-8AA9-4F39FBF042C3}"/>
              </a:ext>
            </a:extLst>
          </p:cNvPr>
          <p:cNvSpPr>
            <a:spLocks noGrp="1"/>
          </p:cNvSpPr>
          <p:nvPr>
            <p:ph type="title"/>
          </p:nvPr>
        </p:nvSpPr>
        <p:spPr>
          <a:xfrm>
            <a:off x="1390626" y="638682"/>
            <a:ext cx="10515600" cy="701337"/>
          </a:xfrm>
        </p:spPr>
        <p:txBody>
          <a:bodyPr>
            <a:noAutofit/>
          </a:bodyPr>
          <a:lstStyle/>
          <a:p>
            <a:r>
              <a:rPr lang="tr-TR" sz="2400" dirty="0">
                <a:solidFill>
                  <a:schemeClr val="bg1"/>
                </a:solidFill>
                <a:latin typeface="+mj-lt"/>
              </a:rPr>
              <a:t>Şüpheli /Doğrulanmış COVID-19 Enfeksiyonuna Genel Yaklaşım </a:t>
            </a:r>
            <a:br>
              <a:rPr lang="tr-TR" sz="2400" dirty="0">
                <a:solidFill>
                  <a:schemeClr val="bg1"/>
                </a:solidFill>
                <a:latin typeface="+mj-lt"/>
              </a:rPr>
            </a:br>
            <a:endParaRPr lang="tr-TR" sz="2400" dirty="0">
              <a:solidFill>
                <a:schemeClr val="bg1"/>
              </a:solidFill>
              <a:latin typeface="+mj-lt"/>
            </a:endParaRPr>
          </a:p>
        </p:txBody>
      </p:sp>
      <p:sp>
        <p:nvSpPr>
          <p:cNvPr id="3" name="İçerik Yer Tutucusu 2">
            <a:extLst>
              <a:ext uri="{FF2B5EF4-FFF2-40B4-BE49-F238E27FC236}">
                <a16:creationId xmlns:a16="http://schemas.microsoft.com/office/drawing/2014/main" xmlns="" id="{B475F20D-12AC-463D-8881-9B8C5FF2D91B}"/>
              </a:ext>
            </a:extLst>
          </p:cNvPr>
          <p:cNvSpPr>
            <a:spLocks noGrp="1"/>
          </p:cNvSpPr>
          <p:nvPr>
            <p:ph idx="1"/>
          </p:nvPr>
        </p:nvSpPr>
        <p:spPr>
          <a:xfrm>
            <a:off x="838200" y="1454074"/>
            <a:ext cx="10515600" cy="5403925"/>
          </a:xfrm>
        </p:spPr>
        <p:txBody>
          <a:bodyPr>
            <a:normAutofit/>
          </a:bodyPr>
          <a:lstStyle/>
          <a:p>
            <a:pPr marL="514350" lvl="0" indent="-514350">
              <a:buFont typeface="+mj-lt"/>
              <a:buAutoNum type="arabicPeriod" startAt="11"/>
            </a:pPr>
            <a:r>
              <a:rPr lang="tr-TR" dirty="0">
                <a:latin typeface="+mn-lt"/>
              </a:rPr>
              <a:t>Hastalar hızlı klinik kötüleşme gösterebileceğinden, ilerleyici solunum yetmezliği ve </a:t>
            </a:r>
            <a:r>
              <a:rPr lang="tr-TR" dirty="0" err="1">
                <a:latin typeface="+mn-lt"/>
              </a:rPr>
              <a:t>sepsis</a:t>
            </a:r>
            <a:r>
              <a:rPr lang="tr-TR" dirty="0">
                <a:latin typeface="+mn-lt"/>
              </a:rPr>
              <a:t> açısından yakın takipte tutulmalıdır. </a:t>
            </a:r>
          </a:p>
          <a:p>
            <a:pPr marL="514350" lvl="0" indent="-514350">
              <a:buFont typeface="+mj-lt"/>
              <a:buAutoNum type="arabicPeriod" startAt="11"/>
            </a:pPr>
            <a:r>
              <a:rPr lang="tr-TR" dirty="0">
                <a:latin typeface="+mn-lt"/>
              </a:rPr>
              <a:t>Hastalar </a:t>
            </a:r>
            <a:r>
              <a:rPr lang="tr-TR" dirty="0" err="1">
                <a:latin typeface="+mn-lt"/>
              </a:rPr>
              <a:t>komorbid</a:t>
            </a:r>
            <a:r>
              <a:rPr lang="tr-TR" dirty="0">
                <a:latin typeface="+mn-lt"/>
              </a:rPr>
              <a:t> hastalıkları açısından değerlendirilmeli ve bu hastalıkları için aldıkları tedaviler de düzenlenmelidir. </a:t>
            </a:r>
          </a:p>
          <a:p>
            <a:pPr marL="514350" lvl="0" indent="-514350">
              <a:buFont typeface="+mj-lt"/>
              <a:buAutoNum type="arabicPeriod" startAt="11"/>
            </a:pPr>
            <a:r>
              <a:rPr lang="tr-TR" dirty="0">
                <a:latin typeface="+mn-lt"/>
              </a:rPr>
              <a:t>Rutin olarak </a:t>
            </a:r>
            <a:r>
              <a:rPr lang="tr-TR" dirty="0" err="1">
                <a:latin typeface="+mn-lt"/>
              </a:rPr>
              <a:t>steroid</a:t>
            </a:r>
            <a:r>
              <a:rPr lang="tr-TR" dirty="0">
                <a:latin typeface="+mn-lt"/>
              </a:rPr>
              <a:t> tedavisinin kullanımı önerilmemektedir. Eşlik eden </a:t>
            </a:r>
            <a:r>
              <a:rPr lang="tr-TR" dirty="0" err="1">
                <a:latin typeface="+mn-lt"/>
              </a:rPr>
              <a:t>komorbid</a:t>
            </a:r>
            <a:r>
              <a:rPr lang="tr-TR" dirty="0">
                <a:latin typeface="+mn-lt"/>
              </a:rPr>
              <a:t> hastalıklar veya diğer nedenler doğrultusunda (kronik </a:t>
            </a:r>
            <a:r>
              <a:rPr lang="tr-TR" dirty="0" err="1">
                <a:latin typeface="+mn-lt"/>
              </a:rPr>
              <a:t>obstrüktif</a:t>
            </a:r>
            <a:r>
              <a:rPr lang="tr-TR" dirty="0">
                <a:latin typeface="+mn-lt"/>
              </a:rPr>
              <a:t> akciğer hastalığı, </a:t>
            </a:r>
            <a:r>
              <a:rPr lang="tr-TR" dirty="0" err="1">
                <a:latin typeface="+mn-lt"/>
              </a:rPr>
              <a:t>refrakter</a:t>
            </a:r>
            <a:r>
              <a:rPr lang="tr-TR" dirty="0">
                <a:latin typeface="+mn-lt"/>
              </a:rPr>
              <a:t> septik şok, </a:t>
            </a:r>
            <a:r>
              <a:rPr lang="tr-TR" dirty="0" err="1">
                <a:latin typeface="+mn-lt"/>
              </a:rPr>
              <a:t>vb</a:t>
            </a:r>
            <a:r>
              <a:rPr lang="tr-TR" dirty="0">
                <a:latin typeface="+mn-lt"/>
              </a:rPr>
              <a:t>) uygulanmalıdır. </a:t>
            </a:r>
          </a:p>
          <a:p>
            <a:pPr marL="514350" lvl="0" indent="-514350">
              <a:buFont typeface="+mj-lt"/>
              <a:buAutoNum type="arabicPeriod" startAt="11"/>
            </a:pPr>
            <a:r>
              <a:rPr lang="en-US" dirty="0" err="1">
                <a:latin typeface="+mn-lt"/>
              </a:rPr>
              <a:t>Nebülizasyon</a:t>
            </a:r>
            <a:r>
              <a:rPr lang="en-US" dirty="0">
                <a:latin typeface="+mn-lt"/>
              </a:rPr>
              <a:t> </a:t>
            </a:r>
            <a:r>
              <a:rPr lang="en-US" dirty="0" err="1">
                <a:latin typeface="+mn-lt"/>
              </a:rPr>
              <a:t>yolu</a:t>
            </a:r>
            <a:r>
              <a:rPr lang="en-US" dirty="0">
                <a:latin typeface="+mn-lt"/>
              </a:rPr>
              <a:t> </a:t>
            </a:r>
            <a:r>
              <a:rPr lang="en-US" dirty="0" err="1">
                <a:latin typeface="+mn-lt"/>
              </a:rPr>
              <a:t>ile</a:t>
            </a:r>
            <a:r>
              <a:rPr lang="en-US" dirty="0">
                <a:latin typeface="+mn-lt"/>
              </a:rPr>
              <a:t> </a:t>
            </a:r>
            <a:r>
              <a:rPr lang="en-US" dirty="0" err="1">
                <a:latin typeface="+mn-lt"/>
              </a:rPr>
              <a:t>uygulanacak</a:t>
            </a:r>
            <a:r>
              <a:rPr lang="en-US" dirty="0">
                <a:latin typeface="+mn-lt"/>
              </a:rPr>
              <a:t> inhaler </a:t>
            </a:r>
            <a:r>
              <a:rPr lang="en-US" dirty="0" err="1">
                <a:latin typeface="+mn-lt"/>
              </a:rPr>
              <a:t>ilaçlar</a:t>
            </a:r>
            <a:r>
              <a:rPr lang="en-US" dirty="0">
                <a:latin typeface="+mn-lt"/>
              </a:rPr>
              <a:t>, </a:t>
            </a:r>
            <a:r>
              <a:rPr lang="en-US" dirty="0" err="1">
                <a:latin typeface="+mn-lt"/>
              </a:rPr>
              <a:t>bulaş</a:t>
            </a:r>
            <a:r>
              <a:rPr lang="en-US" dirty="0">
                <a:latin typeface="+mn-lt"/>
              </a:rPr>
              <a:t> </a:t>
            </a:r>
            <a:r>
              <a:rPr lang="en-US" dirty="0" err="1">
                <a:latin typeface="+mn-lt"/>
              </a:rPr>
              <a:t>göz</a:t>
            </a:r>
            <a:r>
              <a:rPr lang="en-US" dirty="0">
                <a:latin typeface="+mn-lt"/>
              </a:rPr>
              <a:t> </a:t>
            </a:r>
            <a:r>
              <a:rPr lang="en-US" dirty="0" err="1">
                <a:latin typeface="+mn-lt"/>
              </a:rPr>
              <a:t>önünde</a:t>
            </a:r>
            <a:r>
              <a:rPr lang="en-US" dirty="0">
                <a:latin typeface="+mn-lt"/>
              </a:rPr>
              <a:t> </a:t>
            </a:r>
            <a:r>
              <a:rPr lang="en-US" dirty="0" err="1">
                <a:latin typeface="+mn-lt"/>
              </a:rPr>
              <a:t>bulundurularak</a:t>
            </a:r>
            <a:r>
              <a:rPr lang="en-US" dirty="0">
                <a:latin typeface="+mn-lt"/>
              </a:rPr>
              <a:t> </a:t>
            </a:r>
            <a:r>
              <a:rPr lang="en-US" dirty="0" err="1">
                <a:latin typeface="+mn-lt"/>
              </a:rPr>
              <a:t>mümkünse</a:t>
            </a:r>
            <a:r>
              <a:rPr lang="en-US" dirty="0">
                <a:latin typeface="+mn-lt"/>
              </a:rPr>
              <a:t> </a:t>
            </a:r>
            <a:r>
              <a:rPr lang="en-US" dirty="0" err="1">
                <a:latin typeface="+mn-lt"/>
              </a:rPr>
              <a:t>ölçülü</a:t>
            </a:r>
            <a:r>
              <a:rPr lang="en-US" dirty="0">
                <a:latin typeface="+mn-lt"/>
              </a:rPr>
              <a:t> </a:t>
            </a:r>
            <a:r>
              <a:rPr lang="en-US" dirty="0" err="1">
                <a:latin typeface="+mn-lt"/>
              </a:rPr>
              <a:t>doz</a:t>
            </a:r>
            <a:r>
              <a:rPr lang="en-US" dirty="0">
                <a:latin typeface="+mn-lt"/>
              </a:rPr>
              <a:t> inhaler </a:t>
            </a:r>
            <a:r>
              <a:rPr lang="en-US" dirty="0" err="1">
                <a:latin typeface="+mn-lt"/>
              </a:rPr>
              <a:t>ile</a:t>
            </a:r>
            <a:r>
              <a:rPr lang="en-US" dirty="0">
                <a:latin typeface="+mn-lt"/>
              </a:rPr>
              <a:t> </a:t>
            </a:r>
            <a:r>
              <a:rPr lang="en-US" dirty="0" err="1">
                <a:latin typeface="+mn-lt"/>
              </a:rPr>
              <a:t>uygulanmalıdır</a:t>
            </a:r>
            <a:r>
              <a:rPr lang="en-US" dirty="0">
                <a:latin typeface="+mn-lt"/>
              </a:rPr>
              <a:t>.</a:t>
            </a:r>
            <a:endParaRPr lang="tr-TR" dirty="0">
              <a:latin typeface="+mn-lt"/>
            </a:endParaRPr>
          </a:p>
          <a:p>
            <a:pPr marL="514350" indent="-514350">
              <a:buFont typeface="+mj-lt"/>
              <a:buAutoNum type="arabicPeriod" startAt="11"/>
            </a:pPr>
            <a:endParaRPr lang="tr-TR" dirty="0">
              <a:latin typeface="+mn-lt"/>
            </a:endParaRPr>
          </a:p>
        </p:txBody>
      </p:sp>
    </p:spTree>
    <p:extLst>
      <p:ext uri="{BB962C8B-B14F-4D97-AF65-F5344CB8AC3E}">
        <p14:creationId xmlns:p14="http://schemas.microsoft.com/office/powerpoint/2010/main" xmlns="" val="35032201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8C16E67-6A51-46CD-8AA9-4F39FBF042C3}"/>
              </a:ext>
            </a:extLst>
          </p:cNvPr>
          <p:cNvSpPr>
            <a:spLocks noGrp="1"/>
          </p:cNvSpPr>
          <p:nvPr>
            <p:ph type="title"/>
          </p:nvPr>
        </p:nvSpPr>
        <p:spPr>
          <a:xfrm>
            <a:off x="1390626" y="555555"/>
            <a:ext cx="10515600" cy="701337"/>
          </a:xfrm>
        </p:spPr>
        <p:txBody>
          <a:bodyPr>
            <a:noAutofit/>
          </a:bodyPr>
          <a:lstStyle/>
          <a:p>
            <a:r>
              <a:rPr lang="tr-TR" dirty="0">
                <a:solidFill>
                  <a:schemeClr val="bg1"/>
                </a:solidFill>
                <a:latin typeface="+mj-lt"/>
              </a:rPr>
              <a:t>Ağır </a:t>
            </a:r>
            <a:r>
              <a:rPr lang="tr-TR" dirty="0" err="1">
                <a:solidFill>
                  <a:schemeClr val="bg1"/>
                </a:solidFill>
                <a:latin typeface="+mj-lt"/>
              </a:rPr>
              <a:t>Pnömonili</a:t>
            </a:r>
            <a:r>
              <a:rPr lang="tr-TR" dirty="0">
                <a:solidFill>
                  <a:schemeClr val="bg1"/>
                </a:solidFill>
                <a:latin typeface="+mj-lt"/>
              </a:rPr>
              <a:t> Hasta Yönetimi</a:t>
            </a:r>
            <a:r>
              <a:rPr lang="tr-TR" sz="2400" dirty="0">
                <a:solidFill>
                  <a:schemeClr val="bg1"/>
                </a:solidFill>
                <a:latin typeface="+mj-lt"/>
              </a:rPr>
              <a:t/>
            </a:r>
            <a:br>
              <a:rPr lang="tr-TR" sz="2400" dirty="0">
                <a:solidFill>
                  <a:schemeClr val="bg1"/>
                </a:solidFill>
                <a:latin typeface="+mj-lt"/>
              </a:rPr>
            </a:br>
            <a:endParaRPr lang="tr-TR" sz="2400" dirty="0">
              <a:solidFill>
                <a:schemeClr val="bg1"/>
              </a:solidFill>
              <a:latin typeface="+mj-lt"/>
            </a:endParaRPr>
          </a:p>
        </p:txBody>
      </p:sp>
      <p:sp>
        <p:nvSpPr>
          <p:cNvPr id="3" name="İçerik Yer Tutucusu 2">
            <a:extLst>
              <a:ext uri="{FF2B5EF4-FFF2-40B4-BE49-F238E27FC236}">
                <a16:creationId xmlns:a16="http://schemas.microsoft.com/office/drawing/2014/main" xmlns="" id="{B475F20D-12AC-463D-8881-9B8C5FF2D91B}"/>
              </a:ext>
            </a:extLst>
          </p:cNvPr>
          <p:cNvSpPr>
            <a:spLocks noGrp="1"/>
          </p:cNvSpPr>
          <p:nvPr>
            <p:ph idx="1"/>
          </p:nvPr>
        </p:nvSpPr>
        <p:spPr>
          <a:xfrm>
            <a:off x="838200" y="1454074"/>
            <a:ext cx="10515600" cy="5403925"/>
          </a:xfrm>
        </p:spPr>
        <p:txBody>
          <a:bodyPr>
            <a:normAutofit/>
          </a:bodyPr>
          <a:lstStyle/>
          <a:p>
            <a:pPr marL="0" indent="0">
              <a:buNone/>
            </a:pPr>
            <a:r>
              <a:rPr lang="tr-TR" dirty="0">
                <a:latin typeface="+mn-lt"/>
              </a:rPr>
              <a:t>2019-nCoV enfeksiyonu bulguları hafif, orta ve ağır şiddette olabilmektedir. </a:t>
            </a:r>
          </a:p>
          <a:p>
            <a:pPr marL="0" indent="0">
              <a:buNone/>
            </a:pPr>
            <a:r>
              <a:rPr lang="tr-TR" dirty="0">
                <a:latin typeface="+mn-lt"/>
              </a:rPr>
              <a:t>Ağır hastalık karşımıza ağır solunum yolu enfeksiyonu (ağır </a:t>
            </a:r>
            <a:r>
              <a:rPr lang="tr-TR" dirty="0" err="1">
                <a:latin typeface="+mn-lt"/>
              </a:rPr>
              <a:t>pnömoni</a:t>
            </a:r>
            <a:r>
              <a:rPr lang="tr-TR" dirty="0">
                <a:latin typeface="+mn-lt"/>
              </a:rPr>
              <a:t>), Akut Solunum Sıkıntısı Sendromu (ARDS), </a:t>
            </a:r>
            <a:r>
              <a:rPr lang="tr-TR" dirty="0" err="1">
                <a:latin typeface="+mn-lt"/>
              </a:rPr>
              <a:t>sepsis</a:t>
            </a:r>
            <a:r>
              <a:rPr lang="tr-TR" dirty="0">
                <a:latin typeface="+mn-lt"/>
              </a:rPr>
              <a:t>, septik şok, </a:t>
            </a:r>
            <a:r>
              <a:rPr lang="tr-TR" dirty="0" err="1">
                <a:latin typeface="+mn-lt"/>
              </a:rPr>
              <a:t>miyokardit</a:t>
            </a:r>
            <a:r>
              <a:rPr lang="tr-TR" dirty="0">
                <a:latin typeface="+mn-lt"/>
              </a:rPr>
              <a:t>, aritmi ve </a:t>
            </a:r>
            <a:r>
              <a:rPr lang="tr-TR" dirty="0" err="1">
                <a:latin typeface="+mn-lt"/>
              </a:rPr>
              <a:t>kardiyojenik</a:t>
            </a:r>
            <a:r>
              <a:rPr lang="tr-TR" dirty="0">
                <a:latin typeface="+mn-lt"/>
              </a:rPr>
              <a:t> şok ile çoklu organ yetmezliği tabloları ile çıkabilir.</a:t>
            </a:r>
          </a:p>
          <a:p>
            <a:pPr marL="0" indent="0">
              <a:buNone/>
            </a:pPr>
            <a:r>
              <a:rPr lang="tr-TR" dirty="0">
                <a:latin typeface="+mn-lt"/>
              </a:rPr>
              <a:t>Solunum yetmezliği sıklıkla </a:t>
            </a:r>
            <a:r>
              <a:rPr lang="tr-TR" dirty="0" err="1">
                <a:latin typeface="+mn-lt"/>
              </a:rPr>
              <a:t>hipoksemik</a:t>
            </a:r>
            <a:r>
              <a:rPr lang="tr-TR" dirty="0">
                <a:latin typeface="+mn-lt"/>
              </a:rPr>
              <a:t> solunum yetmezliği olmakla birlikte, daha az sıklıkla </a:t>
            </a:r>
            <a:r>
              <a:rPr lang="tr-TR" dirty="0" err="1">
                <a:latin typeface="+mn-lt"/>
              </a:rPr>
              <a:t>hiperkapnik</a:t>
            </a:r>
            <a:r>
              <a:rPr lang="tr-TR" dirty="0">
                <a:latin typeface="+mn-lt"/>
              </a:rPr>
              <a:t> solunum yetmezliği şeklindedir.</a:t>
            </a:r>
          </a:p>
          <a:p>
            <a:pPr marL="0" indent="0">
              <a:buNone/>
            </a:pPr>
            <a:r>
              <a:rPr lang="tr-TR" dirty="0">
                <a:latin typeface="+mn-lt"/>
              </a:rPr>
              <a:t>Ayrıca bu hastalarda </a:t>
            </a:r>
            <a:r>
              <a:rPr lang="tr-TR" dirty="0" err="1">
                <a:latin typeface="+mn-lt"/>
              </a:rPr>
              <a:t>dekompanse</a:t>
            </a:r>
            <a:r>
              <a:rPr lang="tr-TR" dirty="0">
                <a:latin typeface="+mn-lt"/>
              </a:rPr>
              <a:t> kalp yetmezliği, kronik akciğer hastalığı alevlenmeleri tabloları eşlik edebilir. </a:t>
            </a:r>
          </a:p>
          <a:p>
            <a:pPr marL="0" indent="0">
              <a:buNone/>
            </a:pPr>
            <a:r>
              <a:rPr lang="tr-TR" dirty="0">
                <a:latin typeface="+mn-lt"/>
              </a:rPr>
              <a:t>Bu hastaların yoğun bakımda takibi gerekmektedir. </a:t>
            </a:r>
          </a:p>
          <a:p>
            <a:pPr marL="0" indent="0">
              <a:buNone/>
            </a:pPr>
            <a:endParaRPr lang="tr-TR" dirty="0">
              <a:latin typeface="+mn-lt"/>
            </a:endParaRPr>
          </a:p>
        </p:txBody>
      </p:sp>
    </p:spTree>
    <p:extLst>
      <p:ext uri="{BB962C8B-B14F-4D97-AF65-F5344CB8AC3E}">
        <p14:creationId xmlns:p14="http://schemas.microsoft.com/office/powerpoint/2010/main" xmlns="" val="2797542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8">
            <a:extLst>
              <a:ext uri="{FF2B5EF4-FFF2-40B4-BE49-F238E27FC236}">
                <a16:creationId xmlns:a16="http://schemas.microsoft.com/office/drawing/2014/main" xmlns="" id="{E6C161D6-80A4-3240-9E3B-AF27CBF18DEE}"/>
              </a:ext>
            </a:extLst>
          </p:cNvPr>
          <p:cNvSpPr>
            <a:spLocks noGrp="1"/>
          </p:cNvSpPr>
          <p:nvPr>
            <p:ph idx="1"/>
          </p:nvPr>
        </p:nvSpPr>
        <p:spPr>
          <a:xfrm>
            <a:off x="1508290" y="1697150"/>
            <a:ext cx="9307756" cy="4495832"/>
          </a:xfrm>
        </p:spPr>
        <p:txBody>
          <a:bodyPr>
            <a:normAutofit/>
          </a:bodyPr>
          <a:lstStyle/>
          <a:p>
            <a:r>
              <a:rPr lang="en-US" dirty="0" err="1">
                <a:latin typeface="+mn-lt"/>
              </a:rPr>
              <a:t>Hastalık</a:t>
            </a:r>
            <a:r>
              <a:rPr lang="en-US" dirty="0">
                <a:latin typeface="+mn-lt"/>
              </a:rPr>
              <a:t> </a:t>
            </a:r>
            <a:r>
              <a:rPr lang="en-US" dirty="0" err="1">
                <a:latin typeface="+mn-lt"/>
              </a:rPr>
              <a:t>esas</a:t>
            </a:r>
            <a:r>
              <a:rPr lang="en-US" dirty="0">
                <a:latin typeface="+mn-lt"/>
              </a:rPr>
              <a:t> </a:t>
            </a:r>
            <a:r>
              <a:rPr lang="en-US" dirty="0" err="1">
                <a:latin typeface="+mn-lt"/>
              </a:rPr>
              <a:t>olarak</a:t>
            </a:r>
            <a:r>
              <a:rPr lang="en-US" dirty="0">
                <a:latin typeface="+mn-lt"/>
              </a:rPr>
              <a:t> </a:t>
            </a:r>
            <a:r>
              <a:rPr lang="en-US" b="1" dirty="0" err="1">
                <a:latin typeface="+mn-lt"/>
              </a:rPr>
              <a:t>damlacık</a:t>
            </a:r>
            <a:r>
              <a:rPr lang="en-US" b="1" dirty="0">
                <a:latin typeface="+mn-lt"/>
              </a:rPr>
              <a:t> </a:t>
            </a:r>
            <a:r>
              <a:rPr lang="en-US" b="1" dirty="0" err="1">
                <a:latin typeface="+mn-lt"/>
              </a:rPr>
              <a:t>yoluyla</a:t>
            </a:r>
            <a:r>
              <a:rPr lang="en-US" b="1" dirty="0">
                <a:latin typeface="+mn-lt"/>
              </a:rPr>
              <a:t> </a:t>
            </a:r>
            <a:r>
              <a:rPr lang="en-US" dirty="0" err="1">
                <a:latin typeface="+mn-lt"/>
              </a:rPr>
              <a:t>bulaşmakta</a:t>
            </a:r>
            <a:r>
              <a:rPr lang="tr-TR" dirty="0" err="1">
                <a:latin typeface="+mn-lt"/>
              </a:rPr>
              <a:t>dır</a:t>
            </a:r>
            <a:endParaRPr lang="tr-TR" dirty="0">
              <a:latin typeface="+mn-lt"/>
            </a:endParaRPr>
          </a:p>
          <a:p>
            <a:endParaRPr lang="tr-TR" dirty="0">
              <a:latin typeface="+mn-lt"/>
            </a:endParaRPr>
          </a:p>
          <a:p>
            <a:r>
              <a:rPr lang="tr-TR" dirty="0">
                <a:latin typeface="+mn-lt"/>
              </a:rPr>
              <a:t>Virüs, hasta bireylerden öksürme, hapşırma yoluyla ortaya saçılan damlacıklarla ve hastaların </a:t>
            </a:r>
            <a:r>
              <a:rPr lang="tr-TR" dirty="0" err="1">
                <a:latin typeface="+mn-lt"/>
              </a:rPr>
              <a:t>kontamine</a:t>
            </a:r>
            <a:r>
              <a:rPr lang="tr-TR" dirty="0">
                <a:latin typeface="+mn-lt"/>
              </a:rPr>
              <a:t> ettiği yüzeylerden (eller ile göz, ağız, burun mukozasına temasla) bulaşabilir</a:t>
            </a:r>
          </a:p>
          <a:p>
            <a:endParaRPr lang="tr-TR" dirty="0">
              <a:latin typeface="+mn-lt"/>
            </a:endParaRPr>
          </a:p>
          <a:p>
            <a:r>
              <a:rPr lang="en-US" dirty="0" err="1">
                <a:latin typeface="+mn-lt"/>
              </a:rPr>
              <a:t>Asemptomatik</a:t>
            </a:r>
            <a:r>
              <a:rPr lang="en-US" dirty="0">
                <a:latin typeface="+mn-lt"/>
              </a:rPr>
              <a:t> </a:t>
            </a:r>
            <a:r>
              <a:rPr lang="en-US" dirty="0" err="1">
                <a:latin typeface="+mn-lt"/>
              </a:rPr>
              <a:t>kişilerin</a:t>
            </a:r>
            <a:r>
              <a:rPr lang="en-US" dirty="0">
                <a:latin typeface="+mn-lt"/>
              </a:rPr>
              <a:t> </a:t>
            </a:r>
            <a:r>
              <a:rPr lang="en-US" dirty="0" err="1">
                <a:latin typeface="+mn-lt"/>
              </a:rPr>
              <a:t>solunum</a:t>
            </a:r>
            <a:r>
              <a:rPr lang="en-US" dirty="0">
                <a:latin typeface="+mn-lt"/>
              </a:rPr>
              <a:t> </a:t>
            </a:r>
            <a:r>
              <a:rPr lang="en-US" dirty="0" err="1">
                <a:latin typeface="+mn-lt"/>
              </a:rPr>
              <a:t>yolu</a:t>
            </a:r>
            <a:r>
              <a:rPr lang="en-US" dirty="0">
                <a:latin typeface="+mn-lt"/>
              </a:rPr>
              <a:t> </a:t>
            </a:r>
            <a:r>
              <a:rPr lang="en-US" dirty="0" err="1">
                <a:latin typeface="+mn-lt"/>
              </a:rPr>
              <a:t>salgılarında</a:t>
            </a:r>
            <a:r>
              <a:rPr lang="en-US" dirty="0">
                <a:latin typeface="+mn-lt"/>
              </a:rPr>
              <a:t> virus </a:t>
            </a:r>
            <a:r>
              <a:rPr lang="en-US" dirty="0" err="1">
                <a:latin typeface="+mn-lt"/>
              </a:rPr>
              <a:t>tespit</a:t>
            </a:r>
            <a:r>
              <a:rPr lang="en-US" dirty="0">
                <a:latin typeface="+mn-lt"/>
              </a:rPr>
              <a:t> </a:t>
            </a:r>
            <a:r>
              <a:rPr lang="en-US" dirty="0" err="1">
                <a:latin typeface="+mn-lt"/>
              </a:rPr>
              <a:t>edilebilmekte</a:t>
            </a:r>
            <a:r>
              <a:rPr lang="en-US" dirty="0">
                <a:latin typeface="+mn-lt"/>
              </a:rPr>
              <a:t>, </a:t>
            </a:r>
            <a:r>
              <a:rPr lang="en-US" dirty="0" err="1">
                <a:latin typeface="+mn-lt"/>
              </a:rPr>
              <a:t>ancak</a:t>
            </a:r>
            <a:r>
              <a:rPr lang="en-US" dirty="0">
                <a:latin typeface="+mn-lt"/>
              </a:rPr>
              <a:t> </a:t>
            </a:r>
            <a:r>
              <a:rPr lang="en-US" dirty="0" err="1">
                <a:latin typeface="+mn-lt"/>
              </a:rPr>
              <a:t>esas</a:t>
            </a:r>
            <a:r>
              <a:rPr lang="en-US" dirty="0">
                <a:latin typeface="+mn-lt"/>
              </a:rPr>
              <a:t> </a:t>
            </a:r>
            <a:r>
              <a:rPr lang="en-US" dirty="0" err="1">
                <a:latin typeface="+mn-lt"/>
              </a:rPr>
              <a:t>bulaşma</a:t>
            </a:r>
            <a:r>
              <a:rPr lang="en-US" dirty="0">
                <a:latin typeface="+mn-lt"/>
              </a:rPr>
              <a:t> hasta </a:t>
            </a:r>
            <a:r>
              <a:rPr lang="en-US" dirty="0" err="1">
                <a:latin typeface="+mn-lt"/>
              </a:rPr>
              <a:t>bireylerden</a:t>
            </a:r>
            <a:r>
              <a:rPr lang="en-US" dirty="0">
                <a:latin typeface="+mn-lt"/>
              </a:rPr>
              <a:t> </a:t>
            </a:r>
            <a:r>
              <a:rPr lang="en-US" dirty="0" err="1">
                <a:latin typeface="+mn-lt"/>
              </a:rPr>
              <a:t>olmaktadır</a:t>
            </a:r>
            <a:r>
              <a:rPr lang="en-US" dirty="0">
                <a:latin typeface="+mn-lt"/>
              </a:rPr>
              <a:t>. </a:t>
            </a:r>
            <a:endParaRPr lang="tr-TR" dirty="0">
              <a:latin typeface="+mn-lt"/>
            </a:endParaRPr>
          </a:p>
          <a:p>
            <a:pPr>
              <a:lnSpc>
                <a:spcPct val="120000"/>
              </a:lnSpc>
            </a:pPr>
            <a:endParaRPr lang="tr-TR" dirty="0">
              <a:latin typeface="+mn-lt"/>
            </a:endParaRPr>
          </a:p>
        </p:txBody>
      </p:sp>
      <p:sp>
        <p:nvSpPr>
          <p:cNvPr id="5" name="Unvan 1">
            <a:extLst>
              <a:ext uri="{FF2B5EF4-FFF2-40B4-BE49-F238E27FC236}">
                <a16:creationId xmlns:a16="http://schemas.microsoft.com/office/drawing/2014/main" xmlns="" id="{BA008015-5509-4D10-8C86-56457303FD64}"/>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Bulaşma Yolu</a:t>
            </a:r>
          </a:p>
        </p:txBody>
      </p:sp>
    </p:spTree>
    <p:extLst>
      <p:ext uri="{BB962C8B-B14F-4D97-AF65-F5344CB8AC3E}">
        <p14:creationId xmlns:p14="http://schemas.microsoft.com/office/powerpoint/2010/main" xmlns="" val="31640169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8C16E67-6A51-46CD-8AA9-4F39FBF042C3}"/>
              </a:ext>
            </a:extLst>
          </p:cNvPr>
          <p:cNvSpPr>
            <a:spLocks noGrp="1"/>
          </p:cNvSpPr>
          <p:nvPr>
            <p:ph type="title"/>
          </p:nvPr>
        </p:nvSpPr>
        <p:spPr>
          <a:xfrm>
            <a:off x="1390626" y="555555"/>
            <a:ext cx="10515600" cy="701337"/>
          </a:xfrm>
        </p:spPr>
        <p:txBody>
          <a:bodyPr>
            <a:noAutofit/>
          </a:bodyPr>
          <a:lstStyle/>
          <a:p>
            <a:r>
              <a:rPr lang="en-US" dirty="0" err="1">
                <a:solidFill>
                  <a:schemeClr val="bg1"/>
                </a:solidFill>
                <a:latin typeface="+mj-lt"/>
              </a:rPr>
              <a:t>Yoğun</a:t>
            </a:r>
            <a:r>
              <a:rPr lang="en-US" dirty="0">
                <a:solidFill>
                  <a:schemeClr val="bg1"/>
                </a:solidFill>
                <a:latin typeface="+mj-lt"/>
              </a:rPr>
              <a:t> </a:t>
            </a:r>
            <a:r>
              <a:rPr lang="en-US" dirty="0" err="1">
                <a:solidFill>
                  <a:schemeClr val="bg1"/>
                </a:solidFill>
                <a:latin typeface="+mj-lt"/>
              </a:rPr>
              <a:t>Bakım</a:t>
            </a:r>
            <a:r>
              <a:rPr lang="en-US" dirty="0">
                <a:solidFill>
                  <a:schemeClr val="bg1"/>
                </a:solidFill>
                <a:latin typeface="+mj-lt"/>
              </a:rPr>
              <a:t> </a:t>
            </a:r>
            <a:r>
              <a:rPr lang="en-US" dirty="0" err="1">
                <a:solidFill>
                  <a:schemeClr val="bg1"/>
                </a:solidFill>
                <a:latin typeface="+mj-lt"/>
              </a:rPr>
              <a:t>Ünitesi</a:t>
            </a:r>
            <a:r>
              <a:rPr lang="en-US" dirty="0">
                <a:solidFill>
                  <a:schemeClr val="bg1"/>
                </a:solidFill>
                <a:latin typeface="+mj-lt"/>
              </a:rPr>
              <a:t> </a:t>
            </a:r>
            <a:r>
              <a:rPr lang="en-US" dirty="0" err="1">
                <a:solidFill>
                  <a:schemeClr val="bg1"/>
                </a:solidFill>
                <a:latin typeface="+mj-lt"/>
              </a:rPr>
              <a:t>Yatış</a:t>
            </a:r>
            <a:r>
              <a:rPr lang="en-US" dirty="0">
                <a:solidFill>
                  <a:schemeClr val="bg1"/>
                </a:solidFill>
                <a:latin typeface="+mj-lt"/>
              </a:rPr>
              <a:t> </a:t>
            </a:r>
            <a:r>
              <a:rPr lang="en-US" dirty="0" err="1">
                <a:solidFill>
                  <a:schemeClr val="bg1"/>
                </a:solidFill>
                <a:latin typeface="+mj-lt"/>
              </a:rPr>
              <a:t>Endikasyonları</a:t>
            </a:r>
            <a:r>
              <a:rPr lang="en-US" dirty="0">
                <a:solidFill>
                  <a:schemeClr val="bg1"/>
                </a:solidFill>
                <a:latin typeface="+mj-lt"/>
              </a:rPr>
              <a:t>: </a:t>
            </a:r>
            <a:r>
              <a:rPr lang="tr-TR" sz="2400" dirty="0">
                <a:solidFill>
                  <a:schemeClr val="bg1"/>
                </a:solidFill>
                <a:latin typeface="+mj-lt"/>
              </a:rPr>
              <a:t/>
            </a:r>
            <a:br>
              <a:rPr lang="tr-TR" sz="2400" dirty="0">
                <a:solidFill>
                  <a:schemeClr val="bg1"/>
                </a:solidFill>
                <a:latin typeface="+mj-lt"/>
              </a:rPr>
            </a:br>
            <a:endParaRPr lang="tr-TR" sz="2400" dirty="0">
              <a:solidFill>
                <a:schemeClr val="bg1"/>
              </a:solidFill>
              <a:latin typeface="+mj-lt"/>
            </a:endParaRPr>
          </a:p>
        </p:txBody>
      </p:sp>
      <p:sp>
        <p:nvSpPr>
          <p:cNvPr id="3" name="İçerik Yer Tutucusu 2">
            <a:extLst>
              <a:ext uri="{FF2B5EF4-FFF2-40B4-BE49-F238E27FC236}">
                <a16:creationId xmlns:a16="http://schemas.microsoft.com/office/drawing/2014/main" xmlns="" id="{B475F20D-12AC-463D-8881-9B8C5FF2D91B}"/>
              </a:ext>
            </a:extLst>
          </p:cNvPr>
          <p:cNvSpPr>
            <a:spLocks noGrp="1"/>
          </p:cNvSpPr>
          <p:nvPr>
            <p:ph idx="1"/>
          </p:nvPr>
        </p:nvSpPr>
        <p:spPr>
          <a:xfrm>
            <a:off x="838200" y="1256892"/>
            <a:ext cx="10515600" cy="5601107"/>
          </a:xfrm>
        </p:spPr>
        <p:txBody>
          <a:bodyPr>
            <a:normAutofit fontScale="85000" lnSpcReduction="20000"/>
          </a:bodyPr>
          <a:lstStyle/>
          <a:p>
            <a:pPr lvl="0"/>
            <a:r>
              <a:rPr lang="tr-TR" dirty="0">
                <a:latin typeface="+mn-lt"/>
              </a:rPr>
              <a:t>Solunum sayısı ≥ 30</a:t>
            </a:r>
          </a:p>
          <a:p>
            <a:pPr lvl="0"/>
            <a:r>
              <a:rPr lang="tr-TR" dirty="0" err="1">
                <a:latin typeface="+mn-lt"/>
              </a:rPr>
              <a:t>Dispne</a:t>
            </a:r>
            <a:r>
              <a:rPr lang="tr-TR" dirty="0">
                <a:latin typeface="+mn-lt"/>
              </a:rPr>
              <a:t> ve solunum güçlüğü bulguları</a:t>
            </a:r>
          </a:p>
          <a:p>
            <a:pPr lvl="0"/>
            <a:r>
              <a:rPr lang="tr-TR" dirty="0">
                <a:latin typeface="+mn-lt"/>
              </a:rPr>
              <a:t>SpO2 &lt; %90 (oda havası)</a:t>
            </a:r>
          </a:p>
          <a:p>
            <a:pPr lvl="0"/>
            <a:r>
              <a:rPr lang="tr-TR" dirty="0">
                <a:latin typeface="+mn-lt"/>
              </a:rPr>
              <a:t>PaO2 &lt; 80 </a:t>
            </a:r>
            <a:r>
              <a:rPr lang="tr-TR" dirty="0" err="1">
                <a:latin typeface="+mn-lt"/>
              </a:rPr>
              <a:t>mmHg</a:t>
            </a:r>
            <a:endParaRPr lang="tr-TR" dirty="0">
              <a:latin typeface="+mn-lt"/>
            </a:endParaRPr>
          </a:p>
          <a:p>
            <a:pPr lvl="0"/>
            <a:r>
              <a:rPr lang="tr-TR" dirty="0">
                <a:latin typeface="+mn-lt"/>
              </a:rPr>
              <a:t>PaO2/FiO2 &lt; 300</a:t>
            </a:r>
          </a:p>
          <a:p>
            <a:pPr lvl="0"/>
            <a:r>
              <a:rPr lang="tr-TR" dirty="0" err="1">
                <a:latin typeface="+mn-lt"/>
              </a:rPr>
              <a:t>Laktat</a:t>
            </a:r>
            <a:r>
              <a:rPr lang="tr-TR" dirty="0">
                <a:latin typeface="+mn-lt"/>
              </a:rPr>
              <a:t> &gt; 4 </a:t>
            </a:r>
            <a:r>
              <a:rPr lang="tr-TR" dirty="0" err="1">
                <a:latin typeface="+mn-lt"/>
              </a:rPr>
              <a:t>mmol</a:t>
            </a:r>
            <a:r>
              <a:rPr lang="tr-TR" dirty="0">
                <a:latin typeface="+mn-lt"/>
              </a:rPr>
              <a:t>/L</a:t>
            </a:r>
          </a:p>
          <a:p>
            <a:pPr lvl="0"/>
            <a:r>
              <a:rPr lang="tr-TR" dirty="0">
                <a:latin typeface="+mn-lt"/>
              </a:rPr>
              <a:t>Akciğer </a:t>
            </a:r>
            <a:r>
              <a:rPr lang="tr-TR" dirty="0" err="1">
                <a:latin typeface="+mn-lt"/>
              </a:rPr>
              <a:t>grafisi</a:t>
            </a:r>
            <a:r>
              <a:rPr lang="tr-TR" dirty="0">
                <a:latin typeface="+mn-lt"/>
              </a:rPr>
              <a:t> veya tomografide </a:t>
            </a:r>
            <a:r>
              <a:rPr lang="tr-TR" dirty="0" err="1">
                <a:latin typeface="+mn-lt"/>
              </a:rPr>
              <a:t>bilateral</a:t>
            </a:r>
            <a:r>
              <a:rPr lang="tr-TR" dirty="0">
                <a:latin typeface="+mn-lt"/>
              </a:rPr>
              <a:t> </a:t>
            </a:r>
            <a:r>
              <a:rPr lang="tr-TR" dirty="0" err="1">
                <a:latin typeface="+mn-lt"/>
              </a:rPr>
              <a:t>infiltrasyonlar</a:t>
            </a:r>
            <a:r>
              <a:rPr lang="tr-TR" dirty="0">
                <a:latin typeface="+mn-lt"/>
              </a:rPr>
              <a:t> veya </a:t>
            </a:r>
            <a:r>
              <a:rPr lang="tr-TR" dirty="0" err="1">
                <a:latin typeface="+mn-lt"/>
              </a:rPr>
              <a:t>multi-lober</a:t>
            </a:r>
            <a:r>
              <a:rPr lang="tr-TR" dirty="0">
                <a:latin typeface="+mn-lt"/>
              </a:rPr>
              <a:t> tutulum</a:t>
            </a:r>
          </a:p>
          <a:p>
            <a:pPr lvl="0"/>
            <a:r>
              <a:rPr lang="tr-TR" dirty="0">
                <a:latin typeface="+mn-lt"/>
              </a:rPr>
              <a:t>Hipotansiyon (</a:t>
            </a:r>
            <a:r>
              <a:rPr lang="tr-TR" dirty="0" err="1">
                <a:latin typeface="+mn-lt"/>
              </a:rPr>
              <a:t>sistolik</a:t>
            </a:r>
            <a:r>
              <a:rPr lang="tr-TR" dirty="0">
                <a:latin typeface="+mn-lt"/>
              </a:rPr>
              <a:t> kan basıncı &lt; 90 </a:t>
            </a:r>
            <a:r>
              <a:rPr lang="tr-TR" dirty="0" err="1">
                <a:latin typeface="+mn-lt"/>
              </a:rPr>
              <a:t>mmHg</a:t>
            </a:r>
            <a:r>
              <a:rPr lang="tr-TR" dirty="0">
                <a:latin typeface="+mn-lt"/>
              </a:rPr>
              <a:t>, olağan </a:t>
            </a:r>
            <a:r>
              <a:rPr lang="tr-TR" dirty="0" err="1">
                <a:latin typeface="+mn-lt"/>
              </a:rPr>
              <a:t>SKB’den</a:t>
            </a:r>
            <a:r>
              <a:rPr lang="tr-TR" dirty="0">
                <a:latin typeface="+mn-lt"/>
              </a:rPr>
              <a:t> &gt; 40 </a:t>
            </a:r>
            <a:r>
              <a:rPr lang="tr-TR" dirty="0" err="1">
                <a:latin typeface="+mn-lt"/>
              </a:rPr>
              <a:t>mmHg</a:t>
            </a:r>
            <a:r>
              <a:rPr lang="tr-TR" dirty="0">
                <a:latin typeface="+mn-lt"/>
              </a:rPr>
              <a:t> düşüş, ortalama Arter Basıncı &lt; 65 </a:t>
            </a:r>
            <a:r>
              <a:rPr lang="tr-TR" dirty="0" err="1">
                <a:latin typeface="+mn-lt"/>
              </a:rPr>
              <a:t>mmHg</a:t>
            </a:r>
            <a:r>
              <a:rPr lang="tr-TR" dirty="0">
                <a:latin typeface="+mn-lt"/>
              </a:rPr>
              <a:t>)</a:t>
            </a:r>
          </a:p>
          <a:p>
            <a:pPr lvl="0"/>
            <a:r>
              <a:rPr lang="tr-TR" dirty="0">
                <a:latin typeface="+mn-lt"/>
              </a:rPr>
              <a:t>Cilt </a:t>
            </a:r>
            <a:r>
              <a:rPr lang="tr-TR" dirty="0" err="1">
                <a:latin typeface="+mn-lt"/>
              </a:rPr>
              <a:t>perfüzyon</a:t>
            </a:r>
            <a:r>
              <a:rPr lang="tr-TR" dirty="0">
                <a:latin typeface="+mn-lt"/>
              </a:rPr>
              <a:t> bozukluğu</a:t>
            </a:r>
          </a:p>
          <a:p>
            <a:pPr lvl="0"/>
            <a:r>
              <a:rPr lang="tr-TR" dirty="0">
                <a:latin typeface="+mn-lt"/>
              </a:rPr>
              <a:t>Böbrek Fonksiyon Testi, Karaciğer Fonksiyon Testi bozukluğu, </a:t>
            </a:r>
            <a:r>
              <a:rPr lang="tr-TR" dirty="0" err="1">
                <a:latin typeface="+mn-lt"/>
              </a:rPr>
              <a:t>trombositopeni</a:t>
            </a:r>
            <a:r>
              <a:rPr lang="tr-TR" dirty="0">
                <a:latin typeface="+mn-lt"/>
              </a:rPr>
              <a:t>, </a:t>
            </a:r>
            <a:r>
              <a:rPr lang="tr-TR" dirty="0" err="1">
                <a:latin typeface="+mn-lt"/>
              </a:rPr>
              <a:t>konfüzyon</a:t>
            </a:r>
            <a:r>
              <a:rPr lang="tr-TR" dirty="0">
                <a:latin typeface="+mn-lt"/>
              </a:rPr>
              <a:t> gibi organ </a:t>
            </a:r>
            <a:r>
              <a:rPr lang="tr-TR" dirty="0" err="1">
                <a:latin typeface="+mn-lt"/>
              </a:rPr>
              <a:t>disfonksiyonu</a:t>
            </a:r>
            <a:endParaRPr lang="tr-TR" dirty="0">
              <a:latin typeface="+mn-lt"/>
            </a:endParaRPr>
          </a:p>
          <a:p>
            <a:pPr lvl="0"/>
            <a:r>
              <a:rPr lang="tr-TR" dirty="0" err="1">
                <a:latin typeface="+mn-lt"/>
              </a:rPr>
              <a:t>İmmünsüpresif</a:t>
            </a:r>
            <a:r>
              <a:rPr lang="tr-TR" dirty="0">
                <a:latin typeface="+mn-lt"/>
              </a:rPr>
              <a:t> hastalık varlığı</a:t>
            </a:r>
          </a:p>
          <a:p>
            <a:pPr lvl="0"/>
            <a:r>
              <a:rPr lang="tr-TR" dirty="0">
                <a:latin typeface="+mn-lt"/>
              </a:rPr>
              <a:t>Birden fazla özellikle kontrolsüz </a:t>
            </a:r>
            <a:r>
              <a:rPr lang="tr-TR" dirty="0" err="1">
                <a:latin typeface="+mn-lt"/>
              </a:rPr>
              <a:t>komorbidite</a:t>
            </a:r>
            <a:r>
              <a:rPr lang="tr-TR" dirty="0">
                <a:latin typeface="+mn-lt"/>
              </a:rPr>
              <a:t> varlığı</a:t>
            </a:r>
          </a:p>
          <a:p>
            <a:pPr lvl="0"/>
            <a:r>
              <a:rPr lang="tr-TR" dirty="0" err="1">
                <a:latin typeface="+mn-lt"/>
              </a:rPr>
              <a:t>Troponin</a:t>
            </a:r>
            <a:r>
              <a:rPr lang="tr-TR" dirty="0">
                <a:latin typeface="+mn-lt"/>
              </a:rPr>
              <a:t> yüksekliği, aritmi</a:t>
            </a:r>
          </a:p>
        </p:txBody>
      </p:sp>
    </p:spTree>
    <p:extLst>
      <p:ext uri="{BB962C8B-B14F-4D97-AF65-F5344CB8AC3E}">
        <p14:creationId xmlns:p14="http://schemas.microsoft.com/office/powerpoint/2010/main" xmlns="" val="33577452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0842977-E50C-46C7-A74A-922529F03A8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AD490ABA-1D17-4C80-9CC7-6055AF9FD16A}"/>
              </a:ext>
            </a:extLst>
          </p:cNvPr>
          <p:cNvSpPr>
            <a:spLocks noGrp="1"/>
          </p:cNvSpPr>
          <p:nvPr>
            <p:ph idx="1"/>
          </p:nvPr>
        </p:nvSpPr>
        <p:spPr/>
        <p:txBody>
          <a:bodyPr/>
          <a:lstStyle/>
          <a:p>
            <a:r>
              <a:rPr lang="tr-TR" dirty="0">
                <a:latin typeface="+mn-lt"/>
              </a:rPr>
              <a:t>Ağır hastalık gelişen olgularda erkek hakimiyeti mevcuttur. (erkek/kadın: 2:1)</a:t>
            </a:r>
          </a:p>
          <a:p>
            <a:r>
              <a:rPr lang="tr-TR" dirty="0">
                <a:latin typeface="+mn-lt"/>
              </a:rPr>
              <a:t>Hipertansiyon ve </a:t>
            </a:r>
            <a:r>
              <a:rPr lang="tr-TR" dirty="0" err="1">
                <a:latin typeface="+mn-lt"/>
              </a:rPr>
              <a:t>diyabetes</a:t>
            </a:r>
            <a:r>
              <a:rPr lang="tr-TR" dirty="0">
                <a:latin typeface="+mn-lt"/>
              </a:rPr>
              <a:t> </a:t>
            </a:r>
            <a:r>
              <a:rPr lang="tr-TR" dirty="0" err="1">
                <a:latin typeface="+mn-lt"/>
              </a:rPr>
              <a:t>mellitus</a:t>
            </a:r>
            <a:r>
              <a:rPr lang="tr-TR" dirty="0">
                <a:latin typeface="+mn-lt"/>
              </a:rPr>
              <a:t> en sık görülen </a:t>
            </a:r>
            <a:r>
              <a:rPr lang="tr-TR" dirty="0" err="1">
                <a:latin typeface="+mn-lt"/>
              </a:rPr>
              <a:t>komorbid</a:t>
            </a:r>
            <a:r>
              <a:rPr lang="tr-TR" dirty="0">
                <a:latin typeface="+mn-lt"/>
              </a:rPr>
              <a:t> hastalıklar olmakla birlikte, ileri yaş, </a:t>
            </a:r>
            <a:r>
              <a:rPr lang="tr-TR" dirty="0" err="1">
                <a:latin typeface="+mn-lt"/>
              </a:rPr>
              <a:t>komorbid</a:t>
            </a:r>
            <a:r>
              <a:rPr lang="tr-TR" dirty="0">
                <a:latin typeface="+mn-lt"/>
              </a:rPr>
              <a:t> hastalık varlığı ağır hastalık gelişimi için risk faktörüdür.  </a:t>
            </a:r>
          </a:p>
          <a:p>
            <a:endParaRPr lang="tr-TR" dirty="0">
              <a:latin typeface="+mn-lt"/>
            </a:endParaRPr>
          </a:p>
        </p:txBody>
      </p:sp>
    </p:spTree>
    <p:extLst>
      <p:ext uri="{BB962C8B-B14F-4D97-AF65-F5344CB8AC3E}">
        <p14:creationId xmlns:p14="http://schemas.microsoft.com/office/powerpoint/2010/main" xmlns="" val="5906362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0842977-E50C-46C7-A74A-922529F03A8E}"/>
              </a:ext>
            </a:extLst>
          </p:cNvPr>
          <p:cNvSpPr>
            <a:spLocks noGrp="1"/>
          </p:cNvSpPr>
          <p:nvPr>
            <p:ph type="title"/>
          </p:nvPr>
        </p:nvSpPr>
        <p:spPr>
          <a:xfrm>
            <a:off x="1414072" y="330368"/>
            <a:ext cx="10244528" cy="701337"/>
          </a:xfrm>
        </p:spPr>
        <p:txBody>
          <a:bodyPr>
            <a:normAutofit fontScale="90000"/>
          </a:bodyPr>
          <a:lstStyle/>
          <a:p>
            <a:r>
              <a:rPr lang="tr-TR" dirty="0">
                <a:solidFill>
                  <a:schemeClr val="bg1"/>
                </a:solidFill>
                <a:latin typeface="+mj-lt"/>
              </a:rPr>
              <a:t>Ağır Solunum Yolu Enfeksiyonu (</a:t>
            </a:r>
            <a:r>
              <a:rPr lang="tr-TR" dirty="0" err="1">
                <a:solidFill>
                  <a:schemeClr val="bg1"/>
                </a:solidFill>
                <a:latin typeface="+mj-lt"/>
              </a:rPr>
              <a:t>Pnömoni</a:t>
            </a:r>
            <a:r>
              <a:rPr lang="tr-TR" dirty="0">
                <a:solidFill>
                  <a:schemeClr val="bg1"/>
                </a:solidFill>
                <a:latin typeface="+mj-lt"/>
              </a:rPr>
              <a:t>)</a:t>
            </a:r>
          </a:p>
        </p:txBody>
      </p:sp>
      <p:sp>
        <p:nvSpPr>
          <p:cNvPr id="3" name="İçerik Yer Tutucusu 2">
            <a:extLst>
              <a:ext uri="{FF2B5EF4-FFF2-40B4-BE49-F238E27FC236}">
                <a16:creationId xmlns:a16="http://schemas.microsoft.com/office/drawing/2014/main" xmlns="" id="{AD490ABA-1D17-4C80-9CC7-6055AF9FD16A}"/>
              </a:ext>
            </a:extLst>
          </p:cNvPr>
          <p:cNvSpPr>
            <a:spLocks noGrp="1"/>
          </p:cNvSpPr>
          <p:nvPr>
            <p:ph idx="1"/>
          </p:nvPr>
        </p:nvSpPr>
        <p:spPr>
          <a:xfrm>
            <a:off x="838200" y="1825625"/>
            <a:ext cx="11353800" cy="4351338"/>
          </a:xfrm>
        </p:spPr>
        <p:txBody>
          <a:bodyPr>
            <a:normAutofit fontScale="92500"/>
          </a:bodyPr>
          <a:lstStyle/>
          <a:p>
            <a:r>
              <a:rPr lang="tr-TR" dirty="0">
                <a:latin typeface="+mn-lt"/>
              </a:rPr>
              <a:t>Ateş ve solunum yolu enfeksiyon bulguları olan hastada; </a:t>
            </a:r>
          </a:p>
          <a:p>
            <a:pPr lvl="0"/>
            <a:r>
              <a:rPr lang="tr-TR" dirty="0">
                <a:latin typeface="+mn-lt"/>
              </a:rPr>
              <a:t>Solunum sayısı &gt;  30/</a:t>
            </a:r>
            <a:r>
              <a:rPr lang="tr-TR" dirty="0" err="1">
                <a:latin typeface="+mn-lt"/>
              </a:rPr>
              <a:t>dk</a:t>
            </a:r>
            <a:r>
              <a:rPr lang="tr-TR" dirty="0">
                <a:latin typeface="+mn-lt"/>
              </a:rPr>
              <a:t> </a:t>
            </a:r>
          </a:p>
          <a:p>
            <a:pPr marL="0" indent="0">
              <a:buNone/>
            </a:pPr>
            <a:r>
              <a:rPr lang="tr-TR" dirty="0">
                <a:latin typeface="+mn-lt"/>
              </a:rPr>
              <a:t>	ve/veya </a:t>
            </a:r>
          </a:p>
          <a:p>
            <a:pPr lvl="0"/>
            <a:r>
              <a:rPr lang="tr-TR" dirty="0">
                <a:latin typeface="+mn-lt"/>
              </a:rPr>
              <a:t>Ağır solunum sıkıntısı (</a:t>
            </a:r>
            <a:r>
              <a:rPr lang="tr-TR" dirty="0" err="1">
                <a:latin typeface="+mn-lt"/>
              </a:rPr>
              <a:t>dispne</a:t>
            </a:r>
            <a:r>
              <a:rPr lang="tr-TR" dirty="0">
                <a:latin typeface="+mn-lt"/>
              </a:rPr>
              <a:t>, ekstra solunum kaslarının kullanımı)</a:t>
            </a:r>
          </a:p>
          <a:p>
            <a:pPr marL="0" indent="0">
              <a:buNone/>
            </a:pPr>
            <a:r>
              <a:rPr lang="tr-TR" dirty="0">
                <a:latin typeface="+mn-lt"/>
              </a:rPr>
              <a:t>	ve/veya </a:t>
            </a:r>
          </a:p>
          <a:p>
            <a:pPr lvl="0"/>
            <a:r>
              <a:rPr lang="tr-TR" dirty="0">
                <a:latin typeface="+mn-lt"/>
              </a:rPr>
              <a:t>Oda havasında oksijen </a:t>
            </a:r>
            <a:r>
              <a:rPr lang="tr-TR" dirty="0" err="1">
                <a:latin typeface="+mn-lt"/>
              </a:rPr>
              <a:t>satürasyonu</a:t>
            </a:r>
            <a:r>
              <a:rPr lang="tr-TR" dirty="0">
                <a:latin typeface="+mn-lt"/>
              </a:rPr>
              <a:t> &lt; %90 (oksijen alan hastada PaO2/FiO2 &lt; 300) ise </a:t>
            </a:r>
            <a:r>
              <a:rPr lang="tr-TR" dirty="0" err="1">
                <a:latin typeface="+mn-lt"/>
              </a:rPr>
              <a:t>toraks</a:t>
            </a:r>
            <a:r>
              <a:rPr lang="tr-TR" dirty="0">
                <a:latin typeface="+mn-lt"/>
              </a:rPr>
              <a:t> BT planlanır.            </a:t>
            </a:r>
          </a:p>
          <a:p>
            <a:pPr marL="0" indent="0">
              <a:buNone/>
            </a:pPr>
            <a:r>
              <a:rPr lang="tr-TR" dirty="0">
                <a:latin typeface="+mn-lt"/>
              </a:rPr>
              <a:t> </a:t>
            </a:r>
          </a:p>
          <a:p>
            <a:r>
              <a:rPr lang="tr-TR" dirty="0">
                <a:latin typeface="+mn-lt"/>
              </a:rPr>
              <a:t>COVID-19 </a:t>
            </a:r>
            <a:r>
              <a:rPr lang="tr-TR" dirty="0" err="1">
                <a:latin typeface="+mn-lt"/>
              </a:rPr>
              <a:t>pnömonisinin</a:t>
            </a:r>
            <a:r>
              <a:rPr lang="tr-TR" dirty="0">
                <a:latin typeface="+mn-lt"/>
              </a:rPr>
              <a:t> </a:t>
            </a:r>
            <a:r>
              <a:rPr lang="tr-TR" dirty="0" err="1">
                <a:latin typeface="+mn-lt"/>
              </a:rPr>
              <a:t>karakteristikToraks</a:t>
            </a:r>
            <a:r>
              <a:rPr lang="tr-TR" dirty="0">
                <a:latin typeface="+mn-lt"/>
              </a:rPr>
              <a:t> BT bulgusu: </a:t>
            </a:r>
            <a:r>
              <a:rPr lang="tr-TR" dirty="0" err="1">
                <a:latin typeface="+mn-lt"/>
              </a:rPr>
              <a:t>Bilateral</a:t>
            </a:r>
            <a:r>
              <a:rPr lang="tr-TR" dirty="0">
                <a:latin typeface="+mn-lt"/>
              </a:rPr>
              <a:t> </a:t>
            </a:r>
            <a:r>
              <a:rPr lang="tr-TR" dirty="0" err="1">
                <a:latin typeface="+mn-lt"/>
              </a:rPr>
              <a:t>lobüler</a:t>
            </a:r>
            <a:r>
              <a:rPr lang="tr-TR" dirty="0">
                <a:latin typeface="+mn-lt"/>
              </a:rPr>
              <a:t> tarzda, </a:t>
            </a:r>
            <a:r>
              <a:rPr lang="tr-TR" dirty="0" err="1">
                <a:latin typeface="+mn-lt"/>
              </a:rPr>
              <a:t>periferik</a:t>
            </a:r>
            <a:r>
              <a:rPr lang="tr-TR" dirty="0">
                <a:latin typeface="+mn-lt"/>
              </a:rPr>
              <a:t> yerleşimli, yaygın yamalı buzlu cam </a:t>
            </a:r>
            <a:r>
              <a:rPr lang="tr-TR" dirty="0" err="1">
                <a:latin typeface="+mn-lt"/>
              </a:rPr>
              <a:t>opasiteleri</a:t>
            </a:r>
            <a:endParaRPr lang="tr-TR" dirty="0">
              <a:latin typeface="+mn-lt"/>
            </a:endParaRPr>
          </a:p>
          <a:p>
            <a:endParaRPr lang="tr-TR" dirty="0">
              <a:latin typeface="+mn-lt"/>
            </a:endParaRPr>
          </a:p>
        </p:txBody>
      </p:sp>
    </p:spTree>
    <p:extLst>
      <p:ext uri="{BB962C8B-B14F-4D97-AF65-F5344CB8AC3E}">
        <p14:creationId xmlns:p14="http://schemas.microsoft.com/office/powerpoint/2010/main" xmlns="" val="41317636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66472" y="432139"/>
            <a:ext cx="10244528" cy="701337"/>
          </a:xfrm>
        </p:spPr>
        <p:txBody>
          <a:bodyPr>
            <a:normAutofit/>
          </a:bodyPr>
          <a:lstStyle/>
          <a:p>
            <a:r>
              <a:rPr lang="tr-TR" dirty="0">
                <a:solidFill>
                  <a:schemeClr val="bg1"/>
                </a:solidFill>
                <a:latin typeface="+mj-lt"/>
              </a:rPr>
              <a:t>BT Bulguları</a:t>
            </a:r>
            <a:endParaRPr lang="tr-TR" sz="2800" dirty="0">
              <a:solidFill>
                <a:schemeClr val="bg1"/>
              </a:solidFill>
              <a:latin typeface="+mj-lt"/>
            </a:endParaRPr>
          </a:p>
        </p:txBody>
      </p:sp>
      <p:sp>
        <p:nvSpPr>
          <p:cNvPr id="3" name="İçerik Yer Tutucusu 2"/>
          <p:cNvSpPr>
            <a:spLocks noGrp="1"/>
          </p:cNvSpPr>
          <p:nvPr>
            <p:ph idx="1"/>
          </p:nvPr>
        </p:nvSpPr>
        <p:spPr>
          <a:xfrm>
            <a:off x="838200" y="1454150"/>
            <a:ext cx="10515600" cy="4351338"/>
          </a:xfrm>
        </p:spPr>
        <p:txBody>
          <a:bodyPr>
            <a:normAutofit fontScale="92500"/>
          </a:bodyPr>
          <a:lstStyle/>
          <a:p>
            <a:pPr marL="0" indent="0">
              <a:buNone/>
            </a:pPr>
            <a:r>
              <a:rPr lang="tr-TR" dirty="0">
                <a:latin typeface="+mn-lt"/>
              </a:rPr>
              <a:t>COVID-19 </a:t>
            </a:r>
            <a:r>
              <a:rPr lang="tr-TR" dirty="0" err="1">
                <a:latin typeface="+mn-lt"/>
              </a:rPr>
              <a:t>pnömonisi</a:t>
            </a:r>
            <a:r>
              <a:rPr lang="tr-TR" dirty="0">
                <a:latin typeface="+mn-lt"/>
              </a:rPr>
              <a:t> gelişen ve yatarak izlenen 21 </a:t>
            </a:r>
            <a:r>
              <a:rPr lang="tr-TR" dirty="0" err="1">
                <a:latin typeface="+mn-lt"/>
              </a:rPr>
              <a:t>olguluk</a:t>
            </a:r>
            <a:r>
              <a:rPr lang="tr-TR" dirty="0">
                <a:latin typeface="+mn-lt"/>
              </a:rPr>
              <a:t> seride BT bulguları radyolojik seyrine göre </a:t>
            </a:r>
            <a:r>
              <a:rPr lang="tr-TR" b="1" dirty="0">
                <a:latin typeface="+mn-lt"/>
              </a:rPr>
              <a:t>dört evrede </a:t>
            </a:r>
            <a:r>
              <a:rPr lang="tr-TR" dirty="0">
                <a:latin typeface="+mn-lt"/>
              </a:rPr>
              <a:t>sınıflandırılmıştır:</a:t>
            </a:r>
          </a:p>
          <a:p>
            <a:pPr marL="0" indent="0">
              <a:buNone/>
            </a:pPr>
            <a:r>
              <a:rPr lang="tr-TR" b="1" dirty="0">
                <a:latin typeface="+mn-lt"/>
              </a:rPr>
              <a:t>1. Erken dönem (0-4 gün): </a:t>
            </a:r>
            <a:r>
              <a:rPr lang="tr-TR" dirty="0">
                <a:latin typeface="+mn-lt"/>
              </a:rPr>
              <a:t>Buzlu cam </a:t>
            </a:r>
            <a:r>
              <a:rPr lang="tr-TR" dirty="0" err="1">
                <a:latin typeface="+mn-lt"/>
              </a:rPr>
              <a:t>opasiteler</a:t>
            </a:r>
            <a:r>
              <a:rPr lang="tr-TR" dirty="0">
                <a:latin typeface="+mn-lt"/>
              </a:rPr>
              <a:t>, alt lob ve sıklıkla </a:t>
            </a:r>
            <a:r>
              <a:rPr lang="tr-TR" dirty="0" err="1">
                <a:latin typeface="+mn-lt"/>
              </a:rPr>
              <a:t>bilateral</a:t>
            </a:r>
            <a:r>
              <a:rPr lang="tr-TR" dirty="0">
                <a:latin typeface="+mn-lt"/>
              </a:rPr>
              <a:t> tutulum</a:t>
            </a:r>
          </a:p>
          <a:p>
            <a:pPr marL="0" indent="0">
              <a:buNone/>
            </a:pPr>
            <a:r>
              <a:rPr lang="tr-TR" b="1" dirty="0">
                <a:latin typeface="+mn-lt"/>
              </a:rPr>
              <a:t>2. </a:t>
            </a:r>
            <a:r>
              <a:rPr lang="tr-TR" b="1" dirty="0" err="1">
                <a:latin typeface="+mn-lt"/>
              </a:rPr>
              <a:t>Progresyon</a:t>
            </a:r>
            <a:r>
              <a:rPr lang="tr-TR" b="1" dirty="0">
                <a:latin typeface="+mn-lt"/>
              </a:rPr>
              <a:t> dönemi (5-8 gün): </a:t>
            </a:r>
            <a:r>
              <a:rPr lang="tr-TR" dirty="0">
                <a:latin typeface="+mn-lt"/>
              </a:rPr>
              <a:t>Hızlı </a:t>
            </a:r>
            <a:r>
              <a:rPr lang="tr-TR" dirty="0" err="1">
                <a:latin typeface="+mn-lt"/>
              </a:rPr>
              <a:t>progresyon</a:t>
            </a:r>
            <a:r>
              <a:rPr lang="tr-TR" dirty="0">
                <a:latin typeface="+mn-lt"/>
              </a:rPr>
              <a:t>, </a:t>
            </a:r>
            <a:r>
              <a:rPr lang="tr-TR" dirty="0" err="1">
                <a:latin typeface="+mn-lt"/>
              </a:rPr>
              <a:t>bilateral</a:t>
            </a:r>
            <a:r>
              <a:rPr lang="tr-TR" dirty="0">
                <a:latin typeface="+mn-lt"/>
              </a:rPr>
              <a:t> </a:t>
            </a:r>
            <a:r>
              <a:rPr lang="tr-TR" dirty="0" err="1">
                <a:latin typeface="+mn-lt"/>
              </a:rPr>
              <a:t>multilober</a:t>
            </a:r>
            <a:r>
              <a:rPr lang="tr-TR" dirty="0">
                <a:latin typeface="+mn-lt"/>
              </a:rPr>
              <a:t> buzlu cam </a:t>
            </a:r>
            <a:r>
              <a:rPr lang="tr-TR" dirty="0" err="1">
                <a:latin typeface="+mn-lt"/>
              </a:rPr>
              <a:t>opasiteler</a:t>
            </a:r>
            <a:endParaRPr lang="tr-TR" dirty="0">
              <a:latin typeface="+mn-lt"/>
            </a:endParaRPr>
          </a:p>
          <a:p>
            <a:pPr marL="0" indent="0">
              <a:buNone/>
            </a:pPr>
            <a:r>
              <a:rPr lang="tr-TR" b="1" dirty="0">
                <a:latin typeface="+mn-lt"/>
              </a:rPr>
              <a:t>3. Pik evre (9-13. gün): </a:t>
            </a:r>
            <a:r>
              <a:rPr lang="tr-TR" dirty="0">
                <a:latin typeface="+mn-lt"/>
              </a:rPr>
              <a:t>Tutulum gösteren alanlarda yavaş </a:t>
            </a:r>
            <a:r>
              <a:rPr lang="tr-TR" dirty="0" err="1">
                <a:latin typeface="+mn-lt"/>
              </a:rPr>
              <a:t>progresyonla</a:t>
            </a:r>
            <a:r>
              <a:rPr lang="tr-TR" dirty="0">
                <a:latin typeface="+mn-lt"/>
              </a:rPr>
              <a:t> yoğun konsolidasyonlar</a:t>
            </a:r>
          </a:p>
          <a:p>
            <a:pPr marL="0" indent="0">
              <a:buNone/>
            </a:pPr>
            <a:r>
              <a:rPr lang="tr-TR" b="1" dirty="0">
                <a:latin typeface="+mn-lt"/>
              </a:rPr>
              <a:t>4. </a:t>
            </a:r>
            <a:r>
              <a:rPr lang="tr-TR" b="1" dirty="0" err="1">
                <a:latin typeface="+mn-lt"/>
              </a:rPr>
              <a:t>Rezolüsyon</a:t>
            </a:r>
            <a:r>
              <a:rPr lang="tr-TR" b="1" dirty="0">
                <a:latin typeface="+mn-lt"/>
              </a:rPr>
              <a:t> evresi (14. günden sonrası): </a:t>
            </a:r>
            <a:r>
              <a:rPr lang="tr-TR" dirty="0">
                <a:latin typeface="+mn-lt"/>
              </a:rPr>
              <a:t>Enfeksiyonun kontrol altına alınmasıyla 26. güne kadar uzayabilen radyolojik </a:t>
            </a:r>
            <a:r>
              <a:rPr lang="tr-TR" dirty="0" err="1">
                <a:latin typeface="+mn-lt"/>
              </a:rPr>
              <a:t>dansitelerin</a:t>
            </a:r>
            <a:r>
              <a:rPr lang="tr-TR" dirty="0">
                <a:latin typeface="+mn-lt"/>
              </a:rPr>
              <a:t> gerilemesi </a:t>
            </a:r>
          </a:p>
          <a:p>
            <a:endParaRPr lang="tr-TR" dirty="0">
              <a:latin typeface="+mn-lt"/>
            </a:endParaRPr>
          </a:p>
        </p:txBody>
      </p:sp>
    </p:spTree>
    <p:extLst>
      <p:ext uri="{BB962C8B-B14F-4D97-AF65-F5344CB8AC3E}">
        <p14:creationId xmlns:p14="http://schemas.microsoft.com/office/powerpoint/2010/main" xmlns="" val="16121913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23597" y="377252"/>
            <a:ext cx="10244528" cy="701337"/>
          </a:xfrm>
        </p:spPr>
        <p:txBody>
          <a:bodyPr>
            <a:normAutofit/>
          </a:bodyPr>
          <a:lstStyle/>
          <a:p>
            <a:r>
              <a:rPr lang="tr-TR" dirty="0">
                <a:solidFill>
                  <a:schemeClr val="bg1"/>
                </a:solidFill>
                <a:latin typeface="+mj-lt"/>
              </a:rPr>
              <a:t>Akut Solunum Sıkıntısı Sendromu (ARDS);</a:t>
            </a:r>
          </a:p>
        </p:txBody>
      </p:sp>
      <p:sp>
        <p:nvSpPr>
          <p:cNvPr id="3" name="İçerik Yer Tutucusu 2"/>
          <p:cNvSpPr>
            <a:spLocks noGrp="1"/>
          </p:cNvSpPr>
          <p:nvPr>
            <p:ph idx="1"/>
          </p:nvPr>
        </p:nvSpPr>
        <p:spPr/>
        <p:txBody>
          <a:bodyPr/>
          <a:lstStyle/>
          <a:p>
            <a:pPr lvl="0"/>
            <a:r>
              <a:rPr lang="tr-TR" dirty="0">
                <a:latin typeface="+mn-lt"/>
              </a:rPr>
              <a:t>Son bir haftada ortaya çıkan veya kötüleşen solunum sıkıntısı</a:t>
            </a:r>
          </a:p>
          <a:p>
            <a:pPr lvl="0"/>
            <a:r>
              <a:rPr lang="tr-TR" dirty="0">
                <a:latin typeface="+mn-lt"/>
              </a:rPr>
              <a:t>Radyolojik olarak </a:t>
            </a:r>
            <a:r>
              <a:rPr lang="tr-TR" dirty="0" err="1">
                <a:latin typeface="+mn-lt"/>
              </a:rPr>
              <a:t>plevral</a:t>
            </a:r>
            <a:r>
              <a:rPr lang="tr-TR" dirty="0">
                <a:latin typeface="+mn-lt"/>
              </a:rPr>
              <a:t> </a:t>
            </a:r>
            <a:r>
              <a:rPr lang="tr-TR" dirty="0" err="1">
                <a:latin typeface="+mn-lt"/>
              </a:rPr>
              <a:t>efüzyon</a:t>
            </a:r>
            <a:r>
              <a:rPr lang="tr-TR" dirty="0">
                <a:latin typeface="+mn-lt"/>
              </a:rPr>
              <a:t>, </a:t>
            </a:r>
            <a:r>
              <a:rPr lang="tr-TR" dirty="0" err="1">
                <a:latin typeface="+mn-lt"/>
              </a:rPr>
              <a:t>kollaps</a:t>
            </a:r>
            <a:r>
              <a:rPr lang="tr-TR" dirty="0">
                <a:latin typeface="+mn-lt"/>
              </a:rPr>
              <a:t> veya </a:t>
            </a:r>
            <a:r>
              <a:rPr lang="tr-TR" dirty="0" err="1">
                <a:latin typeface="+mn-lt"/>
              </a:rPr>
              <a:t>nodüler</a:t>
            </a:r>
            <a:r>
              <a:rPr lang="tr-TR" dirty="0">
                <a:latin typeface="+mn-lt"/>
              </a:rPr>
              <a:t> </a:t>
            </a:r>
            <a:r>
              <a:rPr lang="tr-TR" dirty="0" err="1">
                <a:latin typeface="+mn-lt"/>
              </a:rPr>
              <a:t>bilateral</a:t>
            </a:r>
            <a:r>
              <a:rPr lang="tr-TR" dirty="0">
                <a:latin typeface="+mn-lt"/>
              </a:rPr>
              <a:t> </a:t>
            </a:r>
            <a:r>
              <a:rPr lang="tr-TR" dirty="0" err="1">
                <a:latin typeface="+mn-lt"/>
              </a:rPr>
              <a:t>opasiteler</a:t>
            </a:r>
            <a:endParaRPr lang="tr-TR" dirty="0">
              <a:latin typeface="+mn-lt"/>
            </a:endParaRPr>
          </a:p>
          <a:p>
            <a:pPr lvl="0"/>
            <a:r>
              <a:rPr lang="tr-TR" dirty="0">
                <a:latin typeface="+mn-lt"/>
              </a:rPr>
              <a:t>Kalp yetmezliği veya volüm fazlalığı ile açıklanamayan solunum yetmezliği </a:t>
            </a:r>
          </a:p>
          <a:p>
            <a:pPr lvl="0"/>
            <a:r>
              <a:rPr lang="tr-TR" dirty="0">
                <a:latin typeface="+mn-lt"/>
              </a:rPr>
              <a:t>Hafif ARDS:  200 &lt; PaO2/FiO2  ≤ 300 ( PEEP  ≥ 5 cmH20 )</a:t>
            </a:r>
          </a:p>
          <a:p>
            <a:pPr lvl="0"/>
            <a:r>
              <a:rPr lang="tr-TR" dirty="0">
                <a:latin typeface="+mn-lt"/>
              </a:rPr>
              <a:t>Orta ARDS:  100 &lt; PaO2/FiO2 ≤  200 ( PEEP ≥ 5 cmH20 )</a:t>
            </a:r>
          </a:p>
          <a:p>
            <a:pPr lvl="0"/>
            <a:r>
              <a:rPr lang="tr-TR" dirty="0">
                <a:latin typeface="+mn-lt"/>
              </a:rPr>
              <a:t>Ağır ARDS : PaO2/FiO2  ≤ 100 ( PEEP ≥ 5 cmH20 )</a:t>
            </a:r>
          </a:p>
        </p:txBody>
      </p:sp>
    </p:spTree>
    <p:extLst>
      <p:ext uri="{BB962C8B-B14F-4D97-AF65-F5344CB8AC3E}">
        <p14:creationId xmlns:p14="http://schemas.microsoft.com/office/powerpoint/2010/main" xmlns="" val="9687821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95034" y="403563"/>
            <a:ext cx="10244528" cy="701337"/>
          </a:xfrm>
        </p:spPr>
        <p:txBody>
          <a:bodyPr>
            <a:normAutofit/>
          </a:bodyPr>
          <a:lstStyle/>
          <a:p>
            <a:r>
              <a:rPr lang="tr-TR" dirty="0" err="1">
                <a:solidFill>
                  <a:schemeClr val="bg1"/>
                </a:solidFill>
                <a:latin typeface="+mj-lt"/>
              </a:rPr>
              <a:t>Sepsis</a:t>
            </a:r>
            <a:endParaRPr lang="tr-TR" dirty="0">
              <a:solidFill>
                <a:schemeClr val="bg1"/>
              </a:solidFill>
              <a:latin typeface="+mj-lt"/>
            </a:endParaRPr>
          </a:p>
        </p:txBody>
      </p:sp>
      <p:sp>
        <p:nvSpPr>
          <p:cNvPr id="3" name="İçerik Yer Tutucusu 2"/>
          <p:cNvSpPr>
            <a:spLocks noGrp="1"/>
          </p:cNvSpPr>
          <p:nvPr>
            <p:ph idx="1"/>
          </p:nvPr>
        </p:nvSpPr>
        <p:spPr>
          <a:xfrm>
            <a:off x="838200" y="1397000"/>
            <a:ext cx="10515600" cy="4351338"/>
          </a:xfrm>
        </p:spPr>
        <p:txBody>
          <a:bodyPr/>
          <a:lstStyle/>
          <a:p>
            <a:pPr marL="0" indent="0">
              <a:buNone/>
            </a:pPr>
            <a:r>
              <a:rPr lang="tr-TR" dirty="0">
                <a:latin typeface="+mn-lt"/>
              </a:rPr>
              <a:t>Şüpheli veya kanıtlanmış bir enfeksiyona eşlik eden organ yetmezliği bulguları</a:t>
            </a:r>
          </a:p>
          <a:p>
            <a:pPr marL="0" indent="0">
              <a:buNone/>
            </a:pPr>
            <a:r>
              <a:rPr lang="tr-TR" dirty="0">
                <a:latin typeface="+mn-lt"/>
              </a:rPr>
              <a:t>(bilinç değişiklikleri, solunum güçlüğü, düşük oksijen </a:t>
            </a:r>
            <a:r>
              <a:rPr lang="tr-TR" dirty="0" err="1">
                <a:latin typeface="+mn-lt"/>
              </a:rPr>
              <a:t>satürasyonu</a:t>
            </a:r>
            <a:r>
              <a:rPr lang="tr-TR" dirty="0">
                <a:latin typeface="+mn-lt"/>
              </a:rPr>
              <a:t>, azalmış idrar çıkışı, </a:t>
            </a:r>
            <a:r>
              <a:rPr lang="tr-TR" dirty="0" err="1">
                <a:latin typeface="+mn-lt"/>
              </a:rPr>
              <a:t>kreatinin</a:t>
            </a:r>
            <a:r>
              <a:rPr lang="tr-TR" dirty="0">
                <a:latin typeface="+mn-lt"/>
              </a:rPr>
              <a:t> artışı, artmış kalp hızı, zayıf nabız, soğuk </a:t>
            </a:r>
            <a:r>
              <a:rPr lang="tr-TR" dirty="0" err="1">
                <a:latin typeface="+mn-lt"/>
              </a:rPr>
              <a:t>ekstremiteler</a:t>
            </a:r>
            <a:r>
              <a:rPr lang="tr-TR" dirty="0">
                <a:latin typeface="+mn-lt"/>
              </a:rPr>
              <a:t> veya düşük kan basıncı, </a:t>
            </a:r>
            <a:r>
              <a:rPr lang="tr-TR" dirty="0" err="1">
                <a:latin typeface="+mn-lt"/>
              </a:rPr>
              <a:t>koagülopati</a:t>
            </a:r>
            <a:r>
              <a:rPr lang="tr-TR" dirty="0">
                <a:latin typeface="+mn-lt"/>
              </a:rPr>
              <a:t> bulguları, </a:t>
            </a:r>
            <a:r>
              <a:rPr lang="tr-TR" dirty="0" err="1">
                <a:latin typeface="+mn-lt"/>
              </a:rPr>
              <a:t>trombositopeni</a:t>
            </a:r>
            <a:r>
              <a:rPr lang="tr-TR" dirty="0">
                <a:latin typeface="+mn-lt"/>
              </a:rPr>
              <a:t>, </a:t>
            </a:r>
            <a:r>
              <a:rPr lang="tr-TR" dirty="0" err="1">
                <a:latin typeface="+mn-lt"/>
              </a:rPr>
              <a:t>asidoz</a:t>
            </a:r>
            <a:r>
              <a:rPr lang="tr-TR" dirty="0">
                <a:latin typeface="+mn-lt"/>
              </a:rPr>
              <a:t>, artmış </a:t>
            </a:r>
            <a:r>
              <a:rPr lang="tr-TR" dirty="0" err="1">
                <a:latin typeface="+mn-lt"/>
              </a:rPr>
              <a:t>laktat</a:t>
            </a:r>
            <a:r>
              <a:rPr lang="tr-TR" dirty="0">
                <a:latin typeface="+mn-lt"/>
              </a:rPr>
              <a:t> düzeyi veya </a:t>
            </a:r>
            <a:r>
              <a:rPr lang="tr-TR" dirty="0" err="1">
                <a:latin typeface="+mn-lt"/>
              </a:rPr>
              <a:t>hiperbilirübinemi</a:t>
            </a:r>
            <a:r>
              <a:rPr lang="tr-TR" dirty="0">
                <a:latin typeface="+mn-lt"/>
              </a:rPr>
              <a:t>) </a:t>
            </a:r>
          </a:p>
          <a:p>
            <a:pPr marL="0" indent="0">
              <a:buNone/>
            </a:pPr>
            <a:endParaRPr lang="tr-TR" dirty="0">
              <a:latin typeface="+mn-lt"/>
            </a:endParaRPr>
          </a:p>
        </p:txBody>
      </p:sp>
    </p:spTree>
    <p:extLst>
      <p:ext uri="{BB962C8B-B14F-4D97-AF65-F5344CB8AC3E}">
        <p14:creationId xmlns:p14="http://schemas.microsoft.com/office/powerpoint/2010/main" xmlns="" val="13146231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6460" y="403563"/>
            <a:ext cx="10244528" cy="701337"/>
          </a:xfrm>
        </p:spPr>
        <p:txBody>
          <a:bodyPr>
            <a:normAutofit/>
          </a:bodyPr>
          <a:lstStyle/>
          <a:p>
            <a:r>
              <a:rPr lang="tr-TR" dirty="0">
                <a:solidFill>
                  <a:schemeClr val="bg1"/>
                </a:solidFill>
                <a:latin typeface="+mj-lt"/>
              </a:rPr>
              <a:t>Septik Şok;</a:t>
            </a:r>
          </a:p>
        </p:txBody>
      </p:sp>
      <p:sp>
        <p:nvSpPr>
          <p:cNvPr id="3" name="İçerik Yer Tutucusu 2"/>
          <p:cNvSpPr>
            <a:spLocks noGrp="1"/>
          </p:cNvSpPr>
          <p:nvPr>
            <p:ph idx="1"/>
          </p:nvPr>
        </p:nvSpPr>
        <p:spPr/>
        <p:txBody>
          <a:bodyPr/>
          <a:lstStyle/>
          <a:p>
            <a:r>
              <a:rPr lang="tr-TR" dirty="0">
                <a:latin typeface="+mn-lt"/>
              </a:rPr>
              <a:t>Sıvı tedavisine dirençli hipotansiyon, ortalama </a:t>
            </a:r>
            <a:r>
              <a:rPr lang="tr-TR" dirty="0" err="1">
                <a:latin typeface="+mn-lt"/>
              </a:rPr>
              <a:t>arteriyel</a:t>
            </a:r>
            <a:r>
              <a:rPr lang="tr-TR" dirty="0">
                <a:latin typeface="+mn-lt"/>
              </a:rPr>
              <a:t> basıncın ≥ 65 </a:t>
            </a:r>
            <a:r>
              <a:rPr lang="tr-TR" dirty="0" err="1">
                <a:latin typeface="+mn-lt"/>
              </a:rPr>
              <a:t>mmHg</a:t>
            </a:r>
            <a:r>
              <a:rPr lang="tr-TR" dirty="0">
                <a:latin typeface="+mn-lt"/>
              </a:rPr>
              <a:t> olarak tutulabilmesi için </a:t>
            </a:r>
            <a:r>
              <a:rPr lang="tr-TR" dirty="0" err="1">
                <a:latin typeface="+mn-lt"/>
              </a:rPr>
              <a:t>vazopressör</a:t>
            </a:r>
            <a:r>
              <a:rPr lang="tr-TR" dirty="0">
                <a:latin typeface="+mn-lt"/>
              </a:rPr>
              <a:t> ihtiyacı ve </a:t>
            </a:r>
            <a:r>
              <a:rPr lang="tr-TR" dirty="0" err="1">
                <a:latin typeface="+mn-lt"/>
              </a:rPr>
              <a:t>laktat</a:t>
            </a:r>
            <a:r>
              <a:rPr lang="tr-TR" dirty="0">
                <a:latin typeface="+mn-lt"/>
              </a:rPr>
              <a:t> düzeyi &gt; 2 </a:t>
            </a:r>
            <a:r>
              <a:rPr lang="tr-TR" dirty="0" err="1">
                <a:latin typeface="+mn-lt"/>
              </a:rPr>
              <a:t>mmol</a:t>
            </a:r>
            <a:r>
              <a:rPr lang="tr-TR" dirty="0">
                <a:latin typeface="+mn-lt"/>
              </a:rPr>
              <a:t>/L olması </a:t>
            </a:r>
          </a:p>
          <a:p>
            <a:r>
              <a:rPr lang="tr-TR" dirty="0">
                <a:latin typeface="+mn-lt"/>
              </a:rPr>
              <a:t>Hastalarda </a:t>
            </a:r>
            <a:r>
              <a:rPr lang="tr-TR" dirty="0" err="1">
                <a:latin typeface="+mn-lt"/>
              </a:rPr>
              <a:t>myokardit</a:t>
            </a:r>
            <a:r>
              <a:rPr lang="tr-TR" dirty="0">
                <a:latin typeface="+mn-lt"/>
              </a:rPr>
              <a:t> ve buna bağlı aritmi, </a:t>
            </a:r>
            <a:r>
              <a:rPr lang="tr-TR" dirty="0" err="1">
                <a:latin typeface="+mn-lt"/>
              </a:rPr>
              <a:t>kardiyojenik</a:t>
            </a:r>
            <a:r>
              <a:rPr lang="tr-TR" dirty="0">
                <a:latin typeface="+mn-lt"/>
              </a:rPr>
              <a:t> şok görülebileceği unutulmamalı</a:t>
            </a:r>
          </a:p>
        </p:txBody>
      </p:sp>
    </p:spTree>
    <p:extLst>
      <p:ext uri="{BB962C8B-B14F-4D97-AF65-F5344CB8AC3E}">
        <p14:creationId xmlns:p14="http://schemas.microsoft.com/office/powerpoint/2010/main" xmlns="" val="22950112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D76EF21-7762-45A7-9885-B543155B414C}"/>
              </a:ext>
            </a:extLst>
          </p:cNvPr>
          <p:cNvSpPr>
            <a:spLocks noGrp="1"/>
          </p:cNvSpPr>
          <p:nvPr>
            <p:ph type="title"/>
          </p:nvPr>
        </p:nvSpPr>
        <p:spPr>
          <a:xfrm>
            <a:off x="1395022" y="517863"/>
            <a:ext cx="10244528" cy="701337"/>
          </a:xfrm>
        </p:spPr>
        <p:txBody>
          <a:bodyPr>
            <a:noAutofit/>
          </a:bodyPr>
          <a:lstStyle/>
          <a:p>
            <a:r>
              <a:rPr lang="tr-TR" sz="2000" dirty="0">
                <a:solidFill>
                  <a:schemeClr val="bg1"/>
                </a:solidFill>
                <a:latin typeface="+mj-lt"/>
              </a:rPr>
              <a:t>Ağır solunum yolu enfeksiyonu, </a:t>
            </a:r>
            <a:r>
              <a:rPr lang="tr-TR" sz="2000" dirty="0" err="1">
                <a:solidFill>
                  <a:schemeClr val="bg1"/>
                </a:solidFill>
                <a:latin typeface="+mj-lt"/>
              </a:rPr>
              <a:t>hipoksemik</a:t>
            </a:r>
            <a:r>
              <a:rPr lang="tr-TR" sz="2000" dirty="0">
                <a:solidFill>
                  <a:schemeClr val="bg1"/>
                </a:solidFill>
                <a:latin typeface="+mj-lt"/>
              </a:rPr>
              <a:t> solunum yetmezliği veya ARDS varlığında uygulanacak yaklaşım ve yöntemler:</a:t>
            </a:r>
            <a:br>
              <a:rPr lang="tr-TR" sz="2000" dirty="0">
                <a:solidFill>
                  <a:schemeClr val="bg1"/>
                </a:solidFill>
                <a:latin typeface="+mj-lt"/>
              </a:rPr>
            </a:br>
            <a:endParaRPr lang="tr-TR" sz="2000" dirty="0">
              <a:solidFill>
                <a:schemeClr val="bg1"/>
              </a:solidFill>
              <a:latin typeface="+mj-lt"/>
            </a:endParaRPr>
          </a:p>
        </p:txBody>
      </p:sp>
      <p:sp>
        <p:nvSpPr>
          <p:cNvPr id="3" name="İçerik Yer Tutucusu 2">
            <a:extLst>
              <a:ext uri="{FF2B5EF4-FFF2-40B4-BE49-F238E27FC236}">
                <a16:creationId xmlns:a16="http://schemas.microsoft.com/office/drawing/2014/main" xmlns="" id="{E70F2B11-2946-4A9C-917D-8DA82E0F4BDC}"/>
              </a:ext>
            </a:extLst>
          </p:cNvPr>
          <p:cNvSpPr>
            <a:spLocks noGrp="1"/>
          </p:cNvSpPr>
          <p:nvPr>
            <p:ph idx="1"/>
          </p:nvPr>
        </p:nvSpPr>
        <p:spPr>
          <a:xfrm>
            <a:off x="838200" y="1219200"/>
            <a:ext cx="10515600" cy="5438775"/>
          </a:xfrm>
        </p:spPr>
        <p:txBody>
          <a:bodyPr>
            <a:normAutofit fontScale="92500"/>
          </a:bodyPr>
          <a:lstStyle/>
          <a:p>
            <a:pPr marL="457200" lvl="1" indent="-457200">
              <a:buFont typeface="+mj-lt"/>
              <a:buAutoNum type="arabicPeriod"/>
            </a:pPr>
            <a:r>
              <a:rPr lang="tr-TR" dirty="0" err="1"/>
              <a:t>Hipoksemik</a:t>
            </a:r>
            <a:r>
              <a:rPr lang="tr-TR" dirty="0"/>
              <a:t> solunum yetmezliğinin erken dönemde tanınması gereklidir. Bu hastaların solunum iş yükündeki artış ve </a:t>
            </a:r>
            <a:r>
              <a:rPr lang="tr-TR" dirty="0" err="1"/>
              <a:t>hipoksemi</a:t>
            </a:r>
            <a:r>
              <a:rPr lang="tr-TR" dirty="0"/>
              <a:t> konvansiyonel oksijen tedavisine rağmen artış gösterir.</a:t>
            </a:r>
          </a:p>
          <a:p>
            <a:pPr marL="457200" lvl="1" indent="-457200">
              <a:buFont typeface="+mj-lt"/>
              <a:buAutoNum type="arabicPeriod"/>
            </a:pPr>
            <a:endParaRPr lang="tr-TR" dirty="0"/>
          </a:p>
          <a:p>
            <a:pPr marL="457200" lvl="1" indent="-457200">
              <a:buFont typeface="+mj-lt"/>
              <a:buAutoNum type="arabicPeriod"/>
            </a:pPr>
            <a:r>
              <a:rPr lang="tr-TR" dirty="0"/>
              <a:t>Yüksek akımlı nazal oksijen tedavisi ve </a:t>
            </a:r>
            <a:r>
              <a:rPr lang="tr-TR" dirty="0" err="1"/>
              <a:t>noninvaziv</a:t>
            </a:r>
            <a:r>
              <a:rPr lang="tr-TR" dirty="0"/>
              <a:t> mekanik </a:t>
            </a:r>
            <a:r>
              <a:rPr lang="tr-TR" dirty="0" err="1"/>
              <a:t>ventilasyon</a:t>
            </a:r>
            <a:r>
              <a:rPr lang="tr-TR" dirty="0"/>
              <a:t> (NIMV) desteği seçilmiş </a:t>
            </a:r>
            <a:r>
              <a:rPr lang="tr-TR" dirty="0" err="1"/>
              <a:t>hipoksemik</a:t>
            </a:r>
            <a:r>
              <a:rPr lang="tr-TR" dirty="0"/>
              <a:t> solunum yetmezliği olgularına uygulanabilir. Ancak bu hastalar klinik kötüleşme açısından yakın takip edilmeli, ilk bir saatte olumlu yanıt alınamamışsa (</a:t>
            </a:r>
            <a:r>
              <a:rPr lang="tr-TR" dirty="0" err="1"/>
              <a:t>refrakter</a:t>
            </a:r>
            <a:r>
              <a:rPr lang="tr-TR" dirty="0"/>
              <a:t> </a:t>
            </a:r>
            <a:r>
              <a:rPr lang="tr-TR" dirty="0" err="1"/>
              <a:t>hipoksemi</a:t>
            </a:r>
            <a:r>
              <a:rPr lang="tr-TR" dirty="0"/>
              <a:t>, </a:t>
            </a:r>
            <a:r>
              <a:rPr lang="tr-TR" dirty="0" err="1"/>
              <a:t>takipne</a:t>
            </a:r>
            <a:r>
              <a:rPr lang="tr-TR" dirty="0"/>
              <a:t>, </a:t>
            </a:r>
            <a:r>
              <a:rPr lang="tr-TR" dirty="0" err="1"/>
              <a:t>tidal</a:t>
            </a:r>
            <a:r>
              <a:rPr lang="tr-TR" dirty="0"/>
              <a:t> volüm&gt; 9 ml/ideal kg), hastalar </a:t>
            </a:r>
            <a:r>
              <a:rPr lang="tr-TR" dirty="0" err="1"/>
              <a:t>invaziv</a:t>
            </a:r>
            <a:r>
              <a:rPr lang="tr-TR" dirty="0"/>
              <a:t> mekanik </a:t>
            </a:r>
            <a:r>
              <a:rPr lang="tr-TR" dirty="0" err="1"/>
              <a:t>ventilasyon</a:t>
            </a:r>
            <a:r>
              <a:rPr lang="tr-TR" dirty="0"/>
              <a:t> açısından değerlendirilmelidir. Yüksek akımlı oksijen tedavisinin </a:t>
            </a:r>
            <a:r>
              <a:rPr lang="tr-TR" dirty="0" err="1"/>
              <a:t>viral</a:t>
            </a:r>
            <a:r>
              <a:rPr lang="tr-TR" dirty="0"/>
              <a:t> enfeksiyonlarda damlacık yoluyla </a:t>
            </a:r>
            <a:r>
              <a:rPr lang="tr-TR" dirty="0" err="1"/>
              <a:t>bulaşı</a:t>
            </a:r>
            <a:r>
              <a:rPr lang="tr-TR" dirty="0"/>
              <a:t> artırabileceğine dair görüş bildirilmiştir. </a:t>
            </a:r>
          </a:p>
          <a:p>
            <a:pPr marL="457200" lvl="1" indent="-457200">
              <a:buFont typeface="+mj-lt"/>
              <a:buAutoNum type="arabicPeriod"/>
            </a:pPr>
            <a:endParaRPr lang="tr-TR" dirty="0"/>
          </a:p>
          <a:p>
            <a:pPr marL="457200" lvl="1" indent="-457200">
              <a:buFont typeface="+mj-lt"/>
              <a:buAutoNum type="arabicPeriod"/>
            </a:pPr>
            <a:r>
              <a:rPr lang="tr-TR" dirty="0"/>
              <a:t>NIMV uygularken mümkünse </a:t>
            </a:r>
            <a:r>
              <a:rPr lang="tr-TR" dirty="0" err="1"/>
              <a:t>helmet</a:t>
            </a:r>
            <a:r>
              <a:rPr lang="tr-TR" dirty="0"/>
              <a:t> (miğfer) maske kullanılması önerilir. Yoğun bakım </a:t>
            </a:r>
            <a:r>
              <a:rPr lang="tr-TR" dirty="0" err="1"/>
              <a:t>ventilatörleri</a:t>
            </a:r>
            <a:r>
              <a:rPr lang="tr-TR" dirty="0"/>
              <a:t> veya çift devre </a:t>
            </a:r>
            <a:r>
              <a:rPr lang="tr-TR" dirty="0" err="1"/>
              <a:t>ventilatörlerle</a:t>
            </a:r>
            <a:r>
              <a:rPr lang="tr-TR" dirty="0"/>
              <a:t> uygulanmalıdır; devreye </a:t>
            </a:r>
            <a:r>
              <a:rPr lang="tr-TR" dirty="0" err="1"/>
              <a:t>viral</a:t>
            </a:r>
            <a:r>
              <a:rPr lang="tr-TR" dirty="0"/>
              <a:t>/bakteriyel filtre eklenmelidir. </a:t>
            </a:r>
          </a:p>
        </p:txBody>
      </p:sp>
    </p:spTree>
    <p:extLst>
      <p:ext uri="{BB962C8B-B14F-4D97-AF65-F5344CB8AC3E}">
        <p14:creationId xmlns:p14="http://schemas.microsoft.com/office/powerpoint/2010/main" xmlns="" val="30857931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D76EF21-7762-45A7-9885-B543155B414C}"/>
              </a:ext>
            </a:extLst>
          </p:cNvPr>
          <p:cNvSpPr>
            <a:spLocks noGrp="1"/>
          </p:cNvSpPr>
          <p:nvPr>
            <p:ph type="title"/>
          </p:nvPr>
        </p:nvSpPr>
        <p:spPr>
          <a:xfrm>
            <a:off x="1395022" y="517863"/>
            <a:ext cx="10244528" cy="701337"/>
          </a:xfrm>
        </p:spPr>
        <p:txBody>
          <a:bodyPr>
            <a:noAutofit/>
          </a:bodyPr>
          <a:lstStyle/>
          <a:p>
            <a:r>
              <a:rPr lang="tr-TR" sz="2000" dirty="0">
                <a:solidFill>
                  <a:schemeClr val="bg1"/>
                </a:solidFill>
                <a:latin typeface="+mj-lt"/>
              </a:rPr>
              <a:t>Ağır solunum yolu enfeksiyonu, </a:t>
            </a:r>
            <a:r>
              <a:rPr lang="tr-TR" sz="2000" dirty="0" err="1">
                <a:solidFill>
                  <a:schemeClr val="bg1"/>
                </a:solidFill>
                <a:latin typeface="+mj-lt"/>
              </a:rPr>
              <a:t>hipoksemik</a:t>
            </a:r>
            <a:r>
              <a:rPr lang="tr-TR" sz="2000" dirty="0">
                <a:solidFill>
                  <a:schemeClr val="bg1"/>
                </a:solidFill>
                <a:latin typeface="+mj-lt"/>
              </a:rPr>
              <a:t> solunum yetmezliği veya ARDS varlığında uygulanacak yaklaşım ve yöntemler:</a:t>
            </a:r>
            <a:br>
              <a:rPr lang="tr-TR" sz="2000" dirty="0">
                <a:solidFill>
                  <a:schemeClr val="bg1"/>
                </a:solidFill>
                <a:latin typeface="+mj-lt"/>
              </a:rPr>
            </a:br>
            <a:endParaRPr lang="tr-TR" sz="2000" dirty="0">
              <a:solidFill>
                <a:schemeClr val="bg1"/>
              </a:solidFill>
              <a:latin typeface="+mj-lt"/>
            </a:endParaRPr>
          </a:p>
        </p:txBody>
      </p:sp>
      <p:sp>
        <p:nvSpPr>
          <p:cNvPr id="3" name="İçerik Yer Tutucusu 2">
            <a:extLst>
              <a:ext uri="{FF2B5EF4-FFF2-40B4-BE49-F238E27FC236}">
                <a16:creationId xmlns:a16="http://schemas.microsoft.com/office/drawing/2014/main" xmlns="" id="{E70F2B11-2946-4A9C-917D-8DA82E0F4BDC}"/>
              </a:ext>
            </a:extLst>
          </p:cNvPr>
          <p:cNvSpPr>
            <a:spLocks noGrp="1"/>
          </p:cNvSpPr>
          <p:nvPr>
            <p:ph idx="1"/>
          </p:nvPr>
        </p:nvSpPr>
        <p:spPr>
          <a:xfrm>
            <a:off x="838200" y="1219200"/>
            <a:ext cx="10515600" cy="5438775"/>
          </a:xfrm>
        </p:spPr>
        <p:txBody>
          <a:bodyPr>
            <a:normAutofit/>
          </a:bodyPr>
          <a:lstStyle/>
          <a:p>
            <a:pPr marL="914400" lvl="1" indent="-457200">
              <a:buFont typeface="+mj-lt"/>
              <a:buAutoNum type="arabicPeriod" startAt="4"/>
            </a:pPr>
            <a:r>
              <a:rPr lang="tr-TR" dirty="0" err="1"/>
              <a:t>Sekresyonların</a:t>
            </a:r>
            <a:r>
              <a:rPr lang="tr-TR" dirty="0"/>
              <a:t> kontrol edilemediği, </a:t>
            </a:r>
            <a:r>
              <a:rPr lang="tr-TR" dirty="0" err="1"/>
              <a:t>aspirasyon</a:t>
            </a:r>
            <a:r>
              <a:rPr lang="tr-TR" dirty="0"/>
              <a:t> riski olan, </a:t>
            </a:r>
            <a:r>
              <a:rPr lang="tr-TR" dirty="0" err="1"/>
              <a:t>hemodinamik</a:t>
            </a:r>
            <a:r>
              <a:rPr lang="tr-TR" dirty="0"/>
              <a:t> bozukluğu olan, </a:t>
            </a:r>
            <a:r>
              <a:rPr lang="tr-TR" dirty="0" err="1"/>
              <a:t>multiorgan</a:t>
            </a:r>
            <a:r>
              <a:rPr lang="tr-TR" dirty="0"/>
              <a:t> yetmezliği olan veya bozulmuş </a:t>
            </a:r>
            <a:r>
              <a:rPr lang="tr-TR" dirty="0" err="1"/>
              <a:t>mental</a:t>
            </a:r>
            <a:r>
              <a:rPr lang="tr-TR" dirty="0"/>
              <a:t> durumu olan hastalara </a:t>
            </a:r>
            <a:r>
              <a:rPr lang="tr-TR" dirty="0" err="1"/>
              <a:t>NIMV’den</a:t>
            </a:r>
            <a:r>
              <a:rPr lang="tr-TR" dirty="0"/>
              <a:t> kaçınılmalıdır.  </a:t>
            </a:r>
          </a:p>
          <a:p>
            <a:pPr marL="914400" lvl="1" indent="-457200">
              <a:buFont typeface="+mj-lt"/>
              <a:buAutoNum type="arabicPeriod" startAt="4"/>
            </a:pPr>
            <a:r>
              <a:rPr lang="tr-TR" dirty="0" err="1"/>
              <a:t>Endotrakeal</a:t>
            </a:r>
            <a:r>
              <a:rPr lang="tr-TR" dirty="0"/>
              <a:t> </a:t>
            </a:r>
            <a:r>
              <a:rPr lang="tr-TR" dirty="0" err="1"/>
              <a:t>entübasyon</a:t>
            </a:r>
            <a:r>
              <a:rPr lang="tr-TR" dirty="0"/>
              <a:t> eğitimli ve tecrübeli kişilerce, hızlı ardışık </a:t>
            </a:r>
            <a:r>
              <a:rPr lang="tr-TR" dirty="0" err="1"/>
              <a:t>entübasyon</a:t>
            </a:r>
            <a:r>
              <a:rPr lang="tr-TR" dirty="0"/>
              <a:t> protokolü ile uygulanmalıdır. </a:t>
            </a:r>
            <a:r>
              <a:rPr lang="tr-TR" dirty="0" err="1"/>
              <a:t>Entübasyon</a:t>
            </a:r>
            <a:r>
              <a:rPr lang="tr-TR" dirty="0"/>
              <a:t> mümkünse video </a:t>
            </a:r>
            <a:r>
              <a:rPr lang="tr-TR" dirty="0" err="1"/>
              <a:t>larengeskop</a:t>
            </a:r>
            <a:r>
              <a:rPr lang="tr-TR" dirty="0"/>
              <a:t> ile uygulanmalıdır. Zor havayolu olduğu düşünülen hastalara </a:t>
            </a:r>
            <a:r>
              <a:rPr lang="tr-TR" dirty="0" err="1"/>
              <a:t>fleksible</a:t>
            </a:r>
            <a:r>
              <a:rPr lang="tr-TR" dirty="0"/>
              <a:t> </a:t>
            </a:r>
            <a:r>
              <a:rPr lang="tr-TR" dirty="0" err="1"/>
              <a:t>bronkoskopi</a:t>
            </a:r>
            <a:r>
              <a:rPr lang="tr-TR" dirty="0"/>
              <a:t> eşliğinde </a:t>
            </a:r>
            <a:r>
              <a:rPr lang="tr-TR" dirty="0" err="1"/>
              <a:t>entübasyon</a:t>
            </a:r>
            <a:r>
              <a:rPr lang="tr-TR" dirty="0"/>
              <a:t> uygulanabilir. Mümkünse </a:t>
            </a:r>
            <a:r>
              <a:rPr lang="tr-TR" dirty="0" err="1"/>
              <a:t>preoksijenizasyon</a:t>
            </a:r>
            <a:r>
              <a:rPr lang="tr-TR" dirty="0"/>
              <a:t> esnasında balon-maske kullanımından kaçınılmalıdır. Balon maske uygulamasında da filtre kullanılmalıdır.</a:t>
            </a:r>
          </a:p>
          <a:p>
            <a:pPr marL="914400" lvl="1" indent="-457200">
              <a:buFont typeface="+mj-lt"/>
              <a:buAutoNum type="arabicPeriod" startAt="4"/>
            </a:pPr>
            <a:r>
              <a:rPr lang="tr-TR" dirty="0" err="1"/>
              <a:t>Entübasyon</a:t>
            </a:r>
            <a:r>
              <a:rPr lang="tr-TR" dirty="0"/>
              <a:t> öncesi öksürüğü baskılamak için </a:t>
            </a:r>
            <a:r>
              <a:rPr lang="tr-TR" dirty="0" err="1"/>
              <a:t>nöromuskuler</a:t>
            </a:r>
            <a:r>
              <a:rPr lang="tr-TR" dirty="0"/>
              <a:t> </a:t>
            </a:r>
            <a:r>
              <a:rPr lang="tr-TR" dirty="0" err="1"/>
              <a:t>bloker</a:t>
            </a:r>
            <a:r>
              <a:rPr lang="tr-TR" dirty="0"/>
              <a:t> kullanılabilir. </a:t>
            </a:r>
          </a:p>
        </p:txBody>
      </p:sp>
    </p:spTree>
    <p:extLst>
      <p:ext uri="{BB962C8B-B14F-4D97-AF65-F5344CB8AC3E}">
        <p14:creationId xmlns:p14="http://schemas.microsoft.com/office/powerpoint/2010/main" xmlns="" val="5898389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D76EF21-7762-45A7-9885-B543155B414C}"/>
              </a:ext>
            </a:extLst>
          </p:cNvPr>
          <p:cNvSpPr>
            <a:spLocks noGrp="1"/>
          </p:cNvSpPr>
          <p:nvPr>
            <p:ph type="title"/>
          </p:nvPr>
        </p:nvSpPr>
        <p:spPr>
          <a:xfrm>
            <a:off x="1395022" y="517863"/>
            <a:ext cx="10244528" cy="701337"/>
          </a:xfrm>
        </p:spPr>
        <p:txBody>
          <a:bodyPr>
            <a:noAutofit/>
          </a:bodyPr>
          <a:lstStyle/>
          <a:p>
            <a:r>
              <a:rPr lang="tr-TR" sz="2000" dirty="0">
                <a:solidFill>
                  <a:schemeClr val="bg1"/>
                </a:solidFill>
                <a:latin typeface="+mj-lt"/>
              </a:rPr>
              <a:t>Ağır solunum yolu enfeksiyonu, </a:t>
            </a:r>
            <a:r>
              <a:rPr lang="tr-TR" sz="2000" dirty="0" err="1">
                <a:solidFill>
                  <a:schemeClr val="bg1"/>
                </a:solidFill>
                <a:latin typeface="+mj-lt"/>
              </a:rPr>
              <a:t>hipoksemik</a:t>
            </a:r>
            <a:r>
              <a:rPr lang="tr-TR" sz="2000" dirty="0">
                <a:solidFill>
                  <a:schemeClr val="bg1"/>
                </a:solidFill>
                <a:latin typeface="+mj-lt"/>
              </a:rPr>
              <a:t> solunum yetmezliği veya ARDS varlığında uygulanacak yaklaşım ve yöntemler:</a:t>
            </a:r>
            <a:br>
              <a:rPr lang="tr-TR" sz="2000" dirty="0">
                <a:solidFill>
                  <a:schemeClr val="bg1"/>
                </a:solidFill>
                <a:latin typeface="+mj-lt"/>
              </a:rPr>
            </a:br>
            <a:endParaRPr lang="tr-TR" sz="2000" dirty="0">
              <a:solidFill>
                <a:schemeClr val="bg1"/>
              </a:solidFill>
              <a:latin typeface="+mj-lt"/>
            </a:endParaRPr>
          </a:p>
        </p:txBody>
      </p:sp>
      <p:sp>
        <p:nvSpPr>
          <p:cNvPr id="3" name="İçerik Yer Tutucusu 2">
            <a:extLst>
              <a:ext uri="{FF2B5EF4-FFF2-40B4-BE49-F238E27FC236}">
                <a16:creationId xmlns:a16="http://schemas.microsoft.com/office/drawing/2014/main" xmlns="" id="{E70F2B11-2946-4A9C-917D-8DA82E0F4BDC}"/>
              </a:ext>
            </a:extLst>
          </p:cNvPr>
          <p:cNvSpPr>
            <a:spLocks noGrp="1"/>
          </p:cNvSpPr>
          <p:nvPr>
            <p:ph idx="1"/>
          </p:nvPr>
        </p:nvSpPr>
        <p:spPr>
          <a:xfrm>
            <a:off x="838200" y="1219200"/>
            <a:ext cx="10515600" cy="5438775"/>
          </a:xfrm>
        </p:spPr>
        <p:txBody>
          <a:bodyPr>
            <a:normAutofit/>
          </a:bodyPr>
          <a:lstStyle/>
          <a:p>
            <a:pPr marL="914400" lvl="1" indent="-457200">
              <a:buFont typeface="+mj-lt"/>
              <a:buAutoNum type="arabicPeriod" startAt="7"/>
            </a:pPr>
            <a:r>
              <a:rPr lang="tr-TR" dirty="0" err="1"/>
              <a:t>Endotrakeal</a:t>
            </a:r>
            <a:r>
              <a:rPr lang="tr-TR" dirty="0"/>
              <a:t> </a:t>
            </a:r>
            <a:r>
              <a:rPr lang="tr-TR" dirty="0" err="1"/>
              <a:t>kuff</a:t>
            </a:r>
            <a:r>
              <a:rPr lang="tr-TR" dirty="0"/>
              <a:t> şişirilmeden, pozitif basınçlı </a:t>
            </a:r>
            <a:r>
              <a:rPr lang="tr-TR" dirty="0" err="1"/>
              <a:t>ventilasyona</a:t>
            </a:r>
            <a:r>
              <a:rPr lang="tr-TR" dirty="0"/>
              <a:t> başlanmamalıdır.</a:t>
            </a:r>
          </a:p>
          <a:p>
            <a:pPr marL="914400" lvl="1" indent="-457200">
              <a:buFont typeface="+mj-lt"/>
              <a:buAutoNum type="arabicPeriod" startAt="7"/>
            </a:pPr>
            <a:r>
              <a:rPr lang="tr-TR" dirty="0"/>
              <a:t>Nemlendirici filtre yerine aktif nemlendirme tercih edilmelidir. </a:t>
            </a:r>
          </a:p>
          <a:p>
            <a:pPr marL="914400" lvl="1" indent="-457200">
              <a:buFont typeface="+mj-lt"/>
              <a:buAutoNum type="arabicPeriod" startAt="7"/>
            </a:pPr>
            <a:r>
              <a:rPr lang="tr-TR" dirty="0"/>
              <a:t>Gerekli </a:t>
            </a:r>
            <a:r>
              <a:rPr lang="tr-TR" dirty="0" err="1"/>
              <a:t>olmadıkçamekanik</a:t>
            </a:r>
            <a:r>
              <a:rPr lang="tr-TR" dirty="0"/>
              <a:t> </a:t>
            </a:r>
            <a:r>
              <a:rPr lang="tr-TR" dirty="0" err="1"/>
              <a:t>ventilatör</a:t>
            </a:r>
            <a:r>
              <a:rPr lang="tr-TR" dirty="0"/>
              <a:t> devresinde bağlantı kesilmemeli, bağlantı kesilmesi gerekliyse mutlaka kişisel koruyucu ekipmanların kullanılması gereklidir. Mümkün ise kapalı sistem </a:t>
            </a:r>
            <a:r>
              <a:rPr lang="tr-TR" dirty="0" err="1"/>
              <a:t>aspirasyon</a:t>
            </a:r>
            <a:r>
              <a:rPr lang="tr-TR" dirty="0"/>
              <a:t> yöntemi kullanılmalıdır. Çok gerekli olmadıkça </a:t>
            </a:r>
            <a:r>
              <a:rPr lang="tr-TR" dirty="0" err="1"/>
              <a:t>bronkoskopik</a:t>
            </a:r>
            <a:r>
              <a:rPr lang="tr-TR" dirty="0"/>
              <a:t> işlemlerden kaçınılmalı, </a:t>
            </a:r>
            <a:r>
              <a:rPr lang="tr-TR" dirty="0" err="1"/>
              <a:t>bronkodilatör</a:t>
            </a:r>
            <a:r>
              <a:rPr lang="tr-TR" dirty="0"/>
              <a:t> tedavide </a:t>
            </a:r>
            <a:r>
              <a:rPr lang="tr-TR" dirty="0" err="1"/>
              <a:t>nebülizasyon</a:t>
            </a:r>
            <a:r>
              <a:rPr lang="tr-TR" dirty="0"/>
              <a:t> yerine ölçülü doz </a:t>
            </a:r>
            <a:r>
              <a:rPr lang="tr-TR" dirty="0" err="1"/>
              <a:t>inhaler</a:t>
            </a:r>
            <a:r>
              <a:rPr lang="tr-TR" dirty="0"/>
              <a:t> tercih edilmelidir.</a:t>
            </a:r>
          </a:p>
        </p:txBody>
      </p:sp>
    </p:spTree>
    <p:extLst>
      <p:ext uri="{BB962C8B-B14F-4D97-AF65-F5344CB8AC3E}">
        <p14:creationId xmlns:p14="http://schemas.microsoft.com/office/powerpoint/2010/main" xmlns="" val="917930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8">
            <a:extLst>
              <a:ext uri="{FF2B5EF4-FFF2-40B4-BE49-F238E27FC236}">
                <a16:creationId xmlns:a16="http://schemas.microsoft.com/office/drawing/2014/main" xmlns="" id="{E6C161D6-80A4-3240-9E3B-AF27CBF18DEE}"/>
              </a:ext>
            </a:extLst>
          </p:cNvPr>
          <p:cNvSpPr>
            <a:spLocks noGrp="1"/>
          </p:cNvSpPr>
          <p:nvPr>
            <p:ph idx="1"/>
          </p:nvPr>
        </p:nvSpPr>
        <p:spPr>
          <a:xfrm>
            <a:off x="1451727" y="1329505"/>
            <a:ext cx="9539927" cy="5325513"/>
          </a:xfrm>
        </p:spPr>
        <p:txBody>
          <a:bodyPr>
            <a:normAutofit/>
          </a:bodyPr>
          <a:lstStyle/>
          <a:p>
            <a:pPr marL="0" indent="0">
              <a:buNone/>
            </a:pPr>
            <a:r>
              <a:rPr lang="tr-TR" b="1" dirty="0" err="1">
                <a:latin typeface="+mn-lt"/>
              </a:rPr>
              <a:t>İnkübasyon</a:t>
            </a:r>
            <a:r>
              <a:rPr lang="tr-TR" b="1" dirty="0">
                <a:latin typeface="+mn-lt"/>
              </a:rPr>
              <a:t> Süresi </a:t>
            </a:r>
          </a:p>
          <a:p>
            <a:r>
              <a:rPr lang="tr-TR" dirty="0">
                <a:latin typeface="+mn-lt"/>
              </a:rPr>
              <a:t>O</a:t>
            </a:r>
            <a:r>
              <a:rPr lang="en-US" dirty="0" err="1">
                <a:latin typeface="+mn-lt"/>
              </a:rPr>
              <a:t>rtalama</a:t>
            </a:r>
            <a:r>
              <a:rPr lang="en-US" dirty="0">
                <a:latin typeface="+mn-lt"/>
              </a:rPr>
              <a:t> 5-6 </a:t>
            </a:r>
            <a:r>
              <a:rPr lang="en-US" dirty="0" err="1">
                <a:latin typeface="+mn-lt"/>
              </a:rPr>
              <a:t>gün</a:t>
            </a:r>
            <a:r>
              <a:rPr lang="en-US" dirty="0">
                <a:latin typeface="+mn-lt"/>
              </a:rPr>
              <a:t> (2-14 </a:t>
            </a:r>
            <a:r>
              <a:rPr lang="en-US" dirty="0" err="1">
                <a:latin typeface="+mn-lt"/>
              </a:rPr>
              <a:t>gün</a:t>
            </a:r>
            <a:r>
              <a:rPr lang="en-US" dirty="0">
                <a:latin typeface="+mn-lt"/>
              </a:rPr>
              <a:t>) </a:t>
            </a:r>
            <a:r>
              <a:rPr lang="tr-TR" dirty="0">
                <a:latin typeface="+mn-lt"/>
              </a:rPr>
              <a:t>olduğu </a:t>
            </a:r>
            <a:r>
              <a:rPr lang="en-US" dirty="0" err="1">
                <a:latin typeface="+mn-lt"/>
              </a:rPr>
              <a:t>gözlenmiştir</a:t>
            </a:r>
            <a:r>
              <a:rPr lang="en-US" dirty="0">
                <a:latin typeface="+mn-lt"/>
              </a:rPr>
              <a:t>. </a:t>
            </a:r>
            <a:endParaRPr lang="tr-TR" dirty="0">
              <a:latin typeface="+mn-lt"/>
            </a:endParaRPr>
          </a:p>
          <a:p>
            <a:endParaRPr lang="tr-TR" dirty="0">
              <a:latin typeface="+mn-lt"/>
            </a:endParaRPr>
          </a:p>
          <a:p>
            <a:pPr marL="0" indent="0">
              <a:buNone/>
            </a:pPr>
            <a:r>
              <a:rPr lang="tr-TR" b="1" dirty="0">
                <a:latin typeface="+mn-lt"/>
              </a:rPr>
              <a:t>B</a:t>
            </a:r>
            <a:r>
              <a:rPr lang="en-US" b="1" dirty="0" err="1">
                <a:latin typeface="+mn-lt"/>
              </a:rPr>
              <a:t>ulaştırıcılık</a:t>
            </a:r>
            <a:r>
              <a:rPr lang="en-US" b="1" dirty="0">
                <a:latin typeface="+mn-lt"/>
              </a:rPr>
              <a:t> </a:t>
            </a:r>
            <a:r>
              <a:rPr lang="tr-TR" b="1" dirty="0">
                <a:latin typeface="+mn-lt"/>
              </a:rPr>
              <a:t>S</a:t>
            </a:r>
            <a:r>
              <a:rPr lang="en-US" b="1" dirty="0" err="1">
                <a:latin typeface="+mn-lt"/>
              </a:rPr>
              <a:t>üresi</a:t>
            </a:r>
            <a:r>
              <a:rPr lang="en-US" b="1" dirty="0">
                <a:latin typeface="+mn-lt"/>
              </a:rPr>
              <a:t> </a:t>
            </a:r>
            <a:r>
              <a:rPr lang="tr-TR" b="1" dirty="0">
                <a:latin typeface="+mn-lt"/>
              </a:rPr>
              <a:t> </a:t>
            </a:r>
          </a:p>
          <a:p>
            <a:r>
              <a:rPr lang="tr-TR" dirty="0">
                <a:latin typeface="+mn-lt"/>
              </a:rPr>
              <a:t>K</a:t>
            </a:r>
            <a:r>
              <a:rPr lang="en-US" dirty="0" err="1">
                <a:latin typeface="+mn-lt"/>
              </a:rPr>
              <a:t>esin</a:t>
            </a:r>
            <a:r>
              <a:rPr lang="en-US" dirty="0">
                <a:latin typeface="+mn-lt"/>
              </a:rPr>
              <a:t> </a:t>
            </a:r>
            <a:r>
              <a:rPr lang="en-US" dirty="0" err="1">
                <a:latin typeface="+mn-lt"/>
              </a:rPr>
              <a:t>olarak</a:t>
            </a:r>
            <a:r>
              <a:rPr lang="en-US" dirty="0">
                <a:latin typeface="+mn-lt"/>
              </a:rPr>
              <a:t> </a:t>
            </a:r>
            <a:r>
              <a:rPr lang="en-US" dirty="0" err="1">
                <a:latin typeface="+mn-lt"/>
              </a:rPr>
              <a:t>bilinmemektedir</a:t>
            </a:r>
            <a:r>
              <a:rPr lang="en-US" dirty="0">
                <a:latin typeface="+mn-lt"/>
              </a:rPr>
              <a:t>. </a:t>
            </a:r>
            <a:endParaRPr lang="tr-TR" dirty="0">
              <a:latin typeface="+mn-lt"/>
            </a:endParaRPr>
          </a:p>
          <a:p>
            <a:r>
              <a:rPr lang="en-US" dirty="0" err="1">
                <a:latin typeface="+mn-lt"/>
              </a:rPr>
              <a:t>Semptomatik</a:t>
            </a:r>
            <a:r>
              <a:rPr lang="en-US" dirty="0">
                <a:latin typeface="+mn-lt"/>
              </a:rPr>
              <a:t> </a:t>
            </a:r>
            <a:r>
              <a:rPr lang="en-US" dirty="0" err="1">
                <a:latin typeface="+mn-lt"/>
              </a:rPr>
              <a:t>dönemden</a:t>
            </a:r>
            <a:r>
              <a:rPr lang="en-US" dirty="0">
                <a:latin typeface="+mn-lt"/>
              </a:rPr>
              <a:t> 1-2 </a:t>
            </a:r>
            <a:r>
              <a:rPr lang="en-US" dirty="0" err="1">
                <a:latin typeface="+mn-lt"/>
              </a:rPr>
              <a:t>gün</a:t>
            </a:r>
            <a:r>
              <a:rPr lang="en-US" dirty="0">
                <a:latin typeface="+mn-lt"/>
              </a:rPr>
              <a:t> </a:t>
            </a:r>
            <a:r>
              <a:rPr lang="en-US" dirty="0" err="1">
                <a:latin typeface="+mn-lt"/>
              </a:rPr>
              <a:t>önce</a:t>
            </a:r>
            <a:r>
              <a:rPr lang="en-US" dirty="0">
                <a:latin typeface="+mn-lt"/>
              </a:rPr>
              <a:t> </a:t>
            </a:r>
            <a:r>
              <a:rPr lang="en-US" dirty="0" err="1">
                <a:latin typeface="+mn-lt"/>
              </a:rPr>
              <a:t>başlayıp</a:t>
            </a:r>
            <a:r>
              <a:rPr lang="en-US" dirty="0">
                <a:latin typeface="+mn-lt"/>
              </a:rPr>
              <a:t> </a:t>
            </a:r>
            <a:r>
              <a:rPr lang="en-US" dirty="0" err="1">
                <a:latin typeface="+mn-lt"/>
              </a:rPr>
              <a:t>semptomların</a:t>
            </a:r>
            <a:r>
              <a:rPr lang="en-US" dirty="0">
                <a:latin typeface="+mn-lt"/>
              </a:rPr>
              <a:t> </a:t>
            </a:r>
            <a:r>
              <a:rPr lang="en-US" dirty="0" err="1">
                <a:latin typeface="+mn-lt"/>
              </a:rPr>
              <a:t>kaybolmasıyla</a:t>
            </a:r>
            <a:r>
              <a:rPr lang="en-US" dirty="0">
                <a:latin typeface="+mn-lt"/>
              </a:rPr>
              <a:t> </a:t>
            </a:r>
            <a:r>
              <a:rPr lang="en-US" dirty="0" err="1">
                <a:latin typeface="+mn-lt"/>
              </a:rPr>
              <a:t>sona</a:t>
            </a:r>
            <a:r>
              <a:rPr lang="en-US" dirty="0">
                <a:latin typeface="+mn-lt"/>
              </a:rPr>
              <a:t> </a:t>
            </a:r>
            <a:r>
              <a:rPr lang="en-US" dirty="0" err="1">
                <a:latin typeface="+mn-lt"/>
              </a:rPr>
              <a:t>erdiği</a:t>
            </a:r>
            <a:r>
              <a:rPr lang="en-US" dirty="0">
                <a:latin typeface="+mn-lt"/>
              </a:rPr>
              <a:t> </a:t>
            </a:r>
            <a:r>
              <a:rPr lang="en-US" dirty="0" err="1">
                <a:latin typeface="+mn-lt"/>
              </a:rPr>
              <a:t>düşünülmektedir</a:t>
            </a:r>
            <a:r>
              <a:rPr lang="en-US" dirty="0">
                <a:latin typeface="+mn-lt"/>
              </a:rPr>
              <a:t>. </a:t>
            </a:r>
            <a:endParaRPr lang="tr-TR" dirty="0">
              <a:latin typeface="+mn-lt"/>
            </a:endParaRPr>
          </a:p>
          <a:p>
            <a:pPr>
              <a:lnSpc>
                <a:spcPct val="100000"/>
              </a:lnSpc>
            </a:pPr>
            <a:endParaRPr lang="tr-TR" dirty="0">
              <a:latin typeface="+mn-lt"/>
            </a:endParaRPr>
          </a:p>
          <a:p>
            <a:pPr>
              <a:lnSpc>
                <a:spcPct val="100000"/>
              </a:lnSpc>
            </a:pPr>
            <a:endParaRPr lang="tr-TR" dirty="0">
              <a:latin typeface="+mn-lt"/>
            </a:endParaRPr>
          </a:p>
        </p:txBody>
      </p:sp>
      <p:sp>
        <p:nvSpPr>
          <p:cNvPr id="5" name="Unvan 1">
            <a:extLst>
              <a:ext uri="{FF2B5EF4-FFF2-40B4-BE49-F238E27FC236}">
                <a16:creationId xmlns:a16="http://schemas.microsoft.com/office/drawing/2014/main" xmlns="" id="{A1D24D99-7052-4101-A3E6-C686C52B0561}"/>
              </a:ext>
            </a:extLst>
          </p:cNvPr>
          <p:cNvSpPr txBox="1">
            <a:spLocks/>
          </p:cNvSpPr>
          <p:nvPr/>
        </p:nvSpPr>
        <p:spPr>
          <a:xfrm>
            <a:off x="1664964" y="202982"/>
            <a:ext cx="9326689"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err="1">
                <a:solidFill>
                  <a:schemeClr val="bg1"/>
                </a:solidFill>
                <a:latin typeface="+mj-lt"/>
              </a:rPr>
              <a:t>İnkübasyon</a:t>
            </a:r>
            <a:r>
              <a:rPr lang="tr-TR" sz="3200" dirty="0">
                <a:solidFill>
                  <a:schemeClr val="bg1"/>
                </a:solidFill>
                <a:latin typeface="+mj-lt"/>
              </a:rPr>
              <a:t> Süresi ve B</a:t>
            </a:r>
            <a:r>
              <a:rPr lang="en-US" sz="3200" dirty="0" err="1">
                <a:solidFill>
                  <a:schemeClr val="bg1"/>
                </a:solidFill>
                <a:latin typeface="+mj-lt"/>
              </a:rPr>
              <a:t>ulaştırıcılık</a:t>
            </a:r>
            <a:r>
              <a:rPr lang="en-US" sz="3200" dirty="0">
                <a:solidFill>
                  <a:schemeClr val="bg1"/>
                </a:solidFill>
                <a:latin typeface="+mj-lt"/>
              </a:rPr>
              <a:t> </a:t>
            </a:r>
            <a:r>
              <a:rPr lang="tr-TR" sz="3200" dirty="0" err="1">
                <a:solidFill>
                  <a:schemeClr val="bg1"/>
                </a:solidFill>
                <a:latin typeface="+mj-lt"/>
              </a:rPr>
              <a:t>S</a:t>
            </a:r>
            <a:r>
              <a:rPr lang="en-US" sz="3200" dirty="0" err="1">
                <a:solidFill>
                  <a:schemeClr val="bg1"/>
                </a:solidFill>
                <a:latin typeface="+mj-lt"/>
              </a:rPr>
              <a:t>üresi</a:t>
            </a:r>
            <a:r>
              <a:rPr lang="en-US" sz="3200" dirty="0">
                <a:solidFill>
                  <a:schemeClr val="bg1"/>
                </a:solidFill>
                <a:latin typeface="+mj-lt"/>
              </a:rPr>
              <a:t> </a:t>
            </a:r>
            <a:r>
              <a:rPr lang="tr-TR" sz="3200" dirty="0">
                <a:solidFill>
                  <a:schemeClr val="bg1"/>
                </a:solidFill>
                <a:latin typeface="+mj-lt"/>
              </a:rPr>
              <a:t> </a:t>
            </a:r>
          </a:p>
        </p:txBody>
      </p:sp>
    </p:spTree>
    <p:extLst>
      <p:ext uri="{BB962C8B-B14F-4D97-AF65-F5344CB8AC3E}">
        <p14:creationId xmlns:p14="http://schemas.microsoft.com/office/powerpoint/2010/main" xmlns="" val="27380518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D76EF21-7762-45A7-9885-B543155B414C}"/>
              </a:ext>
            </a:extLst>
          </p:cNvPr>
          <p:cNvSpPr>
            <a:spLocks noGrp="1"/>
          </p:cNvSpPr>
          <p:nvPr>
            <p:ph type="title"/>
          </p:nvPr>
        </p:nvSpPr>
        <p:spPr>
          <a:xfrm>
            <a:off x="1395022" y="517863"/>
            <a:ext cx="10244528" cy="701337"/>
          </a:xfrm>
        </p:spPr>
        <p:txBody>
          <a:bodyPr>
            <a:noAutofit/>
          </a:bodyPr>
          <a:lstStyle/>
          <a:p>
            <a:r>
              <a:rPr lang="tr-TR" sz="2000" dirty="0">
                <a:solidFill>
                  <a:schemeClr val="bg1"/>
                </a:solidFill>
                <a:latin typeface="+mj-lt"/>
              </a:rPr>
              <a:t>Ağır solunum yolu enfeksiyonu, </a:t>
            </a:r>
            <a:r>
              <a:rPr lang="tr-TR" sz="2000" dirty="0" err="1">
                <a:solidFill>
                  <a:schemeClr val="bg1"/>
                </a:solidFill>
                <a:latin typeface="+mj-lt"/>
              </a:rPr>
              <a:t>hipoksemik</a:t>
            </a:r>
            <a:r>
              <a:rPr lang="tr-TR" sz="2000" dirty="0">
                <a:solidFill>
                  <a:schemeClr val="bg1"/>
                </a:solidFill>
                <a:latin typeface="+mj-lt"/>
              </a:rPr>
              <a:t> solunum yetmezliği veya ARDS varlığında uygulanacak yaklaşım ve yöntemler:</a:t>
            </a:r>
            <a:br>
              <a:rPr lang="tr-TR" sz="2000" dirty="0">
                <a:solidFill>
                  <a:schemeClr val="bg1"/>
                </a:solidFill>
                <a:latin typeface="+mj-lt"/>
              </a:rPr>
            </a:br>
            <a:endParaRPr lang="tr-TR" sz="2000" dirty="0">
              <a:solidFill>
                <a:schemeClr val="bg1"/>
              </a:solidFill>
              <a:latin typeface="+mj-lt"/>
            </a:endParaRPr>
          </a:p>
        </p:txBody>
      </p:sp>
      <p:sp>
        <p:nvSpPr>
          <p:cNvPr id="3" name="İçerik Yer Tutucusu 2">
            <a:extLst>
              <a:ext uri="{FF2B5EF4-FFF2-40B4-BE49-F238E27FC236}">
                <a16:creationId xmlns:a16="http://schemas.microsoft.com/office/drawing/2014/main" xmlns="" id="{E70F2B11-2946-4A9C-917D-8DA82E0F4BDC}"/>
              </a:ext>
            </a:extLst>
          </p:cNvPr>
          <p:cNvSpPr>
            <a:spLocks noGrp="1"/>
          </p:cNvSpPr>
          <p:nvPr>
            <p:ph idx="1"/>
          </p:nvPr>
        </p:nvSpPr>
        <p:spPr>
          <a:xfrm>
            <a:off x="838200" y="1219200"/>
            <a:ext cx="10515600" cy="5438775"/>
          </a:xfrm>
        </p:spPr>
        <p:txBody>
          <a:bodyPr>
            <a:normAutofit/>
          </a:bodyPr>
          <a:lstStyle/>
          <a:p>
            <a:pPr marL="914400" lvl="1" indent="-457200">
              <a:buFont typeface="+mj-lt"/>
              <a:buAutoNum type="arabicPeriod" startAt="10"/>
            </a:pPr>
            <a:r>
              <a:rPr lang="tr-TR" dirty="0"/>
              <a:t>ARDS kliniği gelişen hastalarda, düşük </a:t>
            </a:r>
            <a:r>
              <a:rPr lang="tr-TR" dirty="0" err="1"/>
              <a:t>tidal</a:t>
            </a:r>
            <a:r>
              <a:rPr lang="tr-TR" dirty="0"/>
              <a:t> volümler (4-6 ml/ideal kg) ve düşük </a:t>
            </a:r>
            <a:r>
              <a:rPr lang="tr-TR" dirty="0" err="1"/>
              <a:t>inspiratuar</a:t>
            </a:r>
            <a:r>
              <a:rPr lang="tr-TR" dirty="0"/>
              <a:t> basınçlar (plato basıncı &lt; 30 cmH2O) uygulanmalıdır. Hedef </a:t>
            </a:r>
            <a:r>
              <a:rPr lang="tr-TR" dirty="0" err="1"/>
              <a:t>tidal</a:t>
            </a:r>
            <a:r>
              <a:rPr lang="tr-TR" dirty="0"/>
              <a:t> volümlere ulaşılabilmesi için derin </a:t>
            </a:r>
            <a:r>
              <a:rPr lang="tr-TR" dirty="0" err="1"/>
              <a:t>sedasyon</a:t>
            </a:r>
            <a:r>
              <a:rPr lang="tr-TR" dirty="0"/>
              <a:t> uygulanması gerekebilmektedir. </a:t>
            </a:r>
          </a:p>
          <a:p>
            <a:pPr marL="914400" lvl="1" indent="-457200">
              <a:buFont typeface="+mj-lt"/>
              <a:buAutoNum type="arabicPeriod" startAt="10"/>
            </a:pPr>
            <a:r>
              <a:rPr lang="tr-TR" dirty="0"/>
              <a:t>Kontrol edilemeyen yan etkiler ve </a:t>
            </a:r>
            <a:r>
              <a:rPr lang="tr-TR" dirty="0" err="1"/>
              <a:t>pH</a:t>
            </a:r>
            <a:r>
              <a:rPr lang="tr-TR" dirty="0"/>
              <a:t>&lt; 7.15 olduğu durumlarda </a:t>
            </a:r>
            <a:r>
              <a:rPr lang="tr-TR" dirty="0" err="1"/>
              <a:t>tidal</a:t>
            </a:r>
            <a:r>
              <a:rPr lang="tr-TR" dirty="0"/>
              <a:t> volümler 8 ml/kg’a çıkılabilir. Aksi durumda </a:t>
            </a:r>
            <a:r>
              <a:rPr lang="tr-TR" dirty="0" err="1"/>
              <a:t>permisif</a:t>
            </a:r>
            <a:r>
              <a:rPr lang="tr-TR" dirty="0"/>
              <a:t> </a:t>
            </a:r>
            <a:r>
              <a:rPr lang="tr-TR" dirty="0" err="1"/>
              <a:t>hiperkapniye</a:t>
            </a:r>
            <a:r>
              <a:rPr lang="tr-TR" dirty="0"/>
              <a:t> izin verilebilir. </a:t>
            </a:r>
          </a:p>
          <a:p>
            <a:pPr marL="914400" lvl="1" indent="-457200">
              <a:buFont typeface="+mj-lt"/>
              <a:buAutoNum type="arabicPeriod" startAt="10"/>
            </a:pPr>
            <a:r>
              <a:rPr lang="tr-TR" dirty="0"/>
              <a:t>Ağır ARDS olgularında (PaO2/FiO2&lt;150) günlük 12 saatten fazla </a:t>
            </a:r>
            <a:r>
              <a:rPr lang="tr-TR" dirty="0" err="1"/>
              <a:t>prone</a:t>
            </a:r>
            <a:r>
              <a:rPr lang="tr-TR" dirty="0"/>
              <a:t> pozisyonu uygulanmalıdır.</a:t>
            </a:r>
          </a:p>
          <a:p>
            <a:pPr marL="914400" lvl="1" indent="-457200">
              <a:buFont typeface="+mj-lt"/>
              <a:buAutoNum type="arabicPeriod" startAt="10"/>
            </a:pPr>
            <a:r>
              <a:rPr lang="tr-TR" dirty="0"/>
              <a:t>Doku </a:t>
            </a:r>
            <a:r>
              <a:rPr lang="tr-TR" dirty="0" err="1"/>
              <a:t>hipoperfüzyon</a:t>
            </a:r>
            <a:r>
              <a:rPr lang="tr-TR" dirty="0"/>
              <a:t> bulguları yoksa konservatif sıvı desteği verilmelidir. </a:t>
            </a:r>
          </a:p>
          <a:p>
            <a:pPr marL="914400" lvl="1" indent="-457200">
              <a:buFont typeface="+mj-lt"/>
              <a:buAutoNum type="arabicPeriod" startAt="10"/>
            </a:pPr>
            <a:endParaRPr lang="tr-TR" dirty="0"/>
          </a:p>
        </p:txBody>
      </p:sp>
    </p:spTree>
    <p:extLst>
      <p:ext uri="{BB962C8B-B14F-4D97-AF65-F5344CB8AC3E}">
        <p14:creationId xmlns:p14="http://schemas.microsoft.com/office/powerpoint/2010/main" xmlns="" val="35901426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D76EF21-7762-45A7-9885-B543155B414C}"/>
              </a:ext>
            </a:extLst>
          </p:cNvPr>
          <p:cNvSpPr>
            <a:spLocks noGrp="1"/>
          </p:cNvSpPr>
          <p:nvPr>
            <p:ph type="title"/>
          </p:nvPr>
        </p:nvSpPr>
        <p:spPr>
          <a:xfrm>
            <a:off x="1395022" y="517863"/>
            <a:ext cx="10244528" cy="701337"/>
          </a:xfrm>
        </p:spPr>
        <p:txBody>
          <a:bodyPr>
            <a:noAutofit/>
          </a:bodyPr>
          <a:lstStyle/>
          <a:p>
            <a:r>
              <a:rPr lang="tr-TR" sz="2000" dirty="0">
                <a:solidFill>
                  <a:schemeClr val="bg1"/>
                </a:solidFill>
                <a:latin typeface="+mj-lt"/>
              </a:rPr>
              <a:t>Ağır solunum yolu enfeksiyonu, </a:t>
            </a:r>
            <a:r>
              <a:rPr lang="tr-TR" sz="2000" dirty="0" err="1">
                <a:solidFill>
                  <a:schemeClr val="bg1"/>
                </a:solidFill>
                <a:latin typeface="+mj-lt"/>
              </a:rPr>
              <a:t>hipoksemik</a:t>
            </a:r>
            <a:r>
              <a:rPr lang="tr-TR" sz="2000" dirty="0">
                <a:solidFill>
                  <a:schemeClr val="bg1"/>
                </a:solidFill>
                <a:latin typeface="+mj-lt"/>
              </a:rPr>
              <a:t> solunum yetmezliği veya ARDS varlığında uygulanacak yaklaşım ve yöntemler:</a:t>
            </a:r>
            <a:br>
              <a:rPr lang="tr-TR" sz="2000" dirty="0">
                <a:solidFill>
                  <a:schemeClr val="bg1"/>
                </a:solidFill>
                <a:latin typeface="+mj-lt"/>
              </a:rPr>
            </a:br>
            <a:endParaRPr lang="tr-TR" sz="2000" dirty="0">
              <a:solidFill>
                <a:schemeClr val="bg1"/>
              </a:solidFill>
              <a:latin typeface="+mj-lt"/>
            </a:endParaRPr>
          </a:p>
        </p:txBody>
      </p:sp>
      <p:sp>
        <p:nvSpPr>
          <p:cNvPr id="3" name="İçerik Yer Tutucusu 2">
            <a:extLst>
              <a:ext uri="{FF2B5EF4-FFF2-40B4-BE49-F238E27FC236}">
                <a16:creationId xmlns:a16="http://schemas.microsoft.com/office/drawing/2014/main" xmlns="" id="{E70F2B11-2946-4A9C-917D-8DA82E0F4BDC}"/>
              </a:ext>
            </a:extLst>
          </p:cNvPr>
          <p:cNvSpPr>
            <a:spLocks noGrp="1"/>
          </p:cNvSpPr>
          <p:nvPr>
            <p:ph idx="1"/>
          </p:nvPr>
        </p:nvSpPr>
        <p:spPr>
          <a:xfrm>
            <a:off x="838200" y="1219200"/>
            <a:ext cx="10515600" cy="5438775"/>
          </a:xfrm>
        </p:spPr>
        <p:txBody>
          <a:bodyPr>
            <a:normAutofit/>
          </a:bodyPr>
          <a:lstStyle/>
          <a:p>
            <a:pPr marL="914400" lvl="1" indent="-457200">
              <a:buFont typeface="+mj-lt"/>
              <a:buAutoNum type="arabicPeriod" startAt="14"/>
            </a:pPr>
            <a:r>
              <a:rPr lang="tr-TR" dirty="0" err="1"/>
              <a:t>Atelektotravmaların</a:t>
            </a:r>
            <a:r>
              <a:rPr lang="tr-TR" dirty="0"/>
              <a:t> önleyecek ve alveol açıklığını sağlayacak ancak </a:t>
            </a:r>
            <a:r>
              <a:rPr lang="tr-TR" dirty="0" err="1"/>
              <a:t>overdistansiyona</a:t>
            </a:r>
            <a:r>
              <a:rPr lang="tr-TR" dirty="0"/>
              <a:t> neden olmayacak basınçlarda PEEP (</a:t>
            </a:r>
            <a:r>
              <a:rPr lang="tr-TR" dirty="0" err="1"/>
              <a:t>ekspiryum</a:t>
            </a:r>
            <a:r>
              <a:rPr lang="tr-TR" dirty="0"/>
              <a:t> sonu pozitif basınç) </a:t>
            </a:r>
            <a:r>
              <a:rPr lang="tr-TR" dirty="0" err="1"/>
              <a:t>titrasyonu</a:t>
            </a:r>
            <a:r>
              <a:rPr lang="tr-TR" dirty="0"/>
              <a:t> uygulanabilir. Orta ve ağır dereceli ARDS hastalarında yüksek PEEP uygulanabilir. </a:t>
            </a:r>
          </a:p>
          <a:p>
            <a:pPr marL="914400" lvl="1" indent="-457200">
              <a:buFont typeface="+mj-lt"/>
              <a:buAutoNum type="arabicPeriod" startAt="14"/>
            </a:pPr>
            <a:r>
              <a:rPr lang="tr-TR" dirty="0" err="1"/>
              <a:t>Nöromusküler</a:t>
            </a:r>
            <a:r>
              <a:rPr lang="tr-TR" dirty="0"/>
              <a:t> </a:t>
            </a:r>
            <a:r>
              <a:rPr lang="tr-TR" dirty="0" err="1"/>
              <a:t>bloker</a:t>
            </a:r>
            <a:r>
              <a:rPr lang="tr-TR" dirty="0"/>
              <a:t> ajanların kullanımı rutin olarak önerilmese de, orta-ağır </a:t>
            </a:r>
            <a:r>
              <a:rPr lang="tr-TR" dirty="0" err="1"/>
              <a:t>ARDS’de</a:t>
            </a:r>
            <a:r>
              <a:rPr lang="tr-TR" dirty="0"/>
              <a:t> </a:t>
            </a:r>
            <a:r>
              <a:rPr lang="tr-TR" dirty="0" err="1"/>
              <a:t>sedasyona</a:t>
            </a:r>
            <a:r>
              <a:rPr lang="tr-TR" dirty="0"/>
              <a:t> rağmen </a:t>
            </a:r>
            <a:r>
              <a:rPr lang="tr-TR" dirty="0" err="1"/>
              <a:t>ventilator</a:t>
            </a:r>
            <a:r>
              <a:rPr lang="tr-TR" dirty="0"/>
              <a:t> uyumsuzluğunda, dirençli </a:t>
            </a:r>
            <a:r>
              <a:rPr lang="tr-TR" dirty="0" err="1"/>
              <a:t>hipoksemi</a:t>
            </a:r>
            <a:r>
              <a:rPr lang="tr-TR" dirty="0"/>
              <a:t> veya </a:t>
            </a:r>
            <a:r>
              <a:rPr lang="tr-TR" dirty="0" err="1"/>
              <a:t>hiperkapni</a:t>
            </a:r>
            <a:r>
              <a:rPr lang="tr-TR" dirty="0"/>
              <a:t> varlığında uygulanabilir. </a:t>
            </a:r>
          </a:p>
          <a:p>
            <a:pPr marL="914400" lvl="1" indent="-457200">
              <a:buFont typeface="+mj-lt"/>
              <a:buAutoNum type="arabicPeriod" startAt="14"/>
            </a:pPr>
            <a:r>
              <a:rPr lang="tr-TR" dirty="0"/>
              <a:t>Akciğer koruyucu </a:t>
            </a:r>
            <a:r>
              <a:rPr lang="tr-TR" dirty="0" err="1"/>
              <a:t>ventilasyona</a:t>
            </a:r>
            <a:r>
              <a:rPr lang="tr-TR" dirty="0"/>
              <a:t> rağmen </a:t>
            </a:r>
            <a:r>
              <a:rPr lang="tr-TR" dirty="0" err="1"/>
              <a:t>refrakter</a:t>
            </a:r>
            <a:r>
              <a:rPr lang="tr-TR" dirty="0"/>
              <a:t> </a:t>
            </a:r>
            <a:r>
              <a:rPr lang="tr-TR" dirty="0" err="1"/>
              <a:t>hipoksemisi</a:t>
            </a:r>
            <a:r>
              <a:rPr lang="tr-TR" dirty="0"/>
              <a:t> olan hastalarda </a:t>
            </a:r>
            <a:r>
              <a:rPr lang="tr-TR" dirty="0" err="1"/>
              <a:t>ekstrakorporeal</a:t>
            </a:r>
            <a:r>
              <a:rPr lang="tr-TR" dirty="0"/>
              <a:t> yaşam desteği (ECMO) düşünülebilir, uygun hastaların deneyimli merkezlere sevki sağlanmalıdır.</a:t>
            </a:r>
          </a:p>
        </p:txBody>
      </p:sp>
    </p:spTree>
    <p:extLst>
      <p:ext uri="{BB962C8B-B14F-4D97-AF65-F5344CB8AC3E}">
        <p14:creationId xmlns:p14="http://schemas.microsoft.com/office/powerpoint/2010/main" xmlns="" val="11834687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err="1">
                <a:latin typeface="+mn-lt"/>
              </a:rPr>
              <a:t>Tidal</a:t>
            </a:r>
            <a:r>
              <a:rPr lang="tr-TR" dirty="0">
                <a:latin typeface="+mn-lt"/>
              </a:rPr>
              <a:t> </a:t>
            </a:r>
            <a:r>
              <a:rPr lang="tr-TR" dirty="0" err="1">
                <a:latin typeface="+mn-lt"/>
              </a:rPr>
              <a:t>volum</a:t>
            </a:r>
            <a:r>
              <a:rPr lang="tr-TR" dirty="0">
                <a:latin typeface="+mn-lt"/>
              </a:rPr>
              <a:t> hesaplama için ideal kg</a:t>
            </a:r>
          </a:p>
          <a:p>
            <a:r>
              <a:rPr lang="tr-TR" dirty="0">
                <a:latin typeface="+mn-lt"/>
              </a:rPr>
              <a:t>Erkek 50 + (0.91 × [Boy cm − 152.4]) </a:t>
            </a:r>
          </a:p>
          <a:p>
            <a:r>
              <a:rPr lang="tr-TR" dirty="0">
                <a:latin typeface="+mn-lt"/>
              </a:rPr>
              <a:t>Kadın 45.5 + (0.91 × [Boy cm − 152.4]</a:t>
            </a:r>
          </a:p>
          <a:p>
            <a:endParaRPr lang="tr-TR" dirty="0">
              <a:latin typeface="+mn-lt"/>
            </a:endParaRPr>
          </a:p>
        </p:txBody>
      </p:sp>
      <p:pic>
        <p:nvPicPr>
          <p:cNvPr id="7" name="Resim 6"/>
          <p:cNvPicPr>
            <a:picLocks noChangeAspect="1"/>
          </p:cNvPicPr>
          <p:nvPr/>
        </p:nvPicPr>
        <p:blipFill rotWithShape="1">
          <a:blip r:embed="rId2"/>
          <a:srcRect l="24937" t="39846" r="24002" b="36141"/>
          <a:stretch/>
        </p:blipFill>
        <p:spPr>
          <a:xfrm>
            <a:off x="838200" y="3514724"/>
            <a:ext cx="10063847" cy="2662239"/>
          </a:xfrm>
          <a:prstGeom prst="rect">
            <a:avLst/>
          </a:prstGeom>
        </p:spPr>
      </p:pic>
    </p:spTree>
    <p:extLst>
      <p:ext uri="{BB962C8B-B14F-4D97-AF65-F5344CB8AC3E}">
        <p14:creationId xmlns:p14="http://schemas.microsoft.com/office/powerpoint/2010/main" xmlns="" val="24452559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52172" y="403563"/>
            <a:ext cx="10244528" cy="701337"/>
          </a:xfrm>
        </p:spPr>
        <p:txBody>
          <a:bodyPr>
            <a:noAutofit/>
          </a:bodyPr>
          <a:lstStyle/>
          <a:p>
            <a:r>
              <a:rPr lang="tr-TR" sz="2400" dirty="0">
                <a:solidFill>
                  <a:schemeClr val="bg1"/>
                </a:solidFill>
                <a:latin typeface="+mj-lt"/>
              </a:rPr>
              <a:t>Septik Şok Varlığında Uygulanacak Yaklaşım ve Yöntemler </a:t>
            </a:r>
          </a:p>
        </p:txBody>
      </p:sp>
      <p:sp>
        <p:nvSpPr>
          <p:cNvPr id="3" name="İçerik Yer Tutucusu 2"/>
          <p:cNvSpPr>
            <a:spLocks noGrp="1"/>
          </p:cNvSpPr>
          <p:nvPr>
            <p:ph idx="1"/>
          </p:nvPr>
        </p:nvSpPr>
        <p:spPr>
          <a:xfrm>
            <a:off x="838200" y="1825625"/>
            <a:ext cx="11006138" cy="4351338"/>
          </a:xfrm>
        </p:spPr>
        <p:txBody>
          <a:bodyPr/>
          <a:lstStyle/>
          <a:p>
            <a:pPr lvl="0"/>
            <a:r>
              <a:rPr lang="tr-TR" dirty="0">
                <a:latin typeface="+mn-lt"/>
              </a:rPr>
              <a:t>İlk 1 saatte 30 ml/kg </a:t>
            </a:r>
            <a:r>
              <a:rPr lang="tr-TR" dirty="0" err="1">
                <a:latin typeface="+mn-lt"/>
              </a:rPr>
              <a:t>izotonik</a:t>
            </a:r>
            <a:r>
              <a:rPr lang="tr-TR" dirty="0">
                <a:latin typeface="+mn-lt"/>
              </a:rPr>
              <a:t> </a:t>
            </a:r>
            <a:r>
              <a:rPr lang="tr-TR" dirty="0" err="1">
                <a:latin typeface="+mn-lt"/>
              </a:rPr>
              <a:t>kristaloid</a:t>
            </a:r>
            <a:r>
              <a:rPr lang="tr-TR" dirty="0">
                <a:latin typeface="+mn-lt"/>
              </a:rPr>
              <a:t> sıvı (serum fizyolojik veya </a:t>
            </a:r>
            <a:r>
              <a:rPr lang="tr-TR" dirty="0" err="1">
                <a:latin typeface="+mn-lt"/>
              </a:rPr>
              <a:t>ringer</a:t>
            </a:r>
            <a:r>
              <a:rPr lang="tr-TR" dirty="0">
                <a:latin typeface="+mn-lt"/>
              </a:rPr>
              <a:t> </a:t>
            </a:r>
            <a:r>
              <a:rPr lang="tr-TR" dirty="0" err="1">
                <a:latin typeface="+mn-lt"/>
              </a:rPr>
              <a:t>laktat</a:t>
            </a:r>
            <a:r>
              <a:rPr lang="tr-TR" dirty="0">
                <a:latin typeface="+mn-lt"/>
              </a:rPr>
              <a:t>) uygulanmalı</a:t>
            </a:r>
          </a:p>
          <a:p>
            <a:pPr lvl="0"/>
            <a:r>
              <a:rPr lang="tr-TR" dirty="0">
                <a:latin typeface="+mn-lt"/>
              </a:rPr>
              <a:t>Sıvı </a:t>
            </a:r>
            <a:r>
              <a:rPr lang="tr-TR" dirty="0" err="1">
                <a:latin typeface="+mn-lt"/>
              </a:rPr>
              <a:t>resüstasyonuna</a:t>
            </a:r>
            <a:r>
              <a:rPr lang="tr-TR" dirty="0">
                <a:latin typeface="+mn-lt"/>
              </a:rPr>
              <a:t> rağmen şok tablosunun varlığında veya çok derin hipotansiyonda hemen ortalama </a:t>
            </a:r>
            <a:r>
              <a:rPr lang="tr-TR" dirty="0" err="1">
                <a:latin typeface="+mn-lt"/>
              </a:rPr>
              <a:t>arteriyel</a:t>
            </a:r>
            <a:r>
              <a:rPr lang="tr-TR" dirty="0">
                <a:latin typeface="+mn-lt"/>
              </a:rPr>
              <a:t> basınç 65 </a:t>
            </a:r>
            <a:r>
              <a:rPr lang="tr-TR" dirty="0" err="1">
                <a:latin typeface="+mn-lt"/>
              </a:rPr>
              <a:t>mmHg</a:t>
            </a:r>
            <a:r>
              <a:rPr lang="tr-TR" dirty="0">
                <a:latin typeface="+mn-lt"/>
              </a:rPr>
              <a:t> olacak şekilde </a:t>
            </a:r>
            <a:r>
              <a:rPr lang="tr-TR" dirty="0" err="1">
                <a:latin typeface="+mn-lt"/>
              </a:rPr>
              <a:t>vazopressör</a:t>
            </a:r>
            <a:r>
              <a:rPr lang="tr-TR" dirty="0">
                <a:latin typeface="+mn-lt"/>
              </a:rPr>
              <a:t> desteği verilmeli </a:t>
            </a:r>
          </a:p>
          <a:p>
            <a:pPr lvl="0"/>
            <a:r>
              <a:rPr lang="tr-TR" dirty="0" err="1">
                <a:latin typeface="+mn-lt"/>
              </a:rPr>
              <a:t>Laktat</a:t>
            </a:r>
            <a:r>
              <a:rPr lang="tr-TR" dirty="0">
                <a:latin typeface="+mn-lt"/>
              </a:rPr>
              <a:t> izlemi yapılmalı</a:t>
            </a:r>
          </a:p>
          <a:p>
            <a:pPr lvl="0"/>
            <a:r>
              <a:rPr lang="tr-TR" dirty="0" err="1">
                <a:latin typeface="+mn-lt"/>
              </a:rPr>
              <a:t>Noradrenalin</a:t>
            </a:r>
            <a:r>
              <a:rPr lang="tr-TR" dirty="0">
                <a:latin typeface="+mn-lt"/>
              </a:rPr>
              <a:t> birinci seçenek </a:t>
            </a:r>
            <a:r>
              <a:rPr lang="tr-TR" dirty="0" err="1">
                <a:latin typeface="+mn-lt"/>
              </a:rPr>
              <a:t>vazopressör</a:t>
            </a:r>
            <a:r>
              <a:rPr lang="tr-TR" dirty="0">
                <a:latin typeface="+mn-lt"/>
              </a:rPr>
              <a:t> ajan olarak seçilmeli</a:t>
            </a:r>
          </a:p>
          <a:p>
            <a:pPr lvl="0"/>
            <a:r>
              <a:rPr lang="tr-TR" dirty="0">
                <a:latin typeface="+mn-lt"/>
              </a:rPr>
              <a:t>Daha sonraki tedavi hastanın kardiyak debi ve sıvı </a:t>
            </a:r>
            <a:r>
              <a:rPr lang="tr-TR" dirty="0" err="1">
                <a:latin typeface="+mn-lt"/>
              </a:rPr>
              <a:t>cevaplılığına</a:t>
            </a:r>
            <a:r>
              <a:rPr lang="tr-TR" dirty="0">
                <a:latin typeface="+mn-lt"/>
              </a:rPr>
              <a:t> göre belirlenir</a:t>
            </a:r>
          </a:p>
          <a:p>
            <a:endParaRPr lang="tr-TR" dirty="0">
              <a:latin typeface="+mn-lt"/>
            </a:endParaRPr>
          </a:p>
        </p:txBody>
      </p:sp>
    </p:spTree>
    <p:extLst>
      <p:ext uri="{BB962C8B-B14F-4D97-AF65-F5344CB8AC3E}">
        <p14:creationId xmlns:p14="http://schemas.microsoft.com/office/powerpoint/2010/main" xmlns="" val="25072827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477332" y="1532458"/>
            <a:ext cx="9445658" cy="3793083"/>
          </a:xfrm>
        </p:spPr>
        <p:txBody>
          <a:bodyPr>
            <a:normAutofit fontScale="92500" lnSpcReduction="10000"/>
          </a:bodyPr>
          <a:lstStyle/>
          <a:p>
            <a:pPr>
              <a:lnSpc>
                <a:spcPct val="100000"/>
              </a:lnSpc>
              <a:spcBef>
                <a:spcPts val="1800"/>
              </a:spcBef>
            </a:pPr>
            <a:r>
              <a:rPr lang="tr-TR" dirty="0">
                <a:latin typeface="+mn-lt"/>
              </a:rPr>
              <a:t>Yüksek vaka sayısı veya hızlı vaka artışının görüldüğü ülkelere seyahatler mümkünse ertelenmeli</a:t>
            </a:r>
          </a:p>
          <a:p>
            <a:pPr>
              <a:lnSpc>
                <a:spcPct val="100000"/>
              </a:lnSpc>
              <a:spcBef>
                <a:spcPts val="1800"/>
              </a:spcBef>
            </a:pPr>
            <a:r>
              <a:rPr lang="tr-TR" dirty="0">
                <a:latin typeface="+mn-lt"/>
              </a:rPr>
              <a:t>Zorunluluk durumlarında seyahat planlayanlar için aşağıdaki uygulamalar önerilir; </a:t>
            </a:r>
          </a:p>
          <a:p>
            <a:pPr lvl="1">
              <a:lnSpc>
                <a:spcPct val="100000"/>
              </a:lnSpc>
              <a:spcBef>
                <a:spcPts val="1800"/>
              </a:spcBef>
            </a:pPr>
            <a:r>
              <a:rPr lang="tr-TR" dirty="0">
                <a:latin typeface="+mn-lt"/>
              </a:rPr>
              <a:t>Hasta insanlarla temastan kaçınılmalı (mümkün ise en az 1 metre uzakta bulunulmalı).</a:t>
            </a:r>
          </a:p>
          <a:p>
            <a:pPr lvl="1">
              <a:lnSpc>
                <a:spcPct val="100000"/>
              </a:lnSpc>
              <a:spcBef>
                <a:spcPts val="1800"/>
              </a:spcBef>
            </a:pPr>
            <a:r>
              <a:rPr lang="tr-TR" dirty="0">
                <a:latin typeface="+mn-lt"/>
              </a:rPr>
              <a:t>Hastaların yoğun olarak bulunması nedeniyle mümkün ise sağlık merkezlerine gidilmemeli, sağlık kuruluşuna gidilmesi gereken durumlarda diğer hastalarla temas en aza indirmeli</a:t>
            </a: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4" y="202982"/>
            <a:ext cx="1038028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500" dirty="0">
                <a:solidFill>
                  <a:schemeClr val="bg1"/>
                </a:solidFill>
                <a:latin typeface="+mj-lt"/>
              </a:rPr>
              <a:t>Vaka Görülen Ülkelere Gidecek Kişilerin Yapması Gerekenler</a:t>
            </a:r>
          </a:p>
        </p:txBody>
      </p:sp>
    </p:spTree>
    <p:extLst>
      <p:ext uri="{BB962C8B-B14F-4D97-AF65-F5344CB8AC3E}">
        <p14:creationId xmlns:p14="http://schemas.microsoft.com/office/powerpoint/2010/main" xmlns="" val="35206062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461155" y="1351483"/>
            <a:ext cx="9445658" cy="4963592"/>
          </a:xfrm>
        </p:spPr>
        <p:txBody>
          <a:bodyPr>
            <a:normAutofit fontScale="85000" lnSpcReduction="20000"/>
          </a:bodyPr>
          <a:lstStyle/>
          <a:p>
            <a:pPr>
              <a:lnSpc>
                <a:spcPct val="100000"/>
              </a:lnSpc>
              <a:spcBef>
                <a:spcPts val="1800"/>
              </a:spcBef>
            </a:pPr>
            <a:r>
              <a:rPr lang="tr-TR" dirty="0">
                <a:latin typeface="+mn-lt"/>
              </a:rPr>
              <a:t>Gıda güvenliği önerilerine dikkat edilmeli </a:t>
            </a:r>
          </a:p>
          <a:p>
            <a:pPr lvl="1">
              <a:lnSpc>
                <a:spcPct val="100000"/>
              </a:lnSpc>
              <a:spcBef>
                <a:spcPts val="1800"/>
              </a:spcBef>
            </a:pPr>
            <a:r>
              <a:rPr lang="tr-TR" dirty="0">
                <a:latin typeface="+mn-lt"/>
              </a:rPr>
              <a:t>Çiğ süt ve hayvansal ürünler tüketilmemeli</a:t>
            </a:r>
          </a:p>
          <a:p>
            <a:pPr lvl="1">
              <a:lnSpc>
                <a:spcPct val="100000"/>
              </a:lnSpc>
              <a:spcBef>
                <a:spcPts val="1800"/>
              </a:spcBef>
            </a:pPr>
            <a:r>
              <a:rPr lang="tr-TR" dirty="0">
                <a:latin typeface="+mn-lt"/>
              </a:rPr>
              <a:t>Çiğ tüketilecek sebze ve meyveleri iyice yıkayarak tüketilmeli vb.</a:t>
            </a:r>
          </a:p>
          <a:p>
            <a:pPr>
              <a:lnSpc>
                <a:spcPct val="100000"/>
              </a:lnSpc>
              <a:spcBef>
                <a:spcPts val="1800"/>
              </a:spcBef>
            </a:pPr>
            <a:r>
              <a:rPr lang="tr-TR" dirty="0">
                <a:latin typeface="+mn-lt"/>
              </a:rPr>
              <a:t>Yabani ve evcil hayvanlar (canlı veya ölü) ile temastan kaçınılmalı</a:t>
            </a:r>
          </a:p>
          <a:p>
            <a:pPr>
              <a:lnSpc>
                <a:spcPct val="100000"/>
              </a:lnSpc>
              <a:spcBef>
                <a:spcPts val="1800"/>
              </a:spcBef>
            </a:pPr>
            <a:r>
              <a:rPr lang="tr-TR" dirty="0">
                <a:latin typeface="+mn-lt"/>
              </a:rPr>
              <a:t>El hijyenine dikkat edilmeli</a:t>
            </a:r>
          </a:p>
          <a:p>
            <a:pPr lvl="1">
              <a:lnSpc>
                <a:spcPct val="100000"/>
              </a:lnSpc>
              <a:spcBef>
                <a:spcPts val="1800"/>
              </a:spcBef>
            </a:pPr>
            <a:r>
              <a:rPr lang="tr-TR" dirty="0">
                <a:latin typeface="+mn-lt"/>
              </a:rPr>
              <a:t>Eller sık aralıklarla temizlenmeli</a:t>
            </a:r>
          </a:p>
          <a:p>
            <a:pPr lvl="1">
              <a:lnSpc>
                <a:spcPct val="100000"/>
              </a:lnSpc>
              <a:spcBef>
                <a:spcPts val="1800"/>
              </a:spcBef>
            </a:pPr>
            <a:r>
              <a:rPr lang="tr-TR" dirty="0">
                <a:latin typeface="+mn-lt"/>
              </a:rPr>
              <a:t>Eller en az 20 saniye sabun ve suyla yıkanmalı, </a:t>
            </a:r>
          </a:p>
          <a:p>
            <a:pPr lvl="1">
              <a:lnSpc>
                <a:spcPct val="100000"/>
              </a:lnSpc>
              <a:spcBef>
                <a:spcPts val="1800"/>
              </a:spcBef>
            </a:pPr>
            <a:r>
              <a:rPr lang="tr-TR" dirty="0">
                <a:latin typeface="+mn-lt"/>
              </a:rPr>
              <a:t>Sabun ve suyun olmadığı durumlarda alkol bazlı el antiseptiği kullanılmalı</a:t>
            </a:r>
          </a:p>
          <a:p>
            <a:pPr lvl="1">
              <a:lnSpc>
                <a:spcPct val="100000"/>
              </a:lnSpc>
              <a:spcBef>
                <a:spcPts val="1800"/>
              </a:spcBef>
            </a:pPr>
            <a:r>
              <a:rPr lang="tr-TR" dirty="0">
                <a:latin typeface="+mn-lt"/>
              </a:rPr>
              <a:t>Antiseptik içeren sabun kullanmaya gerek yoktur, normal sabun yeterlidir </a:t>
            </a:r>
          </a:p>
        </p:txBody>
      </p:sp>
      <p:sp>
        <p:nvSpPr>
          <p:cNvPr id="5" name="Unvan 1">
            <a:extLst>
              <a:ext uri="{FF2B5EF4-FFF2-40B4-BE49-F238E27FC236}">
                <a16:creationId xmlns:a16="http://schemas.microsoft.com/office/drawing/2014/main" xmlns="" id="{E5AB0CE1-C43A-460E-9229-0B9D37619796}"/>
              </a:ext>
            </a:extLst>
          </p:cNvPr>
          <p:cNvSpPr txBox="1">
            <a:spLocks/>
          </p:cNvSpPr>
          <p:nvPr/>
        </p:nvSpPr>
        <p:spPr>
          <a:xfrm>
            <a:off x="1664964" y="202982"/>
            <a:ext cx="9898386"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400" dirty="0">
                <a:solidFill>
                  <a:schemeClr val="bg1"/>
                </a:solidFill>
                <a:latin typeface="+mj-lt"/>
              </a:rPr>
              <a:t>Vaka Görülen Ülkelere Gidecek Kişilerin Yapması Gerekenler</a:t>
            </a:r>
          </a:p>
        </p:txBody>
      </p:sp>
    </p:spTree>
    <p:extLst>
      <p:ext uri="{BB962C8B-B14F-4D97-AF65-F5344CB8AC3E}">
        <p14:creationId xmlns:p14="http://schemas.microsoft.com/office/powerpoint/2010/main" xmlns="" val="29902588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174926" y="1085850"/>
            <a:ext cx="10734852" cy="5772150"/>
          </a:xfrm>
        </p:spPr>
        <p:txBody>
          <a:bodyPr>
            <a:normAutofit fontScale="85000" lnSpcReduction="20000"/>
          </a:bodyPr>
          <a:lstStyle/>
          <a:p>
            <a:pPr>
              <a:lnSpc>
                <a:spcPct val="120000"/>
              </a:lnSpc>
              <a:spcBef>
                <a:spcPts val="1200"/>
              </a:spcBef>
            </a:pPr>
            <a:r>
              <a:rPr lang="en-US" dirty="0" err="1">
                <a:latin typeface="+mn-lt"/>
              </a:rPr>
              <a:t>Özellikle</a:t>
            </a:r>
            <a:r>
              <a:rPr lang="en-US" dirty="0">
                <a:latin typeface="+mn-lt"/>
              </a:rPr>
              <a:t> </a:t>
            </a:r>
            <a:r>
              <a:rPr lang="en-US" dirty="0" err="1">
                <a:latin typeface="+mn-lt"/>
              </a:rPr>
              <a:t>solunum</a:t>
            </a:r>
            <a:r>
              <a:rPr lang="en-US" dirty="0">
                <a:latin typeface="+mn-lt"/>
              </a:rPr>
              <a:t> </a:t>
            </a:r>
            <a:r>
              <a:rPr lang="en-US" dirty="0" err="1">
                <a:latin typeface="+mn-lt"/>
              </a:rPr>
              <a:t>bulguları</a:t>
            </a:r>
            <a:r>
              <a:rPr lang="en-US" dirty="0">
                <a:latin typeface="+mn-lt"/>
              </a:rPr>
              <a:t> (</a:t>
            </a:r>
            <a:r>
              <a:rPr lang="en-US" dirty="0" err="1">
                <a:latin typeface="+mn-lt"/>
              </a:rPr>
              <a:t>ateş</a:t>
            </a:r>
            <a:r>
              <a:rPr lang="en-US" dirty="0">
                <a:latin typeface="+mn-lt"/>
              </a:rPr>
              <a:t>, </a:t>
            </a:r>
            <a:r>
              <a:rPr lang="en-US" dirty="0" err="1">
                <a:latin typeface="+mn-lt"/>
              </a:rPr>
              <a:t>burun</a:t>
            </a:r>
            <a:r>
              <a:rPr lang="en-US" dirty="0">
                <a:latin typeface="+mn-lt"/>
              </a:rPr>
              <a:t> </a:t>
            </a:r>
            <a:r>
              <a:rPr lang="en-US" dirty="0" err="1">
                <a:latin typeface="+mn-lt"/>
              </a:rPr>
              <a:t>akıntısı</a:t>
            </a:r>
            <a:r>
              <a:rPr lang="en-US" dirty="0">
                <a:latin typeface="+mn-lt"/>
              </a:rPr>
              <a:t>, </a:t>
            </a:r>
            <a:r>
              <a:rPr lang="en-US" dirty="0" err="1">
                <a:latin typeface="+mn-lt"/>
              </a:rPr>
              <a:t>burun</a:t>
            </a:r>
            <a:r>
              <a:rPr lang="en-US" dirty="0">
                <a:latin typeface="+mn-lt"/>
              </a:rPr>
              <a:t> </a:t>
            </a:r>
            <a:r>
              <a:rPr lang="en-US" dirty="0" err="1">
                <a:latin typeface="+mn-lt"/>
              </a:rPr>
              <a:t>tıkanıklığı</a:t>
            </a:r>
            <a:r>
              <a:rPr lang="en-US" dirty="0">
                <a:latin typeface="+mn-lt"/>
              </a:rPr>
              <a:t>, </a:t>
            </a:r>
            <a:r>
              <a:rPr lang="en-US" dirty="0" err="1">
                <a:latin typeface="+mn-lt"/>
              </a:rPr>
              <a:t>hapşırma</a:t>
            </a:r>
            <a:r>
              <a:rPr lang="en-US" dirty="0">
                <a:latin typeface="+mn-lt"/>
              </a:rPr>
              <a:t>, </a:t>
            </a:r>
            <a:r>
              <a:rPr lang="en-US" dirty="0" err="1">
                <a:latin typeface="+mn-lt"/>
              </a:rPr>
              <a:t>öksürme</a:t>
            </a:r>
            <a:r>
              <a:rPr lang="en-US" dirty="0">
                <a:latin typeface="+mn-lt"/>
              </a:rPr>
              <a:t>, </a:t>
            </a:r>
            <a:r>
              <a:rPr lang="en-US" dirty="0" err="1">
                <a:latin typeface="+mn-lt"/>
              </a:rPr>
              <a:t>boğaz</a:t>
            </a:r>
            <a:r>
              <a:rPr lang="en-US" dirty="0">
                <a:latin typeface="+mn-lt"/>
              </a:rPr>
              <a:t> </a:t>
            </a:r>
            <a:r>
              <a:rPr lang="en-US" dirty="0" err="1">
                <a:latin typeface="+mn-lt"/>
              </a:rPr>
              <a:t>ağrısı</a:t>
            </a:r>
            <a:r>
              <a:rPr lang="en-US" dirty="0">
                <a:latin typeface="+mn-lt"/>
              </a:rPr>
              <a:t> </a:t>
            </a:r>
            <a:r>
              <a:rPr lang="en-US" dirty="0" err="1">
                <a:latin typeface="+mn-lt"/>
              </a:rPr>
              <a:t>gibi</a:t>
            </a:r>
            <a:r>
              <a:rPr lang="en-US" dirty="0">
                <a:latin typeface="+mn-lt"/>
              </a:rPr>
              <a:t>) </a:t>
            </a:r>
            <a:r>
              <a:rPr lang="en-US" dirty="0" err="1">
                <a:latin typeface="+mn-lt"/>
              </a:rPr>
              <a:t>varlığında</a:t>
            </a:r>
            <a:r>
              <a:rPr lang="en-US" dirty="0">
                <a:latin typeface="+mn-lt"/>
              </a:rPr>
              <a:t>, </a:t>
            </a:r>
            <a:endParaRPr lang="tr-TR" dirty="0">
              <a:latin typeface="+mn-lt"/>
            </a:endParaRPr>
          </a:p>
          <a:p>
            <a:pPr lvl="1">
              <a:lnSpc>
                <a:spcPct val="120000"/>
              </a:lnSpc>
              <a:spcBef>
                <a:spcPts val="1200"/>
              </a:spcBef>
              <a:buFont typeface="Wingdings" panose="05000000000000000000" pitchFamily="2" charset="2"/>
              <a:buChar char="§"/>
            </a:pPr>
            <a:r>
              <a:rPr lang="tr-TR" dirty="0">
                <a:latin typeface="+mn-lt"/>
              </a:rPr>
              <a:t>Öksürme veya hapşırma sırasında burun ve ağızın tek kullanımlık kağıt mendil ile kapatılmalı, </a:t>
            </a:r>
          </a:p>
          <a:p>
            <a:pPr lvl="1">
              <a:lnSpc>
                <a:spcPct val="120000"/>
              </a:lnSpc>
              <a:spcBef>
                <a:spcPts val="1200"/>
              </a:spcBef>
              <a:buFont typeface="Wingdings" panose="05000000000000000000" pitchFamily="2" charset="2"/>
              <a:buChar char="§"/>
            </a:pPr>
            <a:r>
              <a:rPr lang="tr-TR" dirty="0">
                <a:latin typeface="+mn-lt"/>
              </a:rPr>
              <a:t>Kağıt mendilin bulunmadığı durumlarda dirsek içi kullanılmalı, </a:t>
            </a:r>
          </a:p>
          <a:p>
            <a:pPr lvl="1">
              <a:lnSpc>
                <a:spcPct val="120000"/>
              </a:lnSpc>
              <a:spcBef>
                <a:spcPts val="1200"/>
              </a:spcBef>
              <a:buFont typeface="Wingdings" panose="05000000000000000000" pitchFamily="2" charset="2"/>
              <a:buChar char="§"/>
            </a:pPr>
            <a:r>
              <a:rPr lang="tr-TR" sz="2600" dirty="0">
                <a:cs typeface="Arial" panose="020B0604020202020204" pitchFamily="34" charset="0"/>
              </a:rPr>
              <a:t>E</a:t>
            </a:r>
            <a:r>
              <a:rPr lang="en-US" sz="2600" dirty="0" err="1">
                <a:cs typeface="Arial" panose="020B0604020202020204" pitchFamily="34" charset="0"/>
              </a:rPr>
              <a:t>ller</a:t>
            </a:r>
            <a:r>
              <a:rPr lang="en-US" sz="2600" dirty="0">
                <a:cs typeface="Arial" panose="020B0604020202020204" pitchFamily="34" charset="0"/>
              </a:rPr>
              <a:t> </a:t>
            </a:r>
            <a:r>
              <a:rPr lang="en-US" sz="2600" dirty="0" err="1">
                <a:cs typeface="Arial" panose="020B0604020202020204" pitchFamily="34" charset="0"/>
              </a:rPr>
              <a:t>sık</a:t>
            </a:r>
            <a:r>
              <a:rPr lang="en-US" sz="2600" dirty="0">
                <a:cs typeface="Arial" panose="020B0604020202020204" pitchFamily="34" charset="0"/>
              </a:rPr>
              <a:t> </a:t>
            </a:r>
            <a:r>
              <a:rPr lang="en-US" sz="2600" dirty="0" err="1">
                <a:cs typeface="Arial" panose="020B0604020202020204" pitchFamily="34" charset="0"/>
              </a:rPr>
              <a:t>olarak</a:t>
            </a:r>
            <a:r>
              <a:rPr lang="en-US" sz="2600" dirty="0">
                <a:cs typeface="Arial" panose="020B0604020202020204" pitchFamily="34" charset="0"/>
              </a:rPr>
              <a:t> </a:t>
            </a:r>
            <a:r>
              <a:rPr lang="en-US" sz="2600" dirty="0" err="1">
                <a:cs typeface="Arial" panose="020B0604020202020204" pitchFamily="34" charset="0"/>
              </a:rPr>
              <a:t>yıkanma</a:t>
            </a:r>
            <a:r>
              <a:rPr lang="tr-TR" sz="2600" dirty="0">
                <a:cs typeface="Arial" panose="020B0604020202020204" pitchFamily="34" charset="0"/>
              </a:rPr>
              <a:t>l</a:t>
            </a:r>
            <a:r>
              <a:rPr lang="en-US" sz="2600" dirty="0" err="1">
                <a:cs typeface="Arial" panose="020B0604020202020204" pitchFamily="34" charset="0"/>
              </a:rPr>
              <a:t>ı</a:t>
            </a:r>
            <a:r>
              <a:rPr lang="en-US" sz="2600" dirty="0">
                <a:cs typeface="Arial" panose="020B0604020202020204" pitchFamily="34" charset="0"/>
              </a:rPr>
              <a:t>, </a:t>
            </a:r>
            <a:endParaRPr lang="tr-TR" sz="2600" dirty="0">
              <a:cs typeface="Arial" panose="020B0604020202020204" pitchFamily="34" charset="0"/>
            </a:endParaRPr>
          </a:p>
          <a:p>
            <a:pPr lvl="1">
              <a:lnSpc>
                <a:spcPct val="120000"/>
              </a:lnSpc>
              <a:spcBef>
                <a:spcPts val="1200"/>
              </a:spcBef>
              <a:buFont typeface="Wingdings" panose="05000000000000000000" pitchFamily="2" charset="2"/>
              <a:buChar char="§"/>
            </a:pPr>
            <a:r>
              <a:rPr lang="tr-TR" sz="2600" dirty="0" err="1">
                <a:cs typeface="Arial" panose="020B0604020202020204" pitchFamily="34" charset="0"/>
              </a:rPr>
              <a:t>M</a:t>
            </a:r>
            <a:r>
              <a:rPr lang="en-US" sz="2600" dirty="0" err="1">
                <a:cs typeface="Arial" panose="020B0604020202020204" pitchFamily="34" charset="0"/>
              </a:rPr>
              <a:t>ümkünse</a:t>
            </a:r>
            <a:r>
              <a:rPr lang="en-US" sz="2600" dirty="0">
                <a:cs typeface="Arial" panose="020B0604020202020204" pitchFamily="34" charset="0"/>
              </a:rPr>
              <a:t> </a:t>
            </a:r>
            <a:r>
              <a:rPr lang="en-US" sz="2600" dirty="0" err="1">
                <a:cs typeface="Arial" panose="020B0604020202020204" pitchFamily="34" charset="0"/>
              </a:rPr>
              <a:t>kalabalık</a:t>
            </a:r>
            <a:r>
              <a:rPr lang="en-US" sz="2600" dirty="0">
                <a:cs typeface="Arial" panose="020B0604020202020204" pitchFamily="34" charset="0"/>
              </a:rPr>
              <a:t> </a:t>
            </a:r>
            <a:r>
              <a:rPr lang="en-US" sz="2600" dirty="0" err="1">
                <a:cs typeface="Arial" panose="020B0604020202020204" pitchFamily="34" charset="0"/>
              </a:rPr>
              <a:t>yerlere</a:t>
            </a:r>
            <a:r>
              <a:rPr lang="en-US" sz="2600" dirty="0">
                <a:cs typeface="Arial" panose="020B0604020202020204" pitchFamily="34" charset="0"/>
              </a:rPr>
              <a:t> </a:t>
            </a:r>
            <a:r>
              <a:rPr lang="en-US" sz="2600" dirty="0" err="1">
                <a:cs typeface="Arial" panose="020B0604020202020204" pitchFamily="34" charset="0"/>
              </a:rPr>
              <a:t>girilmeme</a:t>
            </a:r>
            <a:r>
              <a:rPr lang="tr-TR" sz="2600" dirty="0" err="1">
                <a:cs typeface="Arial" panose="020B0604020202020204" pitchFamily="34" charset="0"/>
              </a:rPr>
              <a:t>li</a:t>
            </a:r>
            <a:r>
              <a:rPr lang="en-US" sz="2600" dirty="0">
                <a:cs typeface="Arial" panose="020B0604020202020204" pitchFamily="34" charset="0"/>
              </a:rPr>
              <a:t>, </a:t>
            </a:r>
            <a:endParaRPr lang="tr-TR" sz="2600" dirty="0">
              <a:cs typeface="Arial" panose="020B0604020202020204" pitchFamily="34" charset="0"/>
            </a:endParaRPr>
          </a:p>
          <a:p>
            <a:pPr lvl="1">
              <a:lnSpc>
                <a:spcPct val="120000"/>
              </a:lnSpc>
              <a:spcBef>
                <a:spcPts val="1200"/>
              </a:spcBef>
              <a:buFont typeface="Wingdings" panose="05000000000000000000" pitchFamily="2" charset="2"/>
              <a:buChar char="§"/>
            </a:pPr>
            <a:r>
              <a:rPr lang="tr-TR" sz="2600" dirty="0">
                <a:cs typeface="Arial" panose="020B0604020202020204" pitchFamily="34" charset="0"/>
              </a:rPr>
              <a:t>Eğer girilmek zorunda kalınıyorsa ağzın ve burun kapatılmalı, mümkünse tıbbi maske kullanılmalı</a:t>
            </a:r>
          </a:p>
          <a:p>
            <a:pPr>
              <a:lnSpc>
                <a:spcPct val="120000"/>
              </a:lnSpc>
              <a:spcBef>
                <a:spcPts val="1200"/>
              </a:spcBef>
            </a:pPr>
            <a:r>
              <a:rPr lang="en-US" dirty="0">
                <a:latin typeface="+mn-lt"/>
              </a:rPr>
              <a:t>Hasta </a:t>
            </a:r>
            <a:r>
              <a:rPr lang="en-US" dirty="0" err="1">
                <a:latin typeface="+mn-lt"/>
              </a:rPr>
              <a:t>olmayan</a:t>
            </a:r>
            <a:r>
              <a:rPr lang="en-US" dirty="0">
                <a:latin typeface="+mn-lt"/>
              </a:rPr>
              <a:t> </a:t>
            </a:r>
            <a:r>
              <a:rPr lang="en-US" dirty="0" err="1">
                <a:latin typeface="+mn-lt"/>
              </a:rPr>
              <a:t>kişilerin</a:t>
            </a:r>
            <a:r>
              <a:rPr lang="en-US" dirty="0">
                <a:latin typeface="+mn-lt"/>
              </a:rPr>
              <a:t> </a:t>
            </a:r>
            <a:r>
              <a:rPr lang="en-US" dirty="0" err="1">
                <a:latin typeface="+mn-lt"/>
              </a:rPr>
              <a:t>maske</a:t>
            </a:r>
            <a:r>
              <a:rPr lang="en-US" dirty="0">
                <a:latin typeface="+mn-lt"/>
              </a:rPr>
              <a:t> </a:t>
            </a:r>
            <a:r>
              <a:rPr lang="en-US" dirty="0" err="1">
                <a:latin typeface="+mn-lt"/>
              </a:rPr>
              <a:t>takmasına</a:t>
            </a:r>
            <a:r>
              <a:rPr lang="en-US" dirty="0">
                <a:latin typeface="+mn-lt"/>
              </a:rPr>
              <a:t> </a:t>
            </a:r>
            <a:r>
              <a:rPr lang="en-US" dirty="0" err="1">
                <a:latin typeface="+mn-lt"/>
              </a:rPr>
              <a:t>gerek</a:t>
            </a:r>
            <a:r>
              <a:rPr lang="en-US" dirty="0">
                <a:latin typeface="+mn-lt"/>
              </a:rPr>
              <a:t> </a:t>
            </a:r>
            <a:r>
              <a:rPr lang="en-US" dirty="0" err="1">
                <a:latin typeface="+mn-lt"/>
              </a:rPr>
              <a:t>yoktur</a:t>
            </a:r>
            <a:endParaRPr lang="tr-TR" dirty="0">
              <a:latin typeface="+mn-lt"/>
            </a:endParaRPr>
          </a:p>
          <a:p>
            <a:pPr>
              <a:lnSpc>
                <a:spcPct val="120000"/>
              </a:lnSpc>
              <a:spcBef>
                <a:spcPts val="1200"/>
              </a:spcBef>
            </a:pPr>
            <a:r>
              <a:rPr lang="tr-TR" b="1" dirty="0">
                <a:latin typeface="+mn-lt"/>
              </a:rPr>
              <a:t>Yolculuk dönüşü 14 gün içinde ateş, öksürük, solunum sıkıntısı gelişirse sağlık kuruluşuna başvurmaları ve seyahat öyküsünü bildirmeleri gereklidir</a:t>
            </a:r>
          </a:p>
        </p:txBody>
      </p:sp>
      <p:sp>
        <p:nvSpPr>
          <p:cNvPr id="5" name="Unvan 1">
            <a:extLst>
              <a:ext uri="{FF2B5EF4-FFF2-40B4-BE49-F238E27FC236}">
                <a16:creationId xmlns:a16="http://schemas.microsoft.com/office/drawing/2014/main" xmlns="" id="{C3938D94-F8AE-4ECC-8CB0-1603E9DEE433}"/>
              </a:ext>
            </a:extLst>
          </p:cNvPr>
          <p:cNvSpPr txBox="1">
            <a:spLocks/>
          </p:cNvSpPr>
          <p:nvPr/>
        </p:nvSpPr>
        <p:spPr>
          <a:xfrm>
            <a:off x="1461155" y="202982"/>
            <a:ext cx="10448623"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500" dirty="0">
                <a:solidFill>
                  <a:schemeClr val="bg1"/>
                </a:solidFill>
                <a:latin typeface="+mj-lt"/>
              </a:rPr>
              <a:t>Vaka Görülen Ülkelere Gidecek Kişilerin Yapması Gerekenler</a:t>
            </a:r>
          </a:p>
        </p:txBody>
      </p:sp>
    </p:spTree>
    <p:extLst>
      <p:ext uri="{BB962C8B-B14F-4D97-AF65-F5344CB8AC3E}">
        <p14:creationId xmlns:p14="http://schemas.microsoft.com/office/powerpoint/2010/main" xmlns="" val="7112892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xmlns="" id="{394B96C5-B326-4522-9208-BA488EBAA1CF}"/>
              </a:ext>
            </a:extLst>
          </p:cNvPr>
          <p:cNvSpPr>
            <a:spLocks noGrp="1"/>
          </p:cNvSpPr>
          <p:nvPr>
            <p:ph idx="1"/>
          </p:nvPr>
        </p:nvSpPr>
        <p:spPr>
          <a:xfrm>
            <a:off x="1461154" y="1263671"/>
            <a:ext cx="9714845" cy="5238749"/>
          </a:xfrm>
        </p:spPr>
        <p:txBody>
          <a:bodyPr>
            <a:normAutofit fontScale="92500" lnSpcReduction="20000"/>
          </a:bodyPr>
          <a:lstStyle/>
          <a:p>
            <a:pPr>
              <a:lnSpc>
                <a:spcPct val="110000"/>
              </a:lnSpc>
              <a:spcBef>
                <a:spcPts val="1200"/>
              </a:spcBef>
            </a:pPr>
            <a:r>
              <a:rPr lang="tr-TR" dirty="0">
                <a:latin typeface="+mn-lt"/>
              </a:rPr>
              <a:t>Olası Vaka tanımına uyan hasta;</a:t>
            </a:r>
          </a:p>
          <a:p>
            <a:pPr lvl="1">
              <a:lnSpc>
                <a:spcPct val="110000"/>
              </a:lnSpc>
              <a:spcBef>
                <a:spcPts val="1200"/>
              </a:spcBef>
            </a:pPr>
            <a:r>
              <a:rPr lang="tr-TR" dirty="0">
                <a:latin typeface="+mn-lt"/>
              </a:rPr>
              <a:t>İzole edilmeli</a:t>
            </a:r>
          </a:p>
          <a:p>
            <a:pPr lvl="1">
              <a:lnSpc>
                <a:spcPct val="110000"/>
              </a:lnSpc>
              <a:spcBef>
                <a:spcPts val="1200"/>
              </a:spcBef>
            </a:pPr>
            <a:r>
              <a:rPr lang="tr-TR" dirty="0">
                <a:latin typeface="+mn-lt"/>
              </a:rPr>
              <a:t>Numune alınmalı </a:t>
            </a:r>
          </a:p>
          <a:p>
            <a:pPr>
              <a:lnSpc>
                <a:spcPct val="110000"/>
              </a:lnSpc>
              <a:spcBef>
                <a:spcPts val="1200"/>
              </a:spcBef>
            </a:pPr>
            <a:r>
              <a:rPr lang="tr-TR" b="1" dirty="0">
                <a:latin typeface="+mn-lt"/>
              </a:rPr>
              <a:t>N95/FFP2 </a:t>
            </a:r>
            <a:r>
              <a:rPr lang="en-US" b="1" dirty="0" err="1">
                <a:latin typeface="+mn-lt"/>
              </a:rPr>
              <a:t>veya</a:t>
            </a:r>
            <a:r>
              <a:rPr lang="en-US" b="1" dirty="0">
                <a:latin typeface="+mn-lt"/>
              </a:rPr>
              <a:t> N99/FFP3 </a:t>
            </a:r>
            <a:r>
              <a:rPr lang="tr-TR" b="1" dirty="0">
                <a:latin typeface="+mn-lt"/>
              </a:rPr>
              <a:t>maske: </a:t>
            </a:r>
            <a:r>
              <a:rPr lang="tr-TR" dirty="0">
                <a:latin typeface="+mn-lt"/>
              </a:rPr>
              <a:t>Damlacık/</a:t>
            </a:r>
            <a:r>
              <a:rPr lang="tr-TR" dirty="0" err="1">
                <a:latin typeface="+mn-lt"/>
              </a:rPr>
              <a:t>areosolizasyona</a:t>
            </a:r>
            <a:r>
              <a:rPr lang="tr-TR" dirty="0">
                <a:latin typeface="+mn-lt"/>
              </a:rPr>
              <a:t> neden olan işlemler(</a:t>
            </a:r>
            <a:r>
              <a:rPr lang="tr-TR" dirty="0" err="1">
                <a:latin typeface="+mn-lt"/>
              </a:rPr>
              <a:t>aspirasyon</a:t>
            </a:r>
            <a:r>
              <a:rPr lang="tr-TR" dirty="0">
                <a:latin typeface="+mn-lt"/>
              </a:rPr>
              <a:t>, </a:t>
            </a:r>
            <a:r>
              <a:rPr lang="tr-TR" dirty="0" err="1">
                <a:latin typeface="+mn-lt"/>
              </a:rPr>
              <a:t>bronkoskopi</a:t>
            </a:r>
            <a:r>
              <a:rPr lang="tr-TR" dirty="0">
                <a:latin typeface="+mn-lt"/>
              </a:rPr>
              <a:t> ve </a:t>
            </a:r>
            <a:r>
              <a:rPr lang="tr-TR" dirty="0" err="1">
                <a:latin typeface="+mn-lt"/>
              </a:rPr>
              <a:t>bronkoskopik</a:t>
            </a:r>
            <a:r>
              <a:rPr lang="tr-TR" dirty="0">
                <a:latin typeface="+mn-lt"/>
              </a:rPr>
              <a:t> işlemler, </a:t>
            </a:r>
            <a:r>
              <a:rPr lang="tr-TR" dirty="0" err="1">
                <a:latin typeface="+mn-lt"/>
              </a:rPr>
              <a:t>entubasyon</a:t>
            </a:r>
            <a:r>
              <a:rPr lang="tr-TR" dirty="0">
                <a:latin typeface="+mn-lt"/>
              </a:rPr>
              <a:t>, solunum yolu numunesi alınması) sırasında (diğer koruyucu ekipmanın yanında) kullanılmalı,</a:t>
            </a:r>
          </a:p>
          <a:p>
            <a:pPr>
              <a:lnSpc>
                <a:spcPct val="110000"/>
              </a:lnSpc>
              <a:spcBef>
                <a:spcPts val="1200"/>
              </a:spcBef>
            </a:pPr>
            <a:r>
              <a:rPr lang="tr-TR" dirty="0">
                <a:latin typeface="+mn-lt"/>
              </a:rPr>
              <a:t>Diğer durumlarda </a:t>
            </a:r>
            <a:r>
              <a:rPr lang="tr-TR" b="1" dirty="0">
                <a:latin typeface="+mn-lt"/>
              </a:rPr>
              <a:t>tıbbı maske (cerrahi maske) </a:t>
            </a:r>
            <a:r>
              <a:rPr lang="tr-TR" dirty="0">
                <a:latin typeface="+mn-lt"/>
              </a:rPr>
              <a:t>tercih edilmeli</a:t>
            </a:r>
          </a:p>
          <a:p>
            <a:pPr>
              <a:lnSpc>
                <a:spcPct val="110000"/>
              </a:lnSpc>
              <a:spcBef>
                <a:spcPts val="1200"/>
              </a:spcBef>
            </a:pPr>
            <a:r>
              <a:rPr lang="tr-TR" dirty="0">
                <a:latin typeface="+mn-lt"/>
              </a:rPr>
              <a:t>Yakın Temaslı veya Uçak Temaslısı takibi telefonla her gün yapılmalı</a:t>
            </a:r>
          </a:p>
          <a:p>
            <a:pPr>
              <a:lnSpc>
                <a:spcPct val="110000"/>
              </a:lnSpc>
              <a:spcBef>
                <a:spcPts val="1200"/>
              </a:spcBef>
            </a:pPr>
            <a:r>
              <a:rPr lang="tr-TR" dirty="0">
                <a:latin typeface="+mn-lt"/>
              </a:rPr>
              <a:t>Eller sık sık sabun ve suyla yıkanmalı</a:t>
            </a:r>
          </a:p>
          <a:p>
            <a:pPr>
              <a:lnSpc>
                <a:spcPct val="110000"/>
              </a:lnSpc>
              <a:spcBef>
                <a:spcPts val="1200"/>
              </a:spcBef>
            </a:pPr>
            <a:endParaRPr lang="tr-TR" dirty="0">
              <a:latin typeface="+mn-lt"/>
            </a:endParaRPr>
          </a:p>
          <a:p>
            <a:pPr>
              <a:lnSpc>
                <a:spcPct val="110000"/>
              </a:lnSpc>
              <a:spcBef>
                <a:spcPts val="1200"/>
              </a:spcBef>
            </a:pPr>
            <a:endParaRPr lang="tr-TR" dirty="0">
              <a:latin typeface="+mn-lt"/>
            </a:endParaRPr>
          </a:p>
        </p:txBody>
      </p:sp>
      <p:sp>
        <p:nvSpPr>
          <p:cNvPr id="4" name="Unvan 1">
            <a:extLst>
              <a:ext uri="{FF2B5EF4-FFF2-40B4-BE49-F238E27FC236}">
                <a16:creationId xmlns:a16="http://schemas.microsoft.com/office/drawing/2014/main" xmlns=""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Özet</a:t>
            </a:r>
          </a:p>
        </p:txBody>
      </p:sp>
    </p:spTree>
    <p:extLst>
      <p:ext uri="{BB962C8B-B14F-4D97-AF65-F5344CB8AC3E}">
        <p14:creationId xmlns:p14="http://schemas.microsoft.com/office/powerpoint/2010/main" xmlns="" val="15802836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10" name="Alt Başlık 2">
            <a:extLst>
              <a:ext uri="{FF2B5EF4-FFF2-40B4-BE49-F238E27FC236}">
                <a16:creationId xmlns:a16="http://schemas.microsoft.com/office/drawing/2014/main" xmlns="" id="{7A3D289F-1A0E-4D8B-BA89-2DC387ACA890}"/>
              </a:ext>
            </a:extLst>
          </p:cNvPr>
          <p:cNvSpPr txBox="1">
            <a:spLocks/>
          </p:cNvSpPr>
          <p:nvPr/>
        </p:nvSpPr>
        <p:spPr>
          <a:xfrm>
            <a:off x="1084081" y="2675467"/>
            <a:ext cx="10408007" cy="2980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3200" b="1" dirty="0">
                <a:latin typeface="+mj-lt"/>
                <a:ea typeface="Century Gothic" charset="0"/>
                <a:cs typeface="Century Gothic" charset="0"/>
              </a:rPr>
              <a:t>COVID-19 (</a:t>
            </a:r>
            <a:r>
              <a:rPr lang="en-US" sz="3200" b="1" dirty="0">
                <a:latin typeface="+mj-lt"/>
                <a:ea typeface="Century Gothic" charset="0"/>
                <a:cs typeface="Century Gothic" charset="0"/>
              </a:rPr>
              <a:t>SARS-CoV2 </a:t>
            </a:r>
            <a:r>
              <a:rPr lang="en-US" sz="3200" b="1" dirty="0" err="1">
                <a:latin typeface="+mj-lt"/>
                <a:ea typeface="Century Gothic" charset="0"/>
                <a:cs typeface="Century Gothic" charset="0"/>
              </a:rPr>
              <a:t>Enfeksiyonu</a:t>
            </a:r>
            <a:r>
              <a:rPr lang="tr-TR" sz="3200" b="1" dirty="0">
                <a:latin typeface="+mj-lt"/>
                <a:ea typeface="Century Gothic" charset="0"/>
                <a:cs typeface="Century Gothic" charset="0"/>
              </a:rPr>
              <a:t>) </a:t>
            </a:r>
          </a:p>
          <a:p>
            <a:pPr marL="0" indent="0" algn="ctr">
              <a:buNone/>
            </a:pPr>
            <a:r>
              <a:rPr lang="tr-TR" sz="3200" b="1" dirty="0">
                <a:latin typeface="+mj-lt"/>
                <a:ea typeface="Century Gothic" charset="0"/>
                <a:cs typeface="Century Gothic" charset="0"/>
              </a:rPr>
              <a:t>Rehberi ve Sunumları;</a:t>
            </a:r>
          </a:p>
          <a:p>
            <a:pPr marL="0" indent="0" algn="ctr">
              <a:buNone/>
            </a:pPr>
            <a:r>
              <a:rPr lang="tr-TR" sz="2800" dirty="0">
                <a:latin typeface="+mj-lt"/>
                <a:ea typeface="Century Gothic" charset="0"/>
                <a:cs typeface="Century Gothic" charset="0"/>
              </a:rPr>
              <a:t>Yeni bilgiler eklendikçe güncellenmekte olup </a:t>
            </a:r>
            <a:br>
              <a:rPr lang="tr-TR" sz="2800" dirty="0">
                <a:latin typeface="+mj-lt"/>
                <a:ea typeface="Century Gothic" charset="0"/>
                <a:cs typeface="Century Gothic" charset="0"/>
              </a:rPr>
            </a:br>
            <a:r>
              <a:rPr lang="tr-TR" sz="2800" dirty="0">
                <a:latin typeface="+mj-lt"/>
                <a:ea typeface="Century Gothic" charset="0"/>
                <a:cs typeface="Century Gothic" charset="0"/>
              </a:rPr>
              <a:t>HSGM resmi web sayfasından yayınlanmaktadır.</a:t>
            </a:r>
          </a:p>
          <a:p>
            <a:pPr marL="0" indent="0" algn="ctr">
              <a:buNone/>
            </a:pPr>
            <a:r>
              <a:rPr lang="tr-TR" dirty="0"/>
              <a:t>(</a:t>
            </a:r>
            <a:r>
              <a:rPr lang="en-US" dirty="0"/>
              <a:t>www.hsgm.saglik.gov.tr</a:t>
            </a:r>
            <a:r>
              <a:rPr lang="tr-TR" dirty="0"/>
              <a:t>)</a:t>
            </a:r>
            <a:endParaRPr lang="tr-TR" sz="3200" dirty="0">
              <a:latin typeface="+mj-lt"/>
            </a:endParaRPr>
          </a:p>
        </p:txBody>
      </p:sp>
    </p:spTree>
    <p:extLst>
      <p:ext uri="{BB962C8B-B14F-4D97-AF65-F5344CB8AC3E}">
        <p14:creationId xmlns:p14="http://schemas.microsoft.com/office/powerpoint/2010/main" xmlns="" val="41025044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xmlns="" id="{4FF39B28-A26B-3540-AAC4-D9FB7127B1AB}"/>
              </a:ext>
            </a:extLst>
          </p:cNvPr>
          <p:cNvPicPr>
            <a:picLocks noChangeAspect="1"/>
          </p:cNvPicPr>
          <p:nvPr/>
        </p:nvPicPr>
        <p:blipFill>
          <a:blip r:embed="rId3"/>
          <a:stretch>
            <a:fillRect/>
          </a:stretch>
        </p:blipFill>
        <p:spPr>
          <a:xfrm>
            <a:off x="4064600" y="1428038"/>
            <a:ext cx="3907826" cy="2701706"/>
          </a:xfrm>
          <a:prstGeom prst="rect">
            <a:avLst/>
          </a:prstGeom>
        </p:spPr>
      </p:pic>
    </p:spTree>
    <p:extLst>
      <p:ext uri="{BB962C8B-B14F-4D97-AF65-F5344CB8AC3E}">
        <p14:creationId xmlns:p14="http://schemas.microsoft.com/office/powerpoint/2010/main" xmlns="" val="31644665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3717</TotalTime>
  <Words>6310</Words>
  <Application>Microsoft Office PowerPoint</Application>
  <PresentationFormat>Özel</PresentationFormat>
  <Paragraphs>634</Paragraphs>
  <Slides>99</Slides>
  <Notes>16</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99</vt:i4>
      </vt:variant>
    </vt:vector>
  </HeadingPairs>
  <TitlesOfParts>
    <vt:vector size="107" baseType="lpstr">
      <vt:lpstr>Arial</vt:lpstr>
      <vt:lpstr>Montserrat</vt:lpstr>
      <vt:lpstr>Century Gothic</vt:lpstr>
      <vt:lpstr>Wingdings</vt:lpstr>
      <vt:lpstr>Times New Roman</vt:lpstr>
      <vt:lpstr>Segoe UI Symbol</vt:lpstr>
      <vt:lpstr>Calibri</vt:lpstr>
      <vt:lpstr>Office Teması</vt:lpstr>
      <vt:lpstr>Slayt 1</vt:lpstr>
      <vt:lpstr>Slayt 2</vt:lpstr>
      <vt:lpstr>Coronaviruslar</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Temaslılara Yönelik Yapılması Gerekenler</vt:lpstr>
      <vt:lpstr>Temaslılara Yönelik Yapılması Gerekenler</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Şüpheli /Doğrulanmış COVID-19 Enfeksiyonuna Genel Yaklaşım  </vt:lpstr>
      <vt:lpstr>Şüpheli /Doğrulanmış COVID-19 Enfeksiyonuna Genel Yaklaşım  </vt:lpstr>
      <vt:lpstr>Şüpheli /Doğrulanmış COVID-19 Enfeksiyonuna Genel Yaklaşım  </vt:lpstr>
      <vt:lpstr>Şüpheli /Doğrulanmış COVID-19 Enfeksiyonuna Genel Yaklaşım  </vt:lpstr>
      <vt:lpstr>Şüpheli /Doğrulanmış COVID-19 Enfeksiyonuna Genel Yaklaşım  </vt:lpstr>
      <vt:lpstr>Ağır Pnömonili Hasta Yönetimi </vt:lpstr>
      <vt:lpstr>Yoğun Bakım Ünitesi Yatış Endikasyonları:  </vt:lpstr>
      <vt:lpstr>Slayt 81</vt:lpstr>
      <vt:lpstr>Ağır Solunum Yolu Enfeksiyonu (Pnömoni)</vt:lpstr>
      <vt:lpstr>BT Bulguları</vt:lpstr>
      <vt:lpstr>Akut Solunum Sıkıntısı Sendromu (ARDS);</vt:lpstr>
      <vt:lpstr>Sepsis</vt:lpstr>
      <vt:lpstr>Septik Şok;</vt:lpstr>
      <vt:lpstr>Ağır solunum yolu enfeksiyonu, hipoksemik solunum yetmezliği veya ARDS varlığında uygulanacak yaklaşım ve yöntemler: </vt:lpstr>
      <vt:lpstr>Ağır solunum yolu enfeksiyonu, hipoksemik solunum yetmezliği veya ARDS varlığında uygulanacak yaklaşım ve yöntemler: </vt:lpstr>
      <vt:lpstr>Ağır solunum yolu enfeksiyonu, hipoksemik solunum yetmezliği veya ARDS varlığında uygulanacak yaklaşım ve yöntemler: </vt:lpstr>
      <vt:lpstr>Ağır solunum yolu enfeksiyonu, hipoksemik solunum yetmezliği veya ARDS varlığında uygulanacak yaklaşım ve yöntemler: </vt:lpstr>
      <vt:lpstr>Ağır solunum yolu enfeksiyonu, hipoksemik solunum yetmezliği veya ARDS varlığında uygulanacak yaklaşım ve yöntemler: </vt:lpstr>
      <vt:lpstr>Slayt 92</vt:lpstr>
      <vt:lpstr>Septik Şok Varlığında Uygulanacak Yaklaşım ve Yöntemler </vt:lpstr>
      <vt:lpstr>Slayt 94</vt:lpstr>
      <vt:lpstr>Slayt 95</vt:lpstr>
      <vt:lpstr>Slayt 96</vt:lpstr>
      <vt:lpstr>Slayt 97</vt:lpstr>
      <vt:lpstr>Slayt 98</vt:lpstr>
      <vt:lpstr>Slayt 99</vt:lpstr>
    </vt:vector>
  </TitlesOfParts>
  <Manager>IT Koordinatörü</Manager>
  <Company>THSK</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Yeni 2019 nCoV Rehber Sunum</dc:title>
  <dc:creator>Görkem Özçelik</dc:creator>
  <cp:lastModifiedBy>Meb</cp:lastModifiedBy>
  <cp:revision>445</cp:revision>
  <dcterms:created xsi:type="dcterms:W3CDTF">2016-06-25T12:01:38Z</dcterms:created>
  <dcterms:modified xsi:type="dcterms:W3CDTF">2020-03-17T13:05:36Z</dcterms:modified>
</cp:coreProperties>
</file>